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32"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7501DA1-528F-4AA4-9624-057CFD75C65F}" type="datetimeFigureOut">
              <a:rPr lang="ar-IQ" smtClean="0"/>
              <a:t>03/11/1442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16D98B-AADF-4A68-A117-48ED000B9771}" type="slidenum">
              <a:rPr lang="ar-IQ" smtClean="0"/>
              <a:t>‹#›</a:t>
            </a:fld>
            <a:endParaRPr lang="ar-IQ"/>
          </a:p>
        </p:txBody>
      </p:sp>
    </p:spTree>
    <p:extLst>
      <p:ext uri="{BB962C8B-B14F-4D97-AF65-F5344CB8AC3E}">
        <p14:creationId xmlns:p14="http://schemas.microsoft.com/office/powerpoint/2010/main" val="30717296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9816D98B-AADF-4A68-A117-48ED000B9771}" type="slidenum">
              <a:rPr lang="ar-IQ" smtClean="0"/>
              <a:t>2</a:t>
            </a:fld>
            <a:endParaRPr lang="ar-IQ"/>
          </a:p>
        </p:txBody>
      </p:sp>
    </p:spTree>
    <p:extLst>
      <p:ext uri="{BB962C8B-B14F-4D97-AF65-F5344CB8AC3E}">
        <p14:creationId xmlns:p14="http://schemas.microsoft.com/office/powerpoint/2010/main" val="137680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210322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202030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7876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289306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382760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5C7367D-5315-4157-8DB4-3DCF6EFB03C9}"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1617407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5C7367D-5315-4157-8DB4-3DCF6EFB03C9}" type="datetimeFigureOut">
              <a:rPr lang="ar-IQ" smtClean="0"/>
              <a:t>03/11/1442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28732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5C7367D-5315-4157-8DB4-3DCF6EFB03C9}" type="datetimeFigureOut">
              <a:rPr lang="ar-IQ" smtClean="0"/>
              <a:t>03/11/1442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219063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5C7367D-5315-4157-8DB4-3DCF6EFB03C9}" type="datetimeFigureOut">
              <a:rPr lang="ar-IQ" smtClean="0"/>
              <a:t>03/11/1442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14145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C7367D-5315-4157-8DB4-3DCF6EFB03C9}"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172741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5C7367D-5315-4157-8DB4-3DCF6EFB03C9}" type="datetimeFigureOut">
              <a:rPr lang="ar-IQ" smtClean="0"/>
              <a:t>03/11/1442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8F9AD67-FA34-4962-826C-6D236F1B6E06}" type="slidenum">
              <a:rPr lang="ar-IQ" smtClean="0"/>
              <a:t>‹#›</a:t>
            </a:fld>
            <a:endParaRPr lang="ar-IQ"/>
          </a:p>
        </p:txBody>
      </p:sp>
    </p:spTree>
    <p:extLst>
      <p:ext uri="{BB962C8B-B14F-4D97-AF65-F5344CB8AC3E}">
        <p14:creationId xmlns:p14="http://schemas.microsoft.com/office/powerpoint/2010/main" val="36034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5C7367D-5315-4157-8DB4-3DCF6EFB03C9}" type="datetimeFigureOut">
              <a:rPr lang="ar-IQ" smtClean="0"/>
              <a:t>03/11/1442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8F9AD67-FA34-4962-826C-6D236F1B6E06}" type="slidenum">
              <a:rPr lang="ar-IQ" smtClean="0"/>
              <a:t>‹#›</a:t>
            </a:fld>
            <a:endParaRPr lang="ar-IQ"/>
          </a:p>
        </p:txBody>
      </p:sp>
    </p:spTree>
    <p:extLst>
      <p:ext uri="{BB962C8B-B14F-4D97-AF65-F5344CB8AC3E}">
        <p14:creationId xmlns:p14="http://schemas.microsoft.com/office/powerpoint/2010/main" val="90326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332657"/>
            <a:ext cx="8712968" cy="1152127"/>
          </a:xfrm>
        </p:spPr>
        <p:txBody>
          <a:bodyPr>
            <a:normAutofit/>
          </a:bodyPr>
          <a:lstStyle/>
          <a:p>
            <a:pPr algn="r"/>
            <a:r>
              <a:rPr lang="ar-IQ" sz="2000" dirty="0" smtClean="0">
                <a:solidFill>
                  <a:srgbClr val="FF0000"/>
                </a:solidFill>
              </a:rPr>
              <a:t>الاستفهام : هو طلب العلم بشيء لم يكن معلوماً من قبل وذلك بأداة من إحدى أدواته الآتية - وهي:</a:t>
            </a:r>
            <a:br>
              <a:rPr lang="ar-IQ" sz="2000" dirty="0" smtClean="0">
                <a:solidFill>
                  <a:srgbClr val="FF0000"/>
                </a:solidFill>
              </a:rPr>
            </a:br>
            <a:r>
              <a:rPr lang="ar-IQ" sz="2000" dirty="0" smtClean="0">
                <a:solidFill>
                  <a:srgbClr val="FF0000"/>
                </a:solidFill>
              </a:rPr>
              <a:t>الهمزة، وهل، وما، ومتى، وأيان، وكيف، وأين، وأنى، وكم، وأي،</a:t>
            </a:r>
            <a:br>
              <a:rPr lang="ar-IQ" sz="2000" dirty="0" smtClean="0">
                <a:solidFill>
                  <a:srgbClr val="FF0000"/>
                </a:solidFill>
              </a:rPr>
            </a:br>
            <a:endParaRPr lang="ar-IQ" sz="2000" dirty="0">
              <a:solidFill>
                <a:srgbClr val="FF0000"/>
              </a:solidFill>
            </a:endParaRPr>
          </a:p>
        </p:txBody>
      </p:sp>
      <p:sp>
        <p:nvSpPr>
          <p:cNvPr id="3" name="عنوان فرعي 2"/>
          <p:cNvSpPr>
            <a:spLocks noGrp="1"/>
          </p:cNvSpPr>
          <p:nvPr>
            <p:ph type="subTitle" idx="1"/>
          </p:nvPr>
        </p:nvSpPr>
        <p:spPr>
          <a:xfrm>
            <a:off x="251520" y="1196752"/>
            <a:ext cx="8640960" cy="5256584"/>
          </a:xfrm>
        </p:spPr>
        <p:style>
          <a:lnRef idx="1">
            <a:schemeClr val="accent3"/>
          </a:lnRef>
          <a:fillRef idx="2">
            <a:schemeClr val="accent3"/>
          </a:fillRef>
          <a:effectRef idx="1">
            <a:schemeClr val="accent3"/>
          </a:effectRef>
          <a:fontRef idx="minor">
            <a:schemeClr val="dk1"/>
          </a:fontRef>
        </p:style>
        <p:txBody>
          <a:bodyPr>
            <a:normAutofit/>
          </a:bodyPr>
          <a:lstStyle/>
          <a:p>
            <a:pPr marL="457200" indent="-457200" algn="r">
              <a:buFont typeface="Wingdings" pitchFamily="2" charset="2"/>
              <a:buChar char="v"/>
            </a:pPr>
            <a:endParaRPr lang="ar-IQ" sz="1800" dirty="0" smtClean="0">
              <a:cs typeface="+mj-cs"/>
            </a:endParaRPr>
          </a:p>
          <a:p>
            <a:pPr marL="457200" indent="-457200" algn="r">
              <a:buFont typeface="Wingdings" pitchFamily="2" charset="2"/>
              <a:buChar char="v"/>
            </a:pPr>
            <a:r>
              <a:rPr lang="ar-IQ" sz="1800" dirty="0" smtClean="0">
                <a:cs typeface="+mj-cs"/>
              </a:rPr>
              <a:t>وتقسم أدوات الاستفهام  بحسب الطلب إلى ثلاثة أقسام:</a:t>
            </a:r>
          </a:p>
          <a:p>
            <a:pPr marL="457200" indent="-457200" algn="r">
              <a:buFont typeface="Wingdings" pitchFamily="2" charset="2"/>
              <a:buChar char="v"/>
            </a:pPr>
            <a:r>
              <a:rPr lang="ar-IQ" sz="1800" dirty="0" smtClean="0">
                <a:cs typeface="+mj-cs"/>
              </a:rPr>
              <a:t>(أ) ما يطلب به التصور تارة، والتصديق تارة أخرى، وهو - الهمزة. </a:t>
            </a:r>
          </a:p>
          <a:p>
            <a:pPr marL="457200" indent="-457200" algn="r">
              <a:buFont typeface="Wingdings" pitchFamily="2" charset="2"/>
              <a:buChar char="v"/>
            </a:pPr>
            <a:r>
              <a:rPr lang="ar-IQ" sz="1800" dirty="0" smtClean="0">
                <a:cs typeface="+mj-cs"/>
              </a:rPr>
              <a:t>والتصور: هو إدراك المفرد نحو أعليّ مسافر أم سعيد، تعتقد أن السفر حصل من أحدهما، ولكن تطلب تعيينه، ولذا يجاب فيه بالتعيين ويقال سعيد مثلاً</a:t>
            </a:r>
          </a:p>
          <a:p>
            <a:pPr marL="457200" indent="-457200" algn="r">
              <a:buFont typeface="Wingdings" pitchFamily="2" charset="2"/>
              <a:buChar char="v"/>
            </a:pPr>
            <a:r>
              <a:rPr lang="ar-IQ" sz="1800" dirty="0" smtClean="0">
                <a:solidFill>
                  <a:srgbClr val="FF0000"/>
                </a:solidFill>
                <a:cs typeface="+mj-cs"/>
              </a:rPr>
              <a:t>ملحوظة مهمة/ اعلم أن كل همزة استفهام تستعمل في معناها أو في غيره إن وليها الفعل كان هو المقصود بمعناه، وإن وليها الاسم كان هو المراد المقصود، فان قلت أسافر الأمير؟ كان الشك في السفر، وإذا قلت أسعد سافر؟ كان السفر مفروضا، والمستفهم عنه ذات المسافر.</a:t>
            </a:r>
          </a:p>
          <a:p>
            <a:pPr marL="457200" indent="-457200" algn="r">
              <a:buFont typeface="Wingdings" pitchFamily="2" charset="2"/>
              <a:buChar char="v"/>
            </a:pPr>
            <a:r>
              <a:rPr lang="ar-IQ" sz="1800" dirty="0" smtClean="0">
                <a:cs typeface="+mj-cs"/>
              </a:rPr>
              <a:t>(ب) وما يطلب به التصديق فقط، وهو – (هل).</a:t>
            </a:r>
          </a:p>
          <a:p>
            <a:pPr marL="457200" indent="-457200" algn="r">
              <a:buFont typeface="Wingdings" pitchFamily="2" charset="2"/>
              <a:buChar char="v"/>
            </a:pPr>
            <a:r>
              <a:rPr lang="ar-IQ" sz="1800" dirty="0" smtClean="0">
                <a:solidFill>
                  <a:srgbClr val="FF0000"/>
                </a:solidFill>
                <a:cs typeface="+mj-cs"/>
              </a:rPr>
              <a:t>والتصديق «هو إدراك وقوع نسبة تامة بين المسند والمسند إليه - أو عدم وقوعها» بحيث يكون المتكلم خالي الذهن مما استفهم عنه في جملته، مصدقا للجواب - إثباتاً «بنعم» - أو نفياً «بلا»</a:t>
            </a:r>
          </a:p>
          <a:p>
            <a:pPr marL="457200" indent="-457200" algn="r">
              <a:buFont typeface="Wingdings" pitchFamily="2" charset="2"/>
              <a:buChar char="v"/>
            </a:pPr>
            <a:r>
              <a:rPr lang="ar-IQ" sz="1800" dirty="0" smtClean="0">
                <a:solidFill>
                  <a:schemeClr val="tx2">
                    <a:lumMod val="60000"/>
                    <a:lumOff val="40000"/>
                  </a:schemeClr>
                </a:solidFill>
                <a:cs typeface="+mj-cs"/>
              </a:rPr>
              <a:t>ملحوظة: يكثر التصديق في الجمل الفعلية - كقولك: أحضر الأمير .  ويقل التصديق في الجمل الاسمية - نحو: أعليّ مسافر . ويمتنع أن يذكر مع همزة التصديق معادلٌ - كما مثل فإن جاءت «أم» بعدها: قدرت منقطعة وتكون بمعنى (بل) فتدل على استئناف الكلام بعدها - كقوله:</a:t>
            </a:r>
          </a:p>
          <a:p>
            <a:pPr marL="457200" indent="-457200" algn="r">
              <a:buFont typeface="Wingdings" pitchFamily="2" charset="2"/>
              <a:buChar char="v"/>
            </a:pPr>
            <a:r>
              <a:rPr lang="ar-IQ" sz="1800" dirty="0" smtClean="0">
                <a:solidFill>
                  <a:schemeClr val="tx2">
                    <a:lumMod val="60000"/>
                    <a:lumOff val="40000"/>
                  </a:schemeClr>
                </a:solidFill>
                <a:cs typeface="+mj-cs"/>
              </a:rPr>
              <a:t>ولستُ أبالي بعد فقدي مالكا أموتي ناءٍ أم هو الآن واقع</a:t>
            </a:r>
          </a:p>
          <a:p>
            <a:pPr marL="457200" indent="-457200" algn="r">
              <a:buFont typeface="Wingdings" pitchFamily="2" charset="2"/>
              <a:buChar char="v"/>
            </a:pPr>
            <a:r>
              <a:rPr lang="ar-IQ" sz="1800" dirty="0" smtClean="0">
                <a:cs typeface="+mj-cs"/>
              </a:rPr>
              <a:t>(جـ) وما يطلب به التصور فقط، وهو بقية الفاظ الاستفهام الآتية:</a:t>
            </a:r>
            <a:endParaRPr lang="ar-IQ" sz="1800" dirty="0">
              <a:cs typeface="+mj-cs"/>
            </a:endParaRPr>
          </a:p>
        </p:txBody>
      </p:sp>
    </p:spTree>
    <p:extLst>
      <p:ext uri="{BB962C8B-B14F-4D97-AF65-F5344CB8AC3E}">
        <p14:creationId xmlns:p14="http://schemas.microsoft.com/office/powerpoint/2010/main" val="198848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a:bodyPr>
          <a:lstStyle/>
          <a:p>
            <a:pPr algn="r"/>
            <a:r>
              <a:rPr lang="ar-IQ" sz="2000" dirty="0" smtClean="0"/>
              <a:t>أدوات الاستفهام تقسم على قسمين </a:t>
            </a:r>
            <a:endParaRPr lang="ar-IQ" sz="2000" dirty="0"/>
          </a:p>
        </p:txBody>
      </p:sp>
      <p:sp>
        <p:nvSpPr>
          <p:cNvPr id="3" name="عنصر نائب للمحتوى 2"/>
          <p:cNvSpPr>
            <a:spLocks noGrp="1"/>
          </p:cNvSpPr>
          <p:nvPr>
            <p:ph idx="1"/>
          </p:nvPr>
        </p:nvSpPr>
        <p:spPr>
          <a:xfrm>
            <a:off x="457200" y="1124744"/>
            <a:ext cx="8229600" cy="5001419"/>
          </a:xfrm>
        </p:spPr>
        <p:style>
          <a:lnRef idx="1">
            <a:schemeClr val="accent1"/>
          </a:lnRef>
          <a:fillRef idx="2">
            <a:schemeClr val="accent1"/>
          </a:fillRef>
          <a:effectRef idx="1">
            <a:schemeClr val="accent1"/>
          </a:effectRef>
          <a:fontRef idx="minor">
            <a:schemeClr val="dk1"/>
          </a:fontRef>
        </p:style>
        <p:txBody>
          <a:bodyPr>
            <a:normAutofit/>
          </a:bodyPr>
          <a:lstStyle/>
          <a:p>
            <a:pPr>
              <a:buFont typeface="Wingdings" pitchFamily="2" charset="2"/>
              <a:buChar char="v"/>
            </a:pPr>
            <a:r>
              <a:rPr lang="ar-IQ" sz="1800" dirty="0">
                <a:cs typeface="+mj-cs"/>
              </a:rPr>
              <a:t>-الحروف</a:t>
            </a:r>
          </a:p>
          <a:p>
            <a:pPr>
              <a:buFont typeface="Wingdings" pitchFamily="2" charset="2"/>
              <a:buChar char="v"/>
            </a:pPr>
            <a:r>
              <a:rPr lang="ar-IQ" sz="1800" dirty="0">
                <a:cs typeface="+mj-cs"/>
              </a:rPr>
              <a:t> أ-الهمزة</a:t>
            </a:r>
          </a:p>
          <a:p>
            <a:pPr>
              <a:buFont typeface="Wingdings" pitchFamily="2" charset="2"/>
              <a:buChar char="v"/>
            </a:pPr>
            <a:r>
              <a:rPr lang="ar-IQ" sz="1800" dirty="0">
                <a:cs typeface="+mj-cs"/>
              </a:rPr>
              <a:t> تستعمل (</a:t>
            </a:r>
            <a:r>
              <a:rPr lang="ar-IQ" sz="1800" dirty="0" smtClean="0">
                <a:cs typeface="+mj-cs"/>
              </a:rPr>
              <a:t>الهمزة) لا مرين </a:t>
            </a:r>
            <a:r>
              <a:rPr lang="ar-IQ" sz="1800" dirty="0">
                <a:cs typeface="+mj-cs"/>
              </a:rPr>
              <a:t>لطلب التصديق وطلب التصور ,</a:t>
            </a:r>
          </a:p>
          <a:p>
            <a:pPr>
              <a:buFont typeface="Wingdings" pitchFamily="2" charset="2"/>
              <a:buChar char="v"/>
            </a:pPr>
            <a:r>
              <a:rPr lang="ar-IQ" sz="1800" dirty="0">
                <a:cs typeface="+mj-cs"/>
              </a:rPr>
              <a:t>التصديق/ كقولنا(اقام محمد)؟  الجواب يكون ((بنعم))</a:t>
            </a:r>
          </a:p>
          <a:p>
            <a:pPr>
              <a:buFont typeface="Wingdings" pitchFamily="2" charset="2"/>
              <a:buChar char="v"/>
            </a:pPr>
            <a:r>
              <a:rPr lang="ar-IQ" sz="1800" dirty="0">
                <a:cs typeface="+mj-cs"/>
              </a:rPr>
              <a:t>التصور /كقولنا (اقام محمد أم قعد)؟ الجواب: يكون عنها بتحديد المفرد ( قعد )</a:t>
            </a:r>
          </a:p>
          <a:p>
            <a:pPr>
              <a:buFont typeface="Wingdings" pitchFamily="2" charset="2"/>
              <a:buChar char="v"/>
            </a:pPr>
            <a:r>
              <a:rPr lang="ar-IQ" sz="1800" dirty="0" smtClean="0">
                <a:cs typeface="+mj-cs"/>
              </a:rPr>
              <a:t>ب-   هل </a:t>
            </a:r>
            <a:endParaRPr lang="ar-IQ" sz="1800" dirty="0">
              <a:cs typeface="+mj-cs"/>
            </a:endParaRPr>
          </a:p>
          <a:p>
            <a:pPr>
              <a:buFont typeface="Wingdings" pitchFamily="2" charset="2"/>
              <a:buChar char="v"/>
            </a:pPr>
            <a:r>
              <a:rPr lang="ar-IQ" sz="1800" dirty="0">
                <a:cs typeface="+mj-cs"/>
              </a:rPr>
              <a:t>الحرف (هل) لا يطلب به سوى التصديق يعني </a:t>
            </a:r>
            <a:r>
              <a:rPr lang="ar-IQ" sz="1800" dirty="0" smtClean="0">
                <a:cs typeface="+mj-cs"/>
              </a:rPr>
              <a:t>الإجابة </a:t>
            </a:r>
            <a:r>
              <a:rPr lang="ar-IQ" sz="1800" dirty="0">
                <a:cs typeface="+mj-cs"/>
              </a:rPr>
              <a:t>ب(نعم او لا )كقولنا :هل ذهب  محمد ؟الجواب : نعم او لا</a:t>
            </a:r>
          </a:p>
          <a:p>
            <a:pPr>
              <a:buFont typeface="Wingdings" pitchFamily="2" charset="2"/>
              <a:buChar char="v"/>
            </a:pPr>
            <a:endParaRPr lang="ar-IQ" sz="1800" dirty="0" smtClean="0">
              <a:cs typeface="+mj-cs"/>
            </a:endParaRPr>
          </a:p>
        </p:txBody>
      </p:sp>
    </p:spTree>
    <p:extLst>
      <p:ext uri="{BB962C8B-B14F-4D97-AF65-F5344CB8AC3E}">
        <p14:creationId xmlns:p14="http://schemas.microsoft.com/office/powerpoint/2010/main" val="147546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solidFill>
                  <a:srgbClr val="FF0000"/>
                </a:solidFill>
              </a:rPr>
              <a:t>ثانيا/ اسماء الاستفهام </a:t>
            </a:r>
            <a:endParaRPr lang="ar-IQ" sz="2000"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r>
              <a:rPr lang="ar-IQ" dirty="0"/>
              <a:t>- </a:t>
            </a:r>
            <a:r>
              <a:rPr lang="ar-IQ" dirty="0" smtClean="0"/>
              <a:t>الاسماء لا </a:t>
            </a:r>
            <a:r>
              <a:rPr lang="ar-IQ" dirty="0"/>
              <a:t>يطلب بها الا التصور يعني </a:t>
            </a:r>
            <a:r>
              <a:rPr lang="ar-IQ" dirty="0" smtClean="0"/>
              <a:t>الإجابة </a:t>
            </a:r>
            <a:r>
              <a:rPr lang="ar-IQ" dirty="0"/>
              <a:t>بتحديد لفظة مخصوصة وهي كالاتي:</a:t>
            </a:r>
          </a:p>
          <a:p>
            <a:r>
              <a:rPr lang="ar-IQ" dirty="0"/>
              <a:t>1- ما: يطلب بها شرح الشيء مثل: ما </a:t>
            </a:r>
            <a:r>
              <a:rPr lang="ar-IQ" dirty="0" smtClean="0"/>
              <a:t>البلاغة </a:t>
            </a:r>
            <a:r>
              <a:rPr lang="ar-IQ" dirty="0"/>
              <a:t>؟الجواب </a:t>
            </a:r>
            <a:r>
              <a:rPr lang="ar-IQ" dirty="0" smtClean="0"/>
              <a:t>:البلاغة </a:t>
            </a:r>
            <a:r>
              <a:rPr lang="ar-IQ" dirty="0"/>
              <a:t>هي الفهم والافهام.</a:t>
            </a:r>
          </a:p>
          <a:p>
            <a:r>
              <a:rPr lang="ar-IQ" dirty="0"/>
              <a:t>2-من: للسؤال عن الجنس مثل :من هذا ؟الجواب :هذا زيد المعلم.</a:t>
            </a:r>
          </a:p>
          <a:p>
            <a:r>
              <a:rPr lang="ar-IQ" dirty="0"/>
              <a:t>3-اي: للسؤال عما يميز احد المشاركين في امر يعمهما مثل اي الثياب عندك ؟الجواب :الثياب  الصيفية.</a:t>
            </a:r>
          </a:p>
          <a:p>
            <a:r>
              <a:rPr lang="ar-IQ" dirty="0"/>
              <a:t>4-كم: للسؤال عن العدد تقول: كم كتابا عندك ؟الجواب :عندي ثلاثة كتب.</a:t>
            </a:r>
          </a:p>
          <a:p>
            <a:r>
              <a:rPr lang="ar-IQ" dirty="0"/>
              <a:t>5-كيف: للسؤال عن الحال مثل :كيف جاء محمد؟ الجواب :جاء محمد ضاحكا.</a:t>
            </a:r>
          </a:p>
          <a:p>
            <a:r>
              <a:rPr lang="ar-IQ" dirty="0"/>
              <a:t>6-اين: للسؤال عن المكان كقولنا: اين كنت ؟الجواب : كنت في </a:t>
            </a:r>
            <a:r>
              <a:rPr lang="ar-IQ" dirty="0" smtClean="0"/>
              <a:t>المكتبة.</a:t>
            </a:r>
            <a:endParaRPr lang="ar-IQ" dirty="0"/>
          </a:p>
          <a:p>
            <a:r>
              <a:rPr lang="ar-IQ" dirty="0"/>
              <a:t>7-أنى :تستعمل استعمالات </a:t>
            </a:r>
            <a:r>
              <a:rPr lang="ar-IQ" dirty="0" smtClean="0"/>
              <a:t>متعددة:</a:t>
            </a:r>
            <a:endParaRPr lang="ar-IQ" dirty="0"/>
          </a:p>
          <a:p>
            <a:r>
              <a:rPr lang="ar-IQ" dirty="0"/>
              <a:t>أ- بمعنى( كيف) قال تعالى :((انى يحيى هذه الله بعد موتها ))؟اي كيف يحييها.</a:t>
            </a:r>
          </a:p>
          <a:p>
            <a:r>
              <a:rPr lang="ar-IQ" dirty="0"/>
              <a:t>ب- بمعنى (من أين )كقوله تعالى:(( يا مريم أنى لك هذا)) ؟اي من أين.</a:t>
            </a:r>
          </a:p>
          <a:p>
            <a:r>
              <a:rPr lang="ar-IQ" dirty="0"/>
              <a:t>ج- بمعنى (متى) كقولنا:( انى </a:t>
            </a:r>
            <a:r>
              <a:rPr lang="ar-IQ" dirty="0" smtClean="0"/>
              <a:t>سافر محمد؟) </a:t>
            </a:r>
            <a:r>
              <a:rPr lang="ar-IQ" dirty="0"/>
              <a:t>اي متى.</a:t>
            </a:r>
          </a:p>
          <a:p>
            <a:r>
              <a:rPr lang="ar-IQ" dirty="0"/>
              <a:t>8- </a:t>
            </a:r>
            <a:r>
              <a:rPr lang="ar-IQ" dirty="0" smtClean="0"/>
              <a:t>متى: للسؤال </a:t>
            </a:r>
            <a:r>
              <a:rPr lang="ar-IQ" dirty="0"/>
              <a:t>عن الزمان كقولنا :متى جئت ؟الجواب :جئت عند </a:t>
            </a:r>
            <a:r>
              <a:rPr lang="ar-IQ" dirty="0" smtClean="0"/>
              <a:t>الساعة الثانية </a:t>
            </a:r>
            <a:r>
              <a:rPr lang="ar-IQ" dirty="0"/>
              <a:t>ظهرا.</a:t>
            </a:r>
          </a:p>
          <a:p>
            <a:r>
              <a:rPr lang="ar-IQ" dirty="0"/>
              <a:t>9-ايان: للسؤال عن الزمان كقوله تعالى:(( يسال ايانا يوم </a:t>
            </a:r>
            <a:r>
              <a:rPr lang="ar-IQ" dirty="0" smtClean="0"/>
              <a:t>القيامة)) </a:t>
            </a:r>
            <a:r>
              <a:rPr lang="ar-IQ" dirty="0"/>
              <a:t>؟بمعنى متى</a:t>
            </a:r>
          </a:p>
        </p:txBody>
      </p:sp>
    </p:spTree>
    <p:extLst>
      <p:ext uri="{BB962C8B-B14F-4D97-AF65-F5344CB8AC3E}">
        <p14:creationId xmlns:p14="http://schemas.microsoft.com/office/powerpoint/2010/main" val="146331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IQ" sz="2400" dirty="0">
                <a:solidFill>
                  <a:srgbClr val="FF0000"/>
                </a:solidFill>
              </a:rPr>
              <a:t>وقد يخرج الاستفهام عن معانيه </a:t>
            </a:r>
            <a:r>
              <a:rPr lang="ar-IQ" sz="2400" dirty="0" smtClean="0">
                <a:solidFill>
                  <a:srgbClr val="FF0000"/>
                </a:solidFill>
              </a:rPr>
              <a:t>الأصلية </a:t>
            </a:r>
            <a:r>
              <a:rPr lang="ar-IQ" sz="2400" dirty="0">
                <a:solidFill>
                  <a:srgbClr val="FF0000"/>
                </a:solidFill>
              </a:rPr>
              <a:t>الى معان </a:t>
            </a:r>
            <a:r>
              <a:rPr lang="ar-IQ" sz="2400" dirty="0" smtClean="0">
                <a:solidFill>
                  <a:srgbClr val="FF0000"/>
                </a:solidFill>
              </a:rPr>
              <a:t>مجازيه </a:t>
            </a:r>
            <a:endParaRPr lang="ar-IQ" sz="2400" dirty="0">
              <a:solidFill>
                <a:srgbClr val="FF0000"/>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buNone/>
            </a:pPr>
            <a:endParaRPr lang="ar-IQ" dirty="0" smtClean="0"/>
          </a:p>
          <a:p>
            <a:pPr>
              <a:buFont typeface="Wingdings" pitchFamily="2" charset="2"/>
              <a:buChar char="v"/>
            </a:pPr>
            <a:r>
              <a:rPr lang="ar-IQ" dirty="0" smtClean="0"/>
              <a:t>1-النفي</a:t>
            </a:r>
            <a:r>
              <a:rPr lang="ar-IQ" dirty="0"/>
              <a:t>: قوله تعالى(( هل جزاء الاحسان الا الاحسان))؟</a:t>
            </a:r>
          </a:p>
          <a:p>
            <a:pPr>
              <a:buFont typeface="Wingdings" pitchFamily="2" charset="2"/>
              <a:buChar char="v"/>
            </a:pPr>
            <a:r>
              <a:rPr lang="ar-IQ" dirty="0"/>
              <a:t>2- التعجب: قوله تعالى(( مالي لا ارى الهدهد)) ؟</a:t>
            </a:r>
          </a:p>
          <a:p>
            <a:pPr>
              <a:buFont typeface="Wingdings" pitchFamily="2" charset="2"/>
              <a:buChar char="v"/>
            </a:pPr>
            <a:r>
              <a:rPr lang="ar-IQ" dirty="0"/>
              <a:t>خليليّ فيما عشتما هل رأيتما              قتيلا بكى من حب قاتله قبلي</a:t>
            </a:r>
          </a:p>
          <a:p>
            <a:pPr>
              <a:buFont typeface="Wingdings" pitchFamily="2" charset="2"/>
              <a:buChar char="v"/>
            </a:pPr>
            <a:r>
              <a:rPr lang="ar-IQ" dirty="0"/>
              <a:t>3-التمني: قوله تعالى:(( فهل لنا من شفعاء فيشفعوا لنا))؟</a:t>
            </a:r>
          </a:p>
          <a:p>
            <a:pPr>
              <a:buFont typeface="Wingdings" pitchFamily="2" charset="2"/>
              <a:buChar char="v"/>
            </a:pPr>
            <a:r>
              <a:rPr lang="ar-IQ" dirty="0"/>
              <a:t>4- التقرير: قوله تعالى :((الم يجدك يتيما </a:t>
            </a:r>
            <a:r>
              <a:rPr lang="ar-IQ" dirty="0" smtClean="0"/>
              <a:t>فأوى))؟</a:t>
            </a:r>
            <a:endParaRPr lang="ar-IQ" dirty="0"/>
          </a:p>
          <a:p>
            <a:pPr>
              <a:buFont typeface="Wingdings" pitchFamily="2" charset="2"/>
              <a:buChar char="v"/>
            </a:pPr>
            <a:r>
              <a:rPr lang="ar-IQ" dirty="0"/>
              <a:t>5-التعظيم:  كقوله تعالى: «من ذا الذي يشفع عنده إلا بإذنه» وكقول قول للمتنبي:</a:t>
            </a:r>
          </a:p>
          <a:p>
            <a:pPr>
              <a:buFont typeface="Wingdings" pitchFamily="2" charset="2"/>
              <a:buChar char="v"/>
            </a:pPr>
            <a:r>
              <a:rPr lang="ar-IQ" dirty="0"/>
              <a:t> ألست المرء تجبي كل حمد               اذا لم يكن للحمد جاب؟</a:t>
            </a:r>
          </a:p>
          <a:p>
            <a:pPr>
              <a:buFont typeface="Wingdings" pitchFamily="2" charset="2"/>
              <a:buChar char="v"/>
            </a:pPr>
            <a:r>
              <a:rPr lang="ar-IQ" dirty="0"/>
              <a:t>6-التحقير: قوله تعالى:(( أهذا الذي بعث الله رسولا)) ؟ ونحو: أهذا الذي مدحته كثيراً؟</a:t>
            </a:r>
          </a:p>
          <a:p>
            <a:pPr>
              <a:buFont typeface="Wingdings" pitchFamily="2" charset="2"/>
              <a:buChar char="v"/>
            </a:pPr>
            <a:r>
              <a:rPr lang="ar-IQ" dirty="0"/>
              <a:t>7-التهكم:  قوله تعالى:(( أصلاتك تامرك ان نترك ما يعبد آباؤنا اوان نفعل في اموالنا ما نشاء))؟</a:t>
            </a:r>
          </a:p>
          <a:p>
            <a:pPr>
              <a:buFont typeface="Wingdings" pitchFamily="2" charset="2"/>
              <a:buChar char="v"/>
            </a:pPr>
            <a:r>
              <a:rPr lang="ar-IQ" dirty="0"/>
              <a:t>8- التشويق: قوله تعالى:(( يا ادم هل ادلك على </a:t>
            </a:r>
            <a:r>
              <a:rPr lang="ar-IQ" dirty="0" smtClean="0"/>
              <a:t>شجرة الخلد </a:t>
            </a:r>
            <a:r>
              <a:rPr lang="ar-IQ" dirty="0"/>
              <a:t>وملك لا يبلى))؟</a:t>
            </a:r>
          </a:p>
          <a:p>
            <a:pPr>
              <a:buFont typeface="Wingdings" pitchFamily="2" charset="2"/>
              <a:buChar char="v"/>
            </a:pPr>
            <a:r>
              <a:rPr lang="ar-IQ" dirty="0"/>
              <a:t>9-التكثير: قوله تعالى:(( وكم من </a:t>
            </a:r>
            <a:r>
              <a:rPr lang="ar-IQ" dirty="0" smtClean="0"/>
              <a:t>قرية </a:t>
            </a:r>
            <a:r>
              <a:rPr lang="ar-IQ" dirty="0"/>
              <a:t>اهلكناها))؟</a:t>
            </a:r>
          </a:p>
          <a:p>
            <a:pPr>
              <a:buFont typeface="Wingdings" pitchFamily="2" charset="2"/>
              <a:buChar char="v"/>
            </a:pPr>
            <a:r>
              <a:rPr lang="ar-IQ" dirty="0"/>
              <a:t>10-الافهام :قوله تعالى :(( وما تلك بيمينك)) ؟</a:t>
            </a:r>
          </a:p>
        </p:txBody>
      </p:sp>
    </p:spTree>
    <p:extLst>
      <p:ext uri="{BB962C8B-B14F-4D97-AF65-F5344CB8AC3E}">
        <p14:creationId xmlns:p14="http://schemas.microsoft.com/office/powerpoint/2010/main" val="327459624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522</Words>
  <Application>Microsoft Office PowerPoint</Application>
  <PresentationFormat>عرض على الشاشة (3:4)‏</PresentationFormat>
  <Paragraphs>48</Paragraphs>
  <Slides>4</Slides>
  <Notes>1</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الاستفهام : هو طلب العلم بشيء لم يكن معلوماً من قبل وذلك بأداة من إحدى أدواته الآتية - وهي: الهمزة، وهل، وما، ومتى، وأيان، وكيف، وأين، وأنى، وكم، وأي، </vt:lpstr>
      <vt:lpstr>أدوات الاستفهام تقسم على قسمين </vt:lpstr>
      <vt:lpstr>ثانيا/ اسماء الاستفهام </vt:lpstr>
      <vt:lpstr>وقد يخرج الاستفهام عن معانيه الأصلية الى معان مجازيه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الاستفهام : هو طلب العلم بشيء لم يكن معلوماً من قبل وذلك بأداة من إحدى أدواته الآتية - وهي: الهمزة، وهل، وما، ومتى، وأيان، وكيف، وأين، وأنى، وكم، وأي،</dc:title>
  <dc:creator>smart-net</dc:creator>
  <cp:lastModifiedBy>smart-net</cp:lastModifiedBy>
  <cp:revision>8</cp:revision>
  <dcterms:created xsi:type="dcterms:W3CDTF">2021-05-29T18:24:36Z</dcterms:created>
  <dcterms:modified xsi:type="dcterms:W3CDTF">2021-06-12T05:31:51Z</dcterms:modified>
</cp:coreProperties>
</file>