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5/28/2021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5/28/2021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من مكونات الرواية</a:t>
            </a:r>
            <a:endParaRPr lang="en-US" dirty="0"/>
          </a:p>
        </p:txBody>
      </p:sp>
      <p:sp>
        <p:nvSpPr>
          <p:cNvPr id="3" name="عنوان فرعي 2"/>
          <p:cNvSpPr>
            <a:spLocks noGrp="1"/>
          </p:cNvSpPr>
          <p:nvPr>
            <p:ph type="subTitle" idx="1"/>
          </p:nvPr>
        </p:nvSpPr>
        <p:spPr/>
        <p:txBody>
          <a:bodyPr>
            <a:normAutofit/>
          </a:bodyPr>
          <a:lstStyle/>
          <a:p>
            <a:r>
              <a:rPr lang="ar-IQ" sz="6600" dirty="0" smtClean="0">
                <a:solidFill>
                  <a:srgbClr val="C00000"/>
                </a:solidFill>
              </a:rPr>
              <a:t>البيئة (الزمان والمكان)</a:t>
            </a:r>
            <a:endParaRPr lang="en-US" sz="6600" dirty="0">
              <a:solidFill>
                <a:srgbClr val="C00000"/>
              </a:solidFill>
            </a:endParaRPr>
          </a:p>
        </p:txBody>
      </p:sp>
    </p:spTree>
    <p:extLst>
      <p:ext uri="{BB962C8B-B14F-4D97-AF65-F5344CB8AC3E}">
        <p14:creationId xmlns:p14="http://schemas.microsoft.com/office/powerpoint/2010/main" val="401458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0070C0"/>
                </a:solidFill>
              </a:rPr>
              <a:t>الزمان</a:t>
            </a:r>
            <a:endParaRPr lang="en-US" dirty="0">
              <a:solidFill>
                <a:srgbClr val="0070C0"/>
              </a:solidFill>
            </a:endParaRPr>
          </a:p>
        </p:txBody>
      </p:sp>
      <p:sp>
        <p:nvSpPr>
          <p:cNvPr id="3" name="عنصر نائب للمحتوى 2"/>
          <p:cNvSpPr>
            <a:spLocks noGrp="1"/>
          </p:cNvSpPr>
          <p:nvPr>
            <p:ph idx="1"/>
          </p:nvPr>
        </p:nvSpPr>
        <p:spPr/>
        <p:txBody>
          <a:bodyPr/>
          <a:lstStyle/>
          <a:p>
            <a:pPr algn="r"/>
            <a:r>
              <a:rPr lang="ar-IQ" dirty="0" smtClean="0">
                <a:solidFill>
                  <a:srgbClr val="FF0000"/>
                </a:solidFill>
              </a:rPr>
              <a:t>وهي زمان ومكان الاحداث التي تصورها الرواية اذ لابد ان يكون لكل رواية زمان ومكان معلومان ومحددان على نقيض الحكاية التي تصور زمانا ومكانا محددين و(يمكن اعتبار زمان ومكان الحدث أسلوبا فنياً يستخدمه القاص للوصول الى المحاكاة أي تقريب  العمل القصصي من اذهان القراء بجعله ممكنا او محتملا لان أي نتاج ادبي يفتقر الى الزمان والمكان لا يعد معقولا ولا يتفق مع خبراتنا اليومية والواقع المعيش وهذا يعني ان وظيفة الزمان والمكان في العمل القصصي هي خلق الوهم لدى القارئ بان ما يقرأه قريب من الواقع او جزء منه)</a:t>
            </a:r>
            <a:endParaRPr lang="en-US" dirty="0">
              <a:solidFill>
                <a:srgbClr val="FF0000"/>
              </a:solidFill>
            </a:endParaRPr>
          </a:p>
        </p:txBody>
      </p:sp>
    </p:spTree>
    <p:extLst>
      <p:ext uri="{BB962C8B-B14F-4D97-AF65-F5344CB8AC3E}">
        <p14:creationId xmlns:p14="http://schemas.microsoft.com/office/powerpoint/2010/main" val="35397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7030A0"/>
                </a:solidFill>
              </a:rPr>
              <a:t>تقسيمات المكان</a:t>
            </a:r>
            <a:endParaRPr lang="en-US" dirty="0">
              <a:solidFill>
                <a:srgbClr val="7030A0"/>
              </a:solidFill>
            </a:endParaRPr>
          </a:p>
        </p:txBody>
      </p:sp>
      <p:sp>
        <p:nvSpPr>
          <p:cNvPr id="3" name="عنصر نائب للمحتوى 2"/>
          <p:cNvSpPr>
            <a:spLocks noGrp="1"/>
          </p:cNvSpPr>
          <p:nvPr>
            <p:ph idx="1"/>
          </p:nvPr>
        </p:nvSpPr>
        <p:spPr/>
        <p:txBody>
          <a:bodyPr/>
          <a:lstStyle/>
          <a:p>
            <a:pPr algn="r"/>
            <a:r>
              <a:rPr lang="ar-IQ" dirty="0" smtClean="0">
                <a:solidFill>
                  <a:srgbClr val="FF0000"/>
                </a:solidFill>
              </a:rPr>
              <a:t>أولا: المكان الاليف او الإيجابي</a:t>
            </a:r>
          </a:p>
          <a:p>
            <a:pPr algn="r"/>
            <a:r>
              <a:rPr lang="ar-IQ" dirty="0" smtClean="0">
                <a:solidFill>
                  <a:srgbClr val="FF0000"/>
                </a:solidFill>
              </a:rPr>
              <a:t>ثانياً: المكان المعادي</a:t>
            </a:r>
          </a:p>
          <a:p>
            <a:pPr algn="r"/>
            <a:r>
              <a:rPr lang="ar-IQ" dirty="0" smtClean="0">
                <a:solidFill>
                  <a:srgbClr val="FF0000"/>
                </a:solidFill>
              </a:rPr>
              <a:t>تقسيم اخر</a:t>
            </a:r>
          </a:p>
          <a:p>
            <a:pPr algn="r"/>
            <a:r>
              <a:rPr lang="ar-IQ" dirty="0" smtClean="0">
                <a:solidFill>
                  <a:srgbClr val="FF0000"/>
                </a:solidFill>
              </a:rPr>
              <a:t>أولا: المكان المغلق</a:t>
            </a:r>
          </a:p>
          <a:p>
            <a:pPr algn="r"/>
            <a:r>
              <a:rPr lang="ar-IQ" dirty="0" smtClean="0">
                <a:solidFill>
                  <a:srgbClr val="FF0000"/>
                </a:solidFill>
              </a:rPr>
              <a:t>ثانيا: المكان المفتوح</a:t>
            </a:r>
            <a:endParaRPr lang="en-US" dirty="0">
              <a:solidFill>
                <a:srgbClr val="FF0000"/>
              </a:solidFill>
            </a:endParaRPr>
          </a:p>
        </p:txBody>
      </p:sp>
    </p:spTree>
    <p:extLst>
      <p:ext uri="{BB962C8B-B14F-4D97-AF65-F5344CB8AC3E}">
        <p14:creationId xmlns:p14="http://schemas.microsoft.com/office/powerpoint/2010/main" val="165644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C00000"/>
                </a:solidFill>
              </a:rPr>
              <a:t>تقنيات الزمان</a:t>
            </a:r>
            <a:endParaRPr lang="en-US" dirty="0">
              <a:solidFill>
                <a:srgbClr val="C00000"/>
              </a:solidFill>
            </a:endParaRPr>
          </a:p>
        </p:txBody>
      </p:sp>
      <p:sp>
        <p:nvSpPr>
          <p:cNvPr id="3" name="عنصر نائب للمحتوى 2"/>
          <p:cNvSpPr>
            <a:spLocks noGrp="1"/>
          </p:cNvSpPr>
          <p:nvPr>
            <p:ph idx="1"/>
          </p:nvPr>
        </p:nvSpPr>
        <p:spPr/>
        <p:txBody>
          <a:bodyPr>
            <a:normAutofit/>
          </a:bodyPr>
          <a:lstStyle/>
          <a:p>
            <a:pPr algn="r"/>
            <a:r>
              <a:rPr lang="ar-IQ" sz="6000" dirty="0" smtClean="0">
                <a:solidFill>
                  <a:srgbClr val="0070C0"/>
                </a:solidFill>
              </a:rPr>
              <a:t>أولا: الاسترجاع</a:t>
            </a:r>
          </a:p>
          <a:p>
            <a:pPr algn="r"/>
            <a:r>
              <a:rPr lang="ar-IQ" sz="6000" dirty="0" smtClean="0">
                <a:solidFill>
                  <a:srgbClr val="0070C0"/>
                </a:solidFill>
              </a:rPr>
              <a:t>ثانياً: الاستباق</a:t>
            </a:r>
            <a:endParaRPr lang="en-US" sz="6000" dirty="0">
              <a:solidFill>
                <a:srgbClr val="0070C0"/>
              </a:solidFill>
            </a:endParaRPr>
          </a:p>
        </p:txBody>
      </p:sp>
    </p:spTree>
    <p:extLst>
      <p:ext uri="{BB962C8B-B14F-4D97-AF65-F5344CB8AC3E}">
        <p14:creationId xmlns:p14="http://schemas.microsoft.com/office/powerpoint/2010/main" val="9065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5400" dirty="0" smtClean="0">
                <a:solidFill>
                  <a:srgbClr val="00B0F0"/>
                </a:solidFill>
              </a:rPr>
              <a:t>أهمية توظيف البيئة في الرواية</a:t>
            </a:r>
            <a:endParaRPr lang="en-US" sz="5400" dirty="0">
              <a:solidFill>
                <a:srgbClr val="00B0F0"/>
              </a:solidFill>
            </a:endParaRPr>
          </a:p>
        </p:txBody>
      </p:sp>
      <p:sp>
        <p:nvSpPr>
          <p:cNvPr id="3" name="عنصر نائب للمحتوى 2"/>
          <p:cNvSpPr>
            <a:spLocks noGrp="1"/>
          </p:cNvSpPr>
          <p:nvPr>
            <p:ph idx="1"/>
          </p:nvPr>
        </p:nvSpPr>
        <p:spPr/>
        <p:txBody>
          <a:bodyPr>
            <a:noAutofit/>
          </a:bodyPr>
          <a:lstStyle/>
          <a:p>
            <a:pPr algn="r"/>
            <a:r>
              <a:rPr lang="ar-IQ" sz="3200" dirty="0" smtClean="0">
                <a:solidFill>
                  <a:srgbClr val="FF0000"/>
                </a:solidFill>
              </a:rPr>
              <a:t>يجب رسم البيئة في الرواية الجيدة بشكل دقيق فيظهر تفاعلها مع الشخصيات مؤثرة ومتأثرة ويكون لها دور ووظيفة في الرواية اذ تعين على فهم الشخصية والكشف عن نوازعها واغوارها النفسية وفي الوقت تلقي الضوء على حوادث </a:t>
            </a:r>
            <a:r>
              <a:rPr lang="ar-IQ" sz="3200" dirty="0" err="1" smtClean="0">
                <a:solidFill>
                  <a:srgbClr val="FF0000"/>
                </a:solidFill>
              </a:rPr>
              <a:t>وتاتي</a:t>
            </a:r>
            <a:r>
              <a:rPr lang="ar-IQ" sz="3200" dirty="0" smtClean="0">
                <a:solidFill>
                  <a:srgbClr val="FF0000"/>
                </a:solidFill>
              </a:rPr>
              <a:t> ارهاصا بالحوادث التي ستقع وعلى أي حال يتخذ الروائيون الكبار من البيئة ولاسيما البيئة الطبيعة عاملا مؤثرا في الحوادث والشخصيات على حين تأتي في الروايات غير الفنية غاية في ذاتها اذ لا يكون لها دور او وظيفة ما.</a:t>
            </a:r>
            <a:endParaRPr lang="en-US" sz="3200" dirty="0">
              <a:solidFill>
                <a:srgbClr val="FF0000"/>
              </a:solidFill>
            </a:endParaRPr>
          </a:p>
        </p:txBody>
      </p:sp>
    </p:spTree>
    <p:extLst>
      <p:ext uri="{BB962C8B-B14F-4D97-AF65-F5344CB8AC3E}">
        <p14:creationId xmlns:p14="http://schemas.microsoft.com/office/powerpoint/2010/main" val="265134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من مكونات الرواية</a:t>
            </a:r>
            <a:endParaRPr lang="en-US" dirty="0"/>
          </a:p>
        </p:txBody>
      </p:sp>
      <p:sp>
        <p:nvSpPr>
          <p:cNvPr id="3" name="عنصر نائب للمحتوى 2"/>
          <p:cNvSpPr>
            <a:spLocks noGrp="1"/>
          </p:cNvSpPr>
          <p:nvPr>
            <p:ph idx="1"/>
          </p:nvPr>
        </p:nvSpPr>
        <p:spPr/>
        <p:txBody>
          <a:bodyPr/>
          <a:lstStyle/>
          <a:p>
            <a:pPr algn="r"/>
            <a:r>
              <a:rPr lang="ar-IQ" dirty="0" smtClean="0">
                <a:solidFill>
                  <a:srgbClr val="7030A0"/>
                </a:solidFill>
              </a:rPr>
              <a:t>الفكرة: لكل رواية فكرة هي مغزاها او معناها العام او هي وجهة نظر الروائي او فلسفته في الانسان والمجتمع والحياة والفكرة عادة ولاسيما في الروايات الفنية لا تتمثل في فقرة من فقراتها او مشهد من مشاهدها وانما تتمثل في نسيج الرواية كله ولا تفهم الا بعد الانتهاء من قراءة العمل الروائي كله كما ان الفكرة لا تأتي في أسلوب تقريري مباشر يصرح بها الروائي مباشرة وانما تصور بأسلوب فني غير مباشر من خلال تفاعل عناصر العمل الروائي وسير الاحداث وسلوك الشخصيات.</a:t>
            </a:r>
          </a:p>
          <a:p>
            <a:pPr algn="r"/>
            <a:r>
              <a:rPr lang="ar-IQ" dirty="0" smtClean="0">
                <a:solidFill>
                  <a:srgbClr val="7030A0"/>
                </a:solidFill>
              </a:rPr>
              <a:t>تقوم الفكرة في الرواية من حيث انسجامها مع العناصر الروائية الأخرى بوسائل وصور واشكال جديدة.</a:t>
            </a:r>
            <a:endParaRPr lang="en-US" dirty="0">
              <a:solidFill>
                <a:srgbClr val="7030A0"/>
              </a:solidFill>
            </a:endParaRPr>
          </a:p>
        </p:txBody>
      </p:sp>
    </p:spTree>
    <p:extLst>
      <p:ext uri="{BB962C8B-B14F-4D97-AF65-F5344CB8AC3E}">
        <p14:creationId xmlns:p14="http://schemas.microsoft.com/office/powerpoint/2010/main" val="257624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من مكونات الرواية</a:t>
            </a:r>
            <a:endParaRPr lang="en-US" dirty="0"/>
          </a:p>
        </p:txBody>
      </p:sp>
      <p:sp>
        <p:nvSpPr>
          <p:cNvPr id="3" name="عنصر نائب للمحتوى 2"/>
          <p:cNvSpPr>
            <a:spLocks noGrp="1"/>
          </p:cNvSpPr>
          <p:nvPr>
            <p:ph idx="1"/>
          </p:nvPr>
        </p:nvSpPr>
        <p:spPr/>
        <p:txBody>
          <a:bodyPr>
            <a:normAutofit lnSpcReduction="10000"/>
          </a:bodyPr>
          <a:lstStyle/>
          <a:p>
            <a:pPr algn="r"/>
            <a:r>
              <a:rPr lang="ar-IQ" dirty="0" smtClean="0">
                <a:solidFill>
                  <a:srgbClr val="002060"/>
                </a:solidFill>
              </a:rPr>
              <a:t>الأسلوب: لكل روائي طريقته الخاصة في اختيار الكلمات وترتيب الجمل وتنسيق الحوادث.</a:t>
            </a:r>
          </a:p>
          <a:p>
            <a:pPr algn="r"/>
            <a:r>
              <a:rPr lang="ar-IQ" dirty="0" smtClean="0">
                <a:solidFill>
                  <a:srgbClr val="002060"/>
                </a:solidFill>
              </a:rPr>
              <a:t>مميزات الأسلوب القصصي:</a:t>
            </a:r>
          </a:p>
          <a:p>
            <a:pPr algn="r"/>
            <a:r>
              <a:rPr lang="ar-IQ" dirty="0" smtClean="0">
                <a:solidFill>
                  <a:srgbClr val="002060"/>
                </a:solidFill>
              </a:rPr>
              <a:t>البساطة الدقة والوضوح، اذ ان الأسلوب في القصة يأتي وسيلة وليس غاية في ذاته أي وسيلة لتحقيق الأغراض التي يريد القاص تحقيقها في عمله عندئذ يكون لكل كلمة وجملة دورها المحدد في ذلك. اما الكلمات والجمل التي لا تسهم في تحقيق أي غرض من اغراضها فإنها ــ مهما تكن قيمتها من الناحية البلاغية والجمالية ــ تغدو زائدة وفضلة يمكن الاستغناء عنها.</a:t>
            </a:r>
          </a:p>
          <a:p>
            <a:pPr algn="r"/>
            <a:r>
              <a:rPr lang="ar-IQ" dirty="0" smtClean="0">
                <a:solidFill>
                  <a:srgbClr val="002060"/>
                </a:solidFill>
              </a:rPr>
              <a:t>ويرى بعض الكتاب ضرورة الجمع بين الفائدة القصصية أي تحقيق الأغراض لفنية للقصة والنزعة البلاغية التي تقوم على تحقيق النواحي الجمالية والبيانية في لغة القصة</a:t>
            </a:r>
            <a:endParaRPr lang="en-US" dirty="0">
              <a:solidFill>
                <a:srgbClr val="002060"/>
              </a:solidFill>
            </a:endParaRPr>
          </a:p>
        </p:txBody>
      </p:sp>
    </p:spTree>
    <p:extLst>
      <p:ext uri="{BB962C8B-B14F-4D97-AF65-F5344CB8AC3E}">
        <p14:creationId xmlns:p14="http://schemas.microsoft.com/office/powerpoint/2010/main" val="402327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من مكونات الرواية</a:t>
            </a:r>
            <a:endParaRPr lang="en-US" dirty="0"/>
          </a:p>
        </p:txBody>
      </p:sp>
      <p:sp>
        <p:nvSpPr>
          <p:cNvPr id="3" name="عنصر نائب للمحتوى 2"/>
          <p:cNvSpPr>
            <a:spLocks noGrp="1"/>
          </p:cNvSpPr>
          <p:nvPr>
            <p:ph idx="1"/>
          </p:nvPr>
        </p:nvSpPr>
        <p:spPr/>
        <p:txBody>
          <a:bodyPr/>
          <a:lstStyle/>
          <a:p>
            <a:pPr algn="r"/>
            <a:r>
              <a:rPr lang="ar-IQ" dirty="0" smtClean="0">
                <a:solidFill>
                  <a:srgbClr val="C00000"/>
                </a:solidFill>
              </a:rPr>
              <a:t>الحوار: وسيلة تعبيرية مهمة في الأسلوب القصصي يستخدمها القاص في رسم شخصياته وتطوير احداث قصته والحوار الناجح هو ما توافر فيه شرطان أولهما: </a:t>
            </a:r>
          </a:p>
          <a:p>
            <a:pPr algn="r"/>
            <a:r>
              <a:rPr lang="ar-IQ" dirty="0" smtClean="0">
                <a:solidFill>
                  <a:srgbClr val="C00000"/>
                </a:solidFill>
              </a:rPr>
              <a:t>.الأول: ان يندمج في صلب القصة حتى لا يبدو للقارئ كانه عنصر دخيل عليها وهذا يعني انه يجب ان يحقق فائدة ملموسة في تطوير الحوادث ورسم الشخصيات والكشف عن مواقفها من الاحداث.</a:t>
            </a:r>
          </a:p>
          <a:p>
            <a:pPr algn="r"/>
            <a:r>
              <a:rPr lang="ar-IQ" dirty="0" smtClean="0">
                <a:solidFill>
                  <a:srgbClr val="C00000"/>
                </a:solidFill>
              </a:rPr>
              <a:t>الثاني: ان يكون طبيعيا سلسا رشيقا مناسبا للشخصية والموقف أي يجب ان يكون الحوار منسجما مع المستوى الثقافي والاجتماعي للشخصية ومنسجما مع طبيعة الموقف الذي يقال فيه.</a:t>
            </a:r>
          </a:p>
          <a:p>
            <a:pPr algn="r"/>
            <a:endParaRPr lang="en-US" dirty="0"/>
          </a:p>
        </p:txBody>
      </p:sp>
    </p:spTree>
    <p:extLst>
      <p:ext uri="{BB962C8B-B14F-4D97-AF65-F5344CB8AC3E}">
        <p14:creationId xmlns:p14="http://schemas.microsoft.com/office/powerpoint/2010/main" val="219883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TotalTime>
  <Words>514</Words>
  <Application>Microsoft Office PowerPoint</Application>
  <PresentationFormat>ملء الشاشة</PresentationFormat>
  <Paragraphs>27</Paragraphs>
  <Slides>8</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8</vt:i4>
      </vt:variant>
    </vt:vector>
  </HeadingPairs>
  <TitlesOfParts>
    <vt:vector size="12" baseType="lpstr">
      <vt:lpstr>Arial</vt:lpstr>
      <vt:lpstr>Garamond</vt:lpstr>
      <vt:lpstr>Times New Roman</vt:lpstr>
      <vt:lpstr>عضوي</vt:lpstr>
      <vt:lpstr>من مكونات الرواية</vt:lpstr>
      <vt:lpstr>الزمان</vt:lpstr>
      <vt:lpstr>تقسيمات المكان</vt:lpstr>
      <vt:lpstr>تقنيات الزمان</vt:lpstr>
      <vt:lpstr>أهمية توظيف البيئة في الرواية</vt:lpstr>
      <vt:lpstr>من مكونات الرواية</vt:lpstr>
      <vt:lpstr>من مكونات الرواية</vt:lpstr>
      <vt:lpstr>من مكونات الرواية</vt:lpstr>
    </vt:vector>
  </TitlesOfParts>
  <Company>Al-Qaisar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 مكونات الرواية</dc:title>
  <dc:creator>spiderhouse</dc:creator>
  <cp:lastModifiedBy>spiderhouse</cp:lastModifiedBy>
  <cp:revision>10</cp:revision>
  <dcterms:created xsi:type="dcterms:W3CDTF">2021-05-28T17:19:58Z</dcterms:created>
  <dcterms:modified xsi:type="dcterms:W3CDTF">2021-05-28T20:23:10Z</dcterms:modified>
</cp:coreProperties>
</file>