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10" d="100"/>
          <a:sy n="110" d="100"/>
        </p:scale>
        <p:origin x="1128" y="6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1E4D5C4-9A22-46DB-84F7-D5CF49CCEDD5}" type="datetimeFigureOut">
              <a:rPr lang="ar-IQ" smtClean="0"/>
              <a:t>14/07/1442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2412679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E4D5C4-9A22-46DB-84F7-D5CF49CCEDD5}" type="datetimeFigureOut">
              <a:rPr lang="ar-IQ" smtClean="0"/>
              <a:t>14/07/1442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56930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E4D5C4-9A22-46DB-84F7-D5CF49CCEDD5}" type="datetimeFigureOut">
              <a:rPr lang="ar-IQ" smtClean="0"/>
              <a:t>14/07/1442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214361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E4D5C4-9A22-46DB-84F7-D5CF49CCEDD5}" type="datetimeFigureOut">
              <a:rPr lang="ar-IQ" smtClean="0"/>
              <a:t>14/07/1442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256615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1E4D5C4-9A22-46DB-84F7-D5CF49CCEDD5}" type="datetimeFigureOut">
              <a:rPr lang="ar-IQ" smtClean="0"/>
              <a:t>14/07/1442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22792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1E4D5C4-9A22-46DB-84F7-D5CF49CCEDD5}" type="datetimeFigureOut">
              <a:rPr lang="ar-IQ" smtClean="0"/>
              <a:t>14/07/1442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501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1E4D5C4-9A22-46DB-84F7-D5CF49CCEDD5}" type="datetimeFigureOut">
              <a:rPr lang="ar-IQ" smtClean="0"/>
              <a:t>14/07/1442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298693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1E4D5C4-9A22-46DB-84F7-D5CF49CCEDD5}" type="datetimeFigureOut">
              <a:rPr lang="ar-IQ" smtClean="0"/>
              <a:t>14/07/1442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372209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1E4D5C4-9A22-46DB-84F7-D5CF49CCEDD5}" type="datetimeFigureOut">
              <a:rPr lang="ar-IQ" smtClean="0"/>
              <a:t>14/07/1442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387320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1E4D5C4-9A22-46DB-84F7-D5CF49CCEDD5}" type="datetimeFigureOut">
              <a:rPr lang="ar-IQ" smtClean="0"/>
              <a:t>14/07/1442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398015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1E4D5C4-9A22-46DB-84F7-D5CF49CCEDD5}" type="datetimeFigureOut">
              <a:rPr lang="ar-IQ" smtClean="0"/>
              <a:t>14/07/1442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B76279-E9D4-4B5F-9908-CB1BE8E7F2B8}" type="slidenum">
              <a:rPr lang="ar-IQ" smtClean="0"/>
              <a:t>‹#›</a:t>
            </a:fld>
            <a:endParaRPr lang="ar-IQ"/>
          </a:p>
        </p:txBody>
      </p:sp>
    </p:spTree>
    <p:extLst>
      <p:ext uri="{BB962C8B-B14F-4D97-AF65-F5344CB8AC3E}">
        <p14:creationId xmlns:p14="http://schemas.microsoft.com/office/powerpoint/2010/main" val="416039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1E4D5C4-9A22-46DB-84F7-D5CF49CCEDD5}" type="datetimeFigureOut">
              <a:rPr lang="ar-IQ" smtClean="0"/>
              <a:t>14/07/1442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B76279-E9D4-4B5F-9908-CB1BE8E7F2B8}" type="slidenum">
              <a:rPr lang="ar-IQ" smtClean="0"/>
              <a:t>‹#›</a:t>
            </a:fld>
            <a:endParaRPr lang="ar-IQ"/>
          </a:p>
        </p:txBody>
      </p:sp>
    </p:spTree>
    <p:extLst>
      <p:ext uri="{BB962C8B-B14F-4D97-AF65-F5344CB8AC3E}">
        <p14:creationId xmlns:p14="http://schemas.microsoft.com/office/powerpoint/2010/main" val="2843303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224135"/>
          </a:xfrm>
        </p:spPr>
        <p:txBody>
          <a:bodyPr>
            <a:normAutofit fontScale="90000"/>
          </a:bodyPr>
          <a:lstStyle/>
          <a:p>
            <a:r>
              <a:rPr lang="ar-IQ" dirty="0" smtClean="0"/>
              <a:t>التشابه والاختلاف في </a:t>
            </a:r>
            <a:r>
              <a:rPr lang="ar-IQ" dirty="0"/>
              <a:t>أ</a:t>
            </a:r>
            <a:r>
              <a:rPr lang="ar-IQ" dirty="0" smtClean="0"/>
              <a:t>ساليب التعبير القرآني </a:t>
            </a:r>
            <a:endParaRPr lang="ar-IQ" dirty="0"/>
          </a:p>
        </p:txBody>
      </p:sp>
      <p:sp>
        <p:nvSpPr>
          <p:cNvPr id="3" name="عنوان فرعي 2"/>
          <p:cNvSpPr>
            <a:spLocks noGrp="1"/>
          </p:cNvSpPr>
          <p:nvPr>
            <p:ph type="subTitle" idx="1"/>
          </p:nvPr>
        </p:nvSpPr>
        <p:spPr>
          <a:xfrm>
            <a:off x="323528" y="2132856"/>
            <a:ext cx="8568952" cy="3505944"/>
          </a:xfrm>
        </p:spPr>
        <p:txBody>
          <a:bodyPr>
            <a:normAutofit/>
          </a:bodyPr>
          <a:lstStyle/>
          <a:p>
            <a:r>
              <a:rPr lang="ar-IQ" sz="2800" b="1" dirty="0" smtClean="0">
                <a:solidFill>
                  <a:srgbClr val="FF0000"/>
                </a:solidFill>
                <a:latin typeface="Simplified Arabic" pitchFamily="18" charset="-78"/>
                <a:cs typeface="Simplified Arabic" pitchFamily="18" charset="-78"/>
              </a:rPr>
              <a:t>س/ ما سر التعبير بين (بكة ومكة)</a:t>
            </a:r>
          </a:p>
          <a:p>
            <a:pPr algn="r"/>
            <a:r>
              <a:rPr lang="ar-IQ" sz="1800" b="1" dirty="0" smtClean="0">
                <a:solidFill>
                  <a:schemeClr val="tx1"/>
                </a:solidFill>
                <a:latin typeface="Simplified Arabic" pitchFamily="18" charset="-78"/>
                <a:cs typeface="Simplified Arabic" pitchFamily="18" charset="-78"/>
              </a:rPr>
              <a:t>قال سبحانه: {إِنَّ أَوَّلَ بَيْتٍ وُضِعَ لِلنَّاسِ لَلَّذِي بِبَكَّةَ مُبَارَكاً وَهُدًى لِّلْعَالَمِينَ} [آل عمران: 96]</a:t>
            </a:r>
          </a:p>
          <a:p>
            <a:pPr algn="r"/>
            <a:r>
              <a:rPr lang="ar-IQ" sz="1800" b="1" dirty="0" smtClean="0">
                <a:solidFill>
                  <a:schemeClr val="tx1"/>
                </a:solidFill>
                <a:latin typeface="Simplified Arabic" pitchFamily="18" charset="-78"/>
                <a:cs typeface="Simplified Arabic" pitchFamily="18" charset="-78"/>
              </a:rPr>
              <a:t>وقوله سبحانه:{وَهُوَ الذي كَفَّ أَيْدِيَهُمْ عَنكُمْ وَأَيْدِيَكُمْ عَنْهُم بِبَطْنِ مَكَّةَ مِن بَعْدِ أَنْ أَظْفَرَكُمْ عَلَيْهِمْ وَكَانَ الله بِمَا تَعْمَلُونَ بَصِيراً} [الفتح: 24]</a:t>
            </a:r>
          </a:p>
          <a:p>
            <a:pPr algn="r"/>
            <a:r>
              <a:rPr lang="ar-IQ" sz="1800" b="1" dirty="0" smtClean="0">
                <a:solidFill>
                  <a:schemeClr val="tx1"/>
                </a:solidFill>
                <a:latin typeface="Simplified Arabic" pitchFamily="18" charset="-78"/>
                <a:cs typeface="Simplified Arabic" pitchFamily="18" charset="-78"/>
              </a:rPr>
              <a:t>الجواب// وسبب إيرادها بالباء في آل عمران أن الآية في سياق الحج: {وَللَّهِ عَلَى الناس حِجُّ البيت} [آل عمران: 97] فجاء بالاسم (بكة) من لفظ (البَكِّ) الدال على الزحام لأنه في الحج بيكّ الناسُ بعضهم بعضاً، أي: يزحم بعضهم بعضاً، وسميت (بكة) لأنهم يزدحمون فيها. وليس السياق كذلك في آية الفتح، فجاء بالاسم المشهور لها أعني: (مكة) بالميم، فوضع كل لفظ في السياق الذي </a:t>
            </a:r>
            <a:r>
              <a:rPr lang="ar-IQ" sz="1800" b="1" dirty="0" err="1" smtClean="0">
                <a:solidFill>
                  <a:schemeClr val="tx1"/>
                </a:solidFill>
                <a:latin typeface="Simplified Arabic" pitchFamily="18" charset="-78"/>
                <a:cs typeface="Simplified Arabic" pitchFamily="18" charset="-78"/>
              </a:rPr>
              <a:t>يقتضيه</a:t>
            </a:r>
            <a:r>
              <a:rPr lang="ar-IQ" sz="1800" b="1" dirty="0" smtClean="0">
                <a:solidFill>
                  <a:schemeClr val="tx1"/>
                </a:solidFill>
                <a:latin typeface="Simplified Arabic" pitchFamily="18" charset="-78"/>
                <a:cs typeface="Simplified Arabic" pitchFamily="18" charset="-78"/>
              </a:rPr>
              <a:t> . والله سبحان اعلم </a:t>
            </a:r>
            <a:endParaRPr lang="ar-IQ" sz="1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23268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solidFill>
                  <a:srgbClr val="FF0000"/>
                </a:solidFill>
              </a:rPr>
              <a:t>ثانيا/ بين (ان تبدوا خيرا )(ان تبدوا شيئا)</a:t>
            </a:r>
            <a:endParaRPr lang="ar-IQ" sz="2400" b="1" dirty="0">
              <a:solidFill>
                <a:srgbClr val="FF0000"/>
              </a:solidFill>
            </a:endParaRPr>
          </a:p>
        </p:txBody>
      </p:sp>
      <p:sp>
        <p:nvSpPr>
          <p:cNvPr id="3" name="عنصر نائب للمحتوى 2"/>
          <p:cNvSpPr>
            <a:spLocks noGrp="1"/>
          </p:cNvSpPr>
          <p:nvPr>
            <p:ph idx="1"/>
          </p:nvPr>
        </p:nvSpPr>
        <p:spPr/>
        <p:txBody>
          <a:bodyPr>
            <a:normAutofit/>
          </a:bodyPr>
          <a:lstStyle/>
          <a:p>
            <a:r>
              <a:rPr lang="ar-IQ" sz="1800" b="1" dirty="0" smtClean="0">
                <a:latin typeface="Simplified Arabic" pitchFamily="18" charset="-78"/>
                <a:cs typeface="Simplified Arabic" pitchFamily="18" charset="-78"/>
              </a:rPr>
              <a:t>{إِن تُبْدُواْ خَيْراً أَوْ تُخْفُوهُ أَوْ تَعْفُواْ عَن سواء فَإِنَّ الله كَانَ عَفُوّاً قَدِيراً} [النساء: 149] .</a:t>
            </a:r>
          </a:p>
          <a:p>
            <a:r>
              <a:rPr lang="ar-IQ" sz="1800" b="1" dirty="0" smtClean="0">
                <a:latin typeface="Simplified Arabic" pitchFamily="18" charset="-78"/>
                <a:cs typeface="Simplified Arabic" pitchFamily="18" charset="-78"/>
              </a:rPr>
              <a:t>وقوله: {إِن تُبْدُواْ شَيْئاً أَوْ تُخْفُوهُ فَإِنَّ الله كَانَ بِكُلِّ شَيْءٍ عَلِيماً} [الأحزاب: 54] </a:t>
            </a:r>
          </a:p>
          <a:p>
            <a:r>
              <a:rPr lang="ar-IQ" sz="1800" b="1" dirty="0" smtClean="0">
                <a:latin typeface="Simplified Arabic" pitchFamily="18" charset="-78"/>
                <a:cs typeface="Simplified Arabic" pitchFamily="18" charset="-78"/>
              </a:rPr>
              <a:t>الجواب/ وذلك أن آية النساء وردت بعد قوله تعالى: {لاَّ يُحِبُّ الله الجهر بالسوء مِنَ القول إِلاَّ مَن ظُلِمَ ... } [النساء: 148] فذكر أنّ الله لا يحب الجهر بالسوء، ولذا قال بعدها: {إِن تُبْدُواْ خَيْراً} [النساء: 149] أي: إن تُظهروا خيراً، هو عكس الجهر بالسوء. فالله سبحانه لا يحب السوء ولا الجهر به بخلاف الجهر بالخير. أما في آية الأحزاب فالسياق يتعلق بعلم الله بالأشياء الخافية والظاهرة فقد قال قبلها: {والله يَعْلَمُ مَا فِي قلُوبِكُمْ ... } [الأحزاب: 51] . وقال: {وَكَانَ الله على كُلِّ شَيْءٍ رَّقِيباً} [الأحزاب: 52] وختم الآية بقوله: {فَإِنَّ الله كَانَ بِكُلِّ شَيْءٍ عَلِيماً} [الأحزاب: 54] ومعنى الآية إنه يستوي عنده السر والجهر، فناسبَ أن يقول: {إِن تُبْدُواْ شَيْئاً أَوْ تُخْفُوهُ} [الأحزاب: 54] لا أن يقول: {إِن تُبْدُواْ خَيْراً} [النساء: 149]</a:t>
            </a:r>
          </a:p>
          <a:p>
            <a:r>
              <a:rPr lang="ar-IQ" sz="1800" b="1" dirty="0" smtClean="0">
                <a:latin typeface="Simplified Arabic" pitchFamily="18" charset="-78"/>
                <a:cs typeface="Simplified Arabic" pitchFamily="18" charset="-78"/>
              </a:rPr>
              <a:t>من ناحية اخرى/إن الجو التعبيري لكل سورة في هاتين السورتين يقتضي وضع كل لفظة من هاتين اللفظتين في موضعها. ذلك أن كلمة (خير) ترددت في سورة النساء اثنتي عشرة مرة ولم ترد في سورة الأحزاب إلا مرتين.</a:t>
            </a:r>
          </a:p>
          <a:p>
            <a:r>
              <a:rPr lang="ar-IQ" sz="1800" b="1" dirty="0" err="1" smtClean="0">
                <a:latin typeface="Simplified Arabic" pitchFamily="18" charset="-78"/>
                <a:cs typeface="Simplified Arabic" pitchFamily="18" charset="-78"/>
              </a:rPr>
              <a:t>ون</a:t>
            </a:r>
            <a:r>
              <a:rPr lang="ar-IQ" sz="1800" b="1" dirty="0" smtClean="0">
                <a:latin typeface="Simplified Arabic" pitchFamily="18" charset="-78"/>
                <a:cs typeface="Simplified Arabic" pitchFamily="18" charset="-78"/>
              </a:rPr>
              <a:t> كلمة (شيء) ترددت في سورة النساء اثنتي عشرة مرة وترددت في سورة الأحزاب ست مرات، فإذا كان الكلام يقتضي اختيار إحدى هاتين اللفظتين لكل آية فمن الواضح أن تختار كلمة (خير) لآية النساء وكلمة (شيء) لآية الأحزاب.</a:t>
            </a:r>
          </a:p>
          <a:p>
            <a:endParaRPr lang="ar-IQ" sz="1800" b="1" dirty="0" smtClean="0">
              <a:latin typeface="Simplified Arabic" pitchFamily="18" charset="-78"/>
              <a:cs typeface="Simplified Arabic" pitchFamily="18" charset="-78"/>
            </a:endParaRPr>
          </a:p>
          <a:p>
            <a:endParaRPr lang="ar-IQ" sz="1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40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بين (الفتنة أشد) و(الفتنة أكبر)</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sz="1800" b="1" dirty="0" smtClean="0"/>
              <a:t>قوله تعالى: {واقتلوهم حَيْثُ ثَقِفْتُمُوهُم وَأَخْرِجُوهُمْ مِّنْ حَيْثُ أَخْرَجُوكُمْ والفتنة أَشَدُّ مِنَ القتل} [البقرة: 191] . وقوله: {يَسْأَلُونَكَ عَنِ الشهر الحرام قِتَالٍ فِيهِ قُلْ قِتَالٌ فِيهِ كَبِيرٌ وَصَدٌّ عَن سَبِيلِ الله وَكُفْرٌ بِهِ والمسجد الحرام وَإِخْرَاجُ أَهْلِهِ مِنْهُ أَكْبَرُ عِندَ الله والفتنة أَكْبَرُ مِنَ القتل} [لبقرة: 217] .</a:t>
            </a:r>
          </a:p>
          <a:p>
            <a:r>
              <a:rPr lang="ar-IQ" dirty="0" smtClean="0">
                <a:solidFill>
                  <a:srgbClr val="FF0000"/>
                </a:solidFill>
              </a:rPr>
              <a:t>الجواب</a:t>
            </a:r>
            <a:r>
              <a:rPr lang="ar-IQ" sz="1900" dirty="0" smtClean="0">
                <a:solidFill>
                  <a:srgbClr val="FF0000"/>
                </a:solidFill>
              </a:rPr>
              <a:t>// </a:t>
            </a:r>
            <a:r>
              <a:rPr lang="ar-IQ" sz="1900" dirty="0" smtClean="0"/>
              <a:t>قال في الآية الأولى: (أشد) وفي الآية الثانية: (أكبر) وذلك لأن الكلام في الآية الثانية على كبيرات الأمور فقد مر فيها قوله: {قُلْ قِتَالٌ فِيهِ كَبِيرٌ} [البقرة: 217] وقوله: {وَإِخْرَاجُ أَهْلِهِ مِنْهُ أَكْبَرُ عِندَ الله} [البقرة: 217] فناسب ذكر (أكبر) فيها.</a:t>
            </a:r>
          </a:p>
          <a:p>
            <a:r>
              <a:rPr lang="ar-IQ" sz="1900" dirty="0" smtClean="0"/>
              <a:t>وليس السياق كذلك في الآية الأولى، وإنما هي في سياق الشدة على الكافرين فقد قال فيها: {واقتلوهم حَيْثُ ثَقِفْتُمُوهُم وَأَخْرِجُوهُمْ مِّنْ حَيْثُ أَخْرَجُوكُمْ والفتنة أَشَدُّ مِنَ القتل} [البقرة: 191] . وهذه شدة ظاهرة فناسب ذكر (أشد) فيها بخلاف الآية الثانية.</a:t>
            </a:r>
          </a:p>
          <a:p>
            <a:endParaRPr lang="ar-IQ" dirty="0">
              <a:solidFill>
                <a:srgbClr val="FF0000"/>
              </a:solidFill>
            </a:endParaRPr>
          </a:p>
        </p:txBody>
      </p:sp>
    </p:spTree>
    <p:extLst>
      <p:ext uri="{BB962C8B-B14F-4D97-AF65-F5344CB8AC3E}">
        <p14:creationId xmlns:p14="http://schemas.microsoft.com/office/powerpoint/2010/main" val="401927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C00000"/>
                </a:solidFill>
              </a:rPr>
              <a:t>المال والاجر</a:t>
            </a:r>
            <a:endParaRPr lang="ar-IQ" dirty="0">
              <a:solidFill>
                <a:srgbClr val="C00000"/>
              </a:solidFill>
            </a:endParaRPr>
          </a:p>
        </p:txBody>
      </p:sp>
      <p:sp>
        <p:nvSpPr>
          <p:cNvPr id="3" name="عنصر نائب للمحتوى 2"/>
          <p:cNvSpPr>
            <a:spLocks noGrp="1"/>
          </p:cNvSpPr>
          <p:nvPr>
            <p:ph idx="1"/>
          </p:nvPr>
        </p:nvSpPr>
        <p:spPr/>
        <p:txBody>
          <a:bodyPr/>
          <a:lstStyle/>
          <a:p>
            <a:r>
              <a:rPr lang="ar-IQ" sz="1800" b="1" dirty="0" smtClean="0">
                <a:latin typeface="Simplified Arabic" pitchFamily="18" charset="-78"/>
                <a:cs typeface="Simplified Arabic" pitchFamily="18" charset="-78"/>
              </a:rPr>
              <a:t>قوله تعالى على لسان نوح عليه السلام في سورة هود:</a:t>
            </a:r>
          </a:p>
          <a:p>
            <a:r>
              <a:rPr lang="ar-IQ" sz="1800" b="1" dirty="0" smtClean="0">
                <a:latin typeface="Simplified Arabic" pitchFamily="18" charset="-78"/>
                <a:cs typeface="Simplified Arabic" pitchFamily="18" charset="-78"/>
              </a:rPr>
              <a:t>{</a:t>
            </a:r>
            <a:r>
              <a:rPr lang="ar-IQ" sz="1800" b="1" dirty="0" err="1" smtClean="0">
                <a:latin typeface="Simplified Arabic" pitchFamily="18" charset="-78"/>
                <a:cs typeface="Simplified Arabic" pitchFamily="18" charset="-78"/>
              </a:rPr>
              <a:t>ويا</a:t>
            </a:r>
            <a:r>
              <a:rPr lang="ar-IQ" sz="1800" b="1" dirty="0" smtClean="0">
                <a:latin typeface="Simplified Arabic" pitchFamily="18" charset="-78"/>
                <a:cs typeface="Simplified Arabic" pitchFamily="18" charset="-78"/>
              </a:rPr>
              <a:t> قوم لا أَسْأَلُكُمْ عَلَيْهِ مَالاً إِنْ أَجْرِيَ إِلاَّ عَلَى الله ... } [هود: 29] .</a:t>
            </a:r>
          </a:p>
          <a:p>
            <a:r>
              <a:rPr lang="ar-IQ" sz="1800" b="1" dirty="0" smtClean="0">
                <a:latin typeface="Simplified Arabic" pitchFamily="18" charset="-78"/>
                <a:cs typeface="Simplified Arabic" pitchFamily="18" charset="-78"/>
              </a:rPr>
              <a:t>وعلى لسان نوح عليه السلام ايضا:</a:t>
            </a:r>
            <a:r>
              <a:rPr lang="ar-IQ" sz="1800" b="1" dirty="0">
                <a:latin typeface="Simplified Arabic" pitchFamily="18" charset="-78"/>
                <a:cs typeface="Simplified Arabic" pitchFamily="18" charset="-78"/>
              </a:rPr>
              <a:t> </a:t>
            </a:r>
            <a:r>
              <a:rPr lang="ar-IQ" sz="1800" b="1" dirty="0" smtClean="0">
                <a:latin typeface="Simplified Arabic" pitchFamily="18" charset="-78"/>
                <a:cs typeface="Simplified Arabic" pitchFamily="18" charset="-78"/>
              </a:rPr>
              <a:t>{فَإِن تَوَلَّيْتُمْ فَمَا سَأَلْتُكُمْ مِّنْ أَجْرٍ إِنْ أَجْرِيَ إِلاَّ عَلَى الله ... } [يونس: 72] .</a:t>
            </a:r>
          </a:p>
          <a:p>
            <a:r>
              <a:rPr lang="ar-IQ" dirty="0" smtClean="0">
                <a:solidFill>
                  <a:srgbClr val="FF0000"/>
                </a:solidFill>
              </a:rPr>
              <a:t>الجواب// </a:t>
            </a:r>
            <a:r>
              <a:rPr lang="ar-IQ" sz="1800" b="1" dirty="0" smtClean="0"/>
              <a:t>وسبب ذلك أنه في الموضع الذي وردت فيه كلمة (مال) وقعت بعدها كلمة (خزائن) "ولفظ المال بالخزائن أليق". فقد جاء على لسان نوح عليه السلام في هذا الموضع قوله: {وَلاَ أَقُولُ لَكُمْ عِندِي خَزَآئِنُ الله ... } [هود: 31] فناسب ذلك المال ههنا بخلاف المواضع الأخرى.</a:t>
            </a:r>
          </a:p>
          <a:p>
            <a:endParaRPr lang="ar-IQ" sz="1800" b="1" dirty="0"/>
          </a:p>
        </p:txBody>
      </p:sp>
    </p:spTree>
    <p:extLst>
      <p:ext uri="{BB962C8B-B14F-4D97-AF65-F5344CB8AC3E}">
        <p14:creationId xmlns:p14="http://schemas.microsoft.com/office/powerpoint/2010/main" val="2899383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(بطونه وبطونها)</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sz="1600" b="1" dirty="0">
                <a:solidFill>
                  <a:srgbClr val="000000"/>
                </a:solidFill>
                <a:latin typeface="Traditional Arabic"/>
                <a:cs typeface="Traditional Arabic"/>
              </a:rPr>
              <a:t>ومن ذلك قوله تعالى: {وَإِنَّ لَكُمْ فِي الأنعام لَعِبْرَةً نُّسْقِيكُمْ مِّمَّا فِي بُطُونِهِ مِن بَيْنِ فَرْثٍ وَدَمٍ لَّبَناً خَالِصاً سَآئِغاً لِلشَّارِبِينَ} [النحل: 66] </a:t>
            </a:r>
            <a:r>
              <a:rPr lang="ar-IQ" sz="1600" b="1" dirty="0" smtClean="0">
                <a:solidFill>
                  <a:srgbClr val="000000"/>
                </a:solidFill>
                <a:latin typeface="Traditional Arabic"/>
                <a:cs typeface="Traditional Arabic"/>
              </a:rPr>
              <a:t>.</a:t>
            </a:r>
            <a:endParaRPr lang="ar-IQ" sz="1600" b="1" dirty="0">
              <a:latin typeface="Simplified Arabic" pitchFamily="18" charset="-78"/>
              <a:cs typeface="Simplified Arabic" pitchFamily="18" charset="-78"/>
            </a:endParaRPr>
          </a:p>
          <a:p>
            <a:r>
              <a:rPr lang="ar-IQ" sz="1600" b="1" dirty="0" smtClean="0">
                <a:latin typeface="Simplified Arabic" pitchFamily="18" charset="-78"/>
                <a:cs typeface="Simplified Arabic" pitchFamily="18" charset="-78"/>
              </a:rPr>
              <a:t>وقوله</a:t>
            </a:r>
            <a:r>
              <a:rPr lang="ar-IQ" sz="1600" b="1" dirty="0">
                <a:latin typeface="Simplified Arabic" pitchFamily="18" charset="-78"/>
                <a:cs typeface="Simplified Arabic" pitchFamily="18" charset="-78"/>
              </a:rPr>
              <a:t>: {وَإِنَّ لَكُمْ فِي الأنعام لَعِبْرَةً نُّسْقِيكُمْ مِّمَّا فِي بُطُونِهَا وَلَكُمْ فيِهَا مَنَافِعُ كَثِيرَةٌ وَمِنْهَا تَأْكُلُونَ} [المؤمنون: 21] .</a:t>
            </a:r>
          </a:p>
          <a:p>
            <a:r>
              <a:rPr lang="ar-IQ" sz="1600" b="1" dirty="0">
                <a:latin typeface="Simplified Arabic" pitchFamily="18" charset="-78"/>
                <a:cs typeface="Simplified Arabic" pitchFamily="18" charset="-78"/>
              </a:rPr>
              <a:t>فقد قال في آية النحل: {نُّسْقِيكُمْ مِّمَّا فِي بُطُونِهِ} [النحل: 66] وقال في آية المؤمنون: {نُّسْقِيكُمْ مِّمَّا فِي بُطُونِهَا} [المؤمنون: 21] .</a:t>
            </a:r>
          </a:p>
          <a:p>
            <a:r>
              <a:rPr lang="ar-IQ" sz="1600" b="1" dirty="0">
                <a:latin typeface="Simplified Arabic" pitchFamily="18" charset="-78"/>
                <a:cs typeface="Simplified Arabic" pitchFamily="18" charset="-78"/>
              </a:rPr>
              <a:t>وسبب ذلك أن الكلام في آية النحل على إسقاء اللبن من بطون الأنعام. واللبن لا يخرج من جميع الأنعام بل يخرج من قسم من الإناث. وأما في آية (المؤمنون) فالكلام على منافع الأنعام من لبن وغيره، فقد قال بعد قوله: {نُّسْقِيكُمْ مِّمَّا فِي بُطُونِهَا} [المؤمنون: 21] : {وَلَكُمْ فيِهَا مَنَافِعُ كَثِيرَةٌ وَمِنْهَا تَأْكُلُونَ} [المؤمنون: 21] .</a:t>
            </a:r>
          </a:p>
          <a:p>
            <a:r>
              <a:rPr lang="ar-IQ" sz="1600" b="1" dirty="0">
                <a:latin typeface="Simplified Arabic" pitchFamily="18" charset="-78"/>
                <a:cs typeface="Simplified Arabic" pitchFamily="18" charset="-78"/>
              </a:rPr>
              <a:t>وهذه المنافع تعم جميع الأنعام ذكورها وإناثها صغارها وكبارها. فجاء بضمير القِلَّة وهو ضمير الذكور للأنعام التي يُستخلص منها اللبن، وهي أقل من عموم الأنعام، وجاء بضمير الكثرة وهو ضمير الإناث لعموم الأنعام. فلما كانت الأنعام في الآية الثانية أكثر جاء بالضمير الدال على الكثرة.</a:t>
            </a:r>
          </a:p>
        </p:txBody>
      </p:sp>
    </p:spTree>
    <p:extLst>
      <p:ext uri="{BB962C8B-B14F-4D97-AF65-F5344CB8AC3E}">
        <p14:creationId xmlns:p14="http://schemas.microsoft.com/office/powerpoint/2010/main" val="289950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بين (عليما حكينا) (وعزيزا حكيما)</a:t>
            </a:r>
            <a:endParaRPr lang="ar-IQ" dirty="0"/>
          </a:p>
        </p:txBody>
      </p:sp>
      <p:sp>
        <p:nvSpPr>
          <p:cNvPr id="3" name="عنصر نائب للمحتوى 2"/>
          <p:cNvSpPr>
            <a:spLocks noGrp="1"/>
          </p:cNvSpPr>
          <p:nvPr>
            <p:ph idx="1"/>
          </p:nvPr>
        </p:nvSpPr>
        <p:spPr/>
        <p:txBody>
          <a:bodyPr>
            <a:normAutofit/>
          </a:bodyPr>
          <a:lstStyle/>
          <a:p>
            <a:r>
              <a:rPr lang="ar-IQ" sz="1800" b="1" dirty="0" smtClean="0">
                <a:latin typeface="Simplified Arabic" pitchFamily="18" charset="-78"/>
                <a:cs typeface="Simplified Arabic" pitchFamily="18" charset="-78"/>
              </a:rPr>
              <a:t>ومن ذلك قوله تعالى: {وَلِلَّهِ جُنُودُ السماوات والأرض وَكَانَ الله عَلِيماً حَكِيماً} [الفتح: 4] .</a:t>
            </a:r>
          </a:p>
          <a:p>
            <a:r>
              <a:rPr lang="ar-IQ" sz="1800" b="1" dirty="0" smtClean="0">
                <a:latin typeface="Simplified Arabic" pitchFamily="18" charset="-78"/>
                <a:cs typeface="Simplified Arabic" pitchFamily="18" charset="-78"/>
              </a:rPr>
              <a:t>وقوله: {وَلِلَّهِ جُنُودُ السماوات والأرض وَكَانَ الله عَزِيزاً حَكِيماً} [الفتح: 7] .</a:t>
            </a:r>
          </a:p>
          <a:p>
            <a:r>
              <a:rPr lang="ar-IQ" sz="1800" b="1" dirty="0" smtClean="0">
                <a:latin typeface="Simplified Arabic" pitchFamily="18" charset="-78"/>
                <a:cs typeface="Simplified Arabic" pitchFamily="18" charset="-78"/>
              </a:rPr>
              <a:t>الجواب/ وسبب ذلك أن الكلام الأول متصل بإنزال السكينة وازدياد المؤمنين. إيماناً فقد قال قبلها: {هُوَ الذي أَنزَلَ السكينة فِي قُلُوبِ المؤمنين ليزدادوا إيمانا مَّعَ إيمانهم وَلِلَّهِ جُنُودُ السماوات والأرض ... } [الفتح: 4] فهذا موضع عِلْمٍ وحكمة فقال: {عَلِيماً حَكِيماً} [الفتح: 4] .</a:t>
            </a:r>
          </a:p>
          <a:p>
            <a:r>
              <a:rPr lang="ar-IQ" sz="1800" b="1" dirty="0" smtClean="0">
                <a:latin typeface="Simplified Arabic" pitchFamily="18" charset="-78"/>
                <a:cs typeface="Simplified Arabic" pitchFamily="18" charset="-78"/>
              </a:rPr>
              <a:t>وأما الآية الثانية فهي في موضع عذاب وعقوبات فقد جاءت بعد قوله: {وَيُعَذِّبَ المنافقين والمنافقات والمشركين والمشركات </a:t>
            </a:r>
            <a:r>
              <a:rPr lang="ar-IQ" sz="1800" b="1" dirty="0" err="1" smtClean="0">
                <a:latin typeface="Simplified Arabic" pitchFamily="18" charset="-78"/>
                <a:cs typeface="Simplified Arabic" pitchFamily="18" charset="-78"/>
              </a:rPr>
              <a:t>الظآنين</a:t>
            </a:r>
            <a:r>
              <a:rPr lang="ar-IQ" sz="1800" b="1" dirty="0" smtClean="0">
                <a:latin typeface="Simplified Arabic" pitchFamily="18" charset="-78"/>
                <a:cs typeface="Simplified Arabic" pitchFamily="18" charset="-78"/>
              </a:rPr>
              <a:t> بالله ظَنَّ السوء عَلَيْهِمْ دَآئِرَةُ السوء وَغَضِبَ الله عَلَيْهِمْ وَلَعَنَهُمْ وَأَعَدَّ لَهُمْ جَهَنَّمَ </a:t>
            </a:r>
            <a:r>
              <a:rPr lang="ar-IQ" sz="1800" b="1" dirty="0" err="1" smtClean="0">
                <a:latin typeface="Simplified Arabic" pitchFamily="18" charset="-78"/>
                <a:cs typeface="Simplified Arabic" pitchFamily="18" charset="-78"/>
              </a:rPr>
              <a:t>وَسَآءَتْ</a:t>
            </a:r>
            <a:r>
              <a:rPr lang="ar-IQ" sz="1800" b="1" dirty="0" smtClean="0">
                <a:latin typeface="Simplified Arabic" pitchFamily="18" charset="-78"/>
                <a:cs typeface="Simplified Arabic" pitchFamily="18" charset="-78"/>
              </a:rPr>
              <a:t> مَصِيراً * وَلِلَّهِ جُنُودُ السماوات والأرض..} [الفتح: 6-7] فهذا موضع عِزَّةٍ وغَلَبة وحكم فقال: {عَزِيزاً حَكِيماً} [الفتح: 7] .</a:t>
            </a:r>
          </a:p>
          <a:p>
            <a:endParaRPr lang="ar-IQ" sz="1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529312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1155</Words>
  <Application>Microsoft Office PowerPoint</Application>
  <PresentationFormat>عرض على الشاشة (3:4)‏</PresentationFormat>
  <Paragraphs>31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التشابه والاختلاف في أساليب التعبير القرآني </vt:lpstr>
      <vt:lpstr>ثانيا/ بين (ان تبدوا خيرا )(ان تبدوا شيئا)</vt:lpstr>
      <vt:lpstr>بين (الفتنة أشد) و(الفتنة أكبر)</vt:lpstr>
      <vt:lpstr>المال والاجر</vt:lpstr>
      <vt:lpstr>(بطونه وبطونها)</vt:lpstr>
      <vt:lpstr>بين (عليما حكينا) (وعزيزا حكيما)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التشابه والاختلاف في أساليب التعبير القرآني</dc:title>
  <dc:creator>smart-net</dc:creator>
  <cp:lastModifiedBy>smart-net</cp:lastModifiedBy>
  <cp:revision>6</cp:revision>
  <dcterms:created xsi:type="dcterms:W3CDTF">2021-02-20T11:48:26Z</dcterms:created>
  <dcterms:modified xsi:type="dcterms:W3CDTF">2021-02-25T06:38:40Z</dcterms:modified>
</cp:coreProperties>
</file>