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4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0369945-7738-41B7-BEAF-AEE097B7C3C2}" type="datetimeFigureOut">
              <a:rPr lang="ar-IQ" smtClean="0"/>
              <a:t>28/06/1442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406616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369945-7738-41B7-BEAF-AEE097B7C3C2}" type="datetimeFigureOut">
              <a:rPr lang="ar-IQ" smtClean="0"/>
              <a:t>28/06/1442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4187342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369945-7738-41B7-BEAF-AEE097B7C3C2}" type="datetimeFigureOut">
              <a:rPr lang="ar-IQ" smtClean="0"/>
              <a:t>28/06/1442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224509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0369945-7738-41B7-BEAF-AEE097B7C3C2}" type="datetimeFigureOut">
              <a:rPr lang="ar-IQ" smtClean="0"/>
              <a:t>28/06/1442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3589914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0369945-7738-41B7-BEAF-AEE097B7C3C2}" type="datetimeFigureOut">
              <a:rPr lang="ar-IQ" smtClean="0"/>
              <a:t>28/06/1442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214200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0369945-7738-41B7-BEAF-AEE097B7C3C2}" type="datetimeFigureOut">
              <a:rPr lang="ar-IQ" smtClean="0"/>
              <a:t>28/06/1442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1639451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0369945-7738-41B7-BEAF-AEE097B7C3C2}" type="datetimeFigureOut">
              <a:rPr lang="ar-IQ" smtClean="0"/>
              <a:t>28/06/1442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129487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0369945-7738-41B7-BEAF-AEE097B7C3C2}" type="datetimeFigureOut">
              <a:rPr lang="ar-IQ" smtClean="0"/>
              <a:t>28/06/1442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93462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0369945-7738-41B7-BEAF-AEE097B7C3C2}" type="datetimeFigureOut">
              <a:rPr lang="ar-IQ" smtClean="0"/>
              <a:t>28/06/1442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1302487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369945-7738-41B7-BEAF-AEE097B7C3C2}" type="datetimeFigureOut">
              <a:rPr lang="ar-IQ" smtClean="0"/>
              <a:t>28/06/1442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276987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369945-7738-41B7-BEAF-AEE097B7C3C2}" type="datetimeFigureOut">
              <a:rPr lang="ar-IQ" smtClean="0"/>
              <a:t>28/06/1442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650FBBF-6D94-4CF9-ADAD-F01DCD201047}" type="slidenum">
              <a:rPr lang="ar-IQ" smtClean="0"/>
              <a:t>‹#›</a:t>
            </a:fld>
            <a:endParaRPr lang="ar-IQ"/>
          </a:p>
        </p:txBody>
      </p:sp>
    </p:spTree>
    <p:extLst>
      <p:ext uri="{BB962C8B-B14F-4D97-AF65-F5344CB8AC3E}">
        <p14:creationId xmlns:p14="http://schemas.microsoft.com/office/powerpoint/2010/main" val="3173457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0369945-7738-41B7-BEAF-AEE097B7C3C2}" type="datetimeFigureOut">
              <a:rPr lang="ar-IQ" smtClean="0"/>
              <a:t>28/06/1442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50FBBF-6D94-4CF9-ADAD-F01DCD201047}" type="slidenum">
              <a:rPr lang="ar-IQ" smtClean="0"/>
              <a:t>‹#›</a:t>
            </a:fld>
            <a:endParaRPr lang="ar-IQ"/>
          </a:p>
        </p:txBody>
      </p:sp>
    </p:spTree>
    <p:extLst>
      <p:ext uri="{BB962C8B-B14F-4D97-AF65-F5344CB8AC3E}">
        <p14:creationId xmlns:p14="http://schemas.microsoft.com/office/powerpoint/2010/main" val="166289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1440159"/>
          </a:xfrm>
        </p:spPr>
        <p:txBody>
          <a:bodyPr>
            <a:normAutofit/>
          </a:bodyPr>
          <a:lstStyle/>
          <a:p>
            <a:r>
              <a:rPr lang="ar-IQ" sz="1600" b="1" dirty="0" smtClean="0"/>
              <a:t>[وَالسَّابِقُونَ الْأَوَّلُونَ مِنَ الْمُهَاجِرِينَ وَالْأَنْصَارِ وَالَّذِينَ اتَّبَعُوهُمْ بِإِحْسَانٍ رَضِيَ اللَّهُ عَنْهُمْ وَرَضُوا عَنْهُ وَأَعَدَّ لَهُمْ جَنَّاتٍ تَجْرِي تَحْتَهَا الْأَنْهَارُ خَالِدِينَ فِيهَا أَبَدًا ذَلِكَ الْفَوْزُ الْعَظِيمُ ](سوره التوبة :100)</a:t>
            </a:r>
            <a:br>
              <a:rPr lang="ar-IQ" sz="1600" b="1" dirty="0" smtClean="0"/>
            </a:br>
            <a:r>
              <a:rPr lang="ar-IQ" sz="1600" b="1" dirty="0" smtClean="0"/>
              <a:t>[وَعَدَ اللَّهُ الْمُؤْمِنِينَ وَالْمُؤْمِنَاتِ جَنَّاتٍ تَجْرِي مِنْ تَحْتِهَا الْأَنْهَارُ خَالِدِينَ فِيهَا وَمَسَاكِنَ طَيِّبَةً فِي جَنَّاتِ عَدْنٍ وَرِضْوَانٌ مِنَ اللَّهِ أَكْبَرُ ذَلِكَ هُوَ الْفَوْزُ الْعَظِيمُ ](سوره </a:t>
            </a:r>
            <a:r>
              <a:rPr lang="ar-IQ" sz="1600" b="1" dirty="0" err="1" smtClean="0"/>
              <a:t>التوبه</a:t>
            </a:r>
            <a:r>
              <a:rPr lang="ar-IQ" sz="1600" b="1" dirty="0" smtClean="0"/>
              <a:t> :72)</a:t>
            </a:r>
            <a:endParaRPr lang="ar-IQ" sz="1600" b="1" dirty="0"/>
          </a:p>
        </p:txBody>
      </p:sp>
      <p:sp>
        <p:nvSpPr>
          <p:cNvPr id="3" name="عنوان فرعي 2"/>
          <p:cNvSpPr>
            <a:spLocks noGrp="1"/>
          </p:cNvSpPr>
          <p:nvPr>
            <p:ph type="subTitle" idx="1"/>
          </p:nvPr>
        </p:nvSpPr>
        <p:spPr>
          <a:xfrm>
            <a:off x="1259632" y="2276872"/>
            <a:ext cx="6400800" cy="2592288"/>
          </a:xfrm>
        </p:spPr>
        <p:txBody>
          <a:bodyPr>
            <a:noAutofit/>
          </a:bodyPr>
          <a:lstStyle/>
          <a:p>
            <a:pPr algn="just"/>
            <a:r>
              <a:rPr lang="ar-IQ" sz="1600" b="1" dirty="0" smtClean="0">
                <a:cs typeface="+mj-cs"/>
              </a:rPr>
              <a:t>نلحظ التالي : زاد في الآية الثانية الضمير(هو) ثم عدل من رضي الى رضوان من الجملة الفعلية في </a:t>
            </a:r>
            <a:r>
              <a:rPr lang="ar-IQ" sz="1600" b="1" dirty="0" err="1" smtClean="0">
                <a:cs typeface="+mj-cs"/>
              </a:rPr>
              <a:t>الاية</a:t>
            </a:r>
            <a:r>
              <a:rPr lang="ar-IQ" sz="1600" b="1" dirty="0" smtClean="0">
                <a:cs typeface="+mj-cs"/>
              </a:rPr>
              <a:t> الاولى الى الجملة الاسمية في الثانية  للدلالة على الثبوت فهي </a:t>
            </a:r>
            <a:r>
              <a:rPr lang="ar-IQ" sz="1600" b="1" dirty="0" err="1" smtClean="0">
                <a:cs typeface="+mj-cs"/>
              </a:rPr>
              <a:t>آكد</a:t>
            </a:r>
            <a:r>
              <a:rPr lang="ar-IQ" sz="1600" b="1" dirty="0" smtClean="0">
                <a:cs typeface="+mj-cs"/>
              </a:rPr>
              <a:t> ومن ناحية اخرى  زاد على الجنات ذكر المساكن الطيبة  فناسب زيادة التوكيد</a:t>
            </a:r>
          </a:p>
          <a:p>
            <a:pPr algn="just"/>
            <a:r>
              <a:rPr lang="ar-IQ" sz="1600" b="1" dirty="0">
                <a:cs typeface="+mj-cs"/>
              </a:rPr>
              <a:t> </a:t>
            </a:r>
            <a:r>
              <a:rPr lang="ar-IQ" sz="1600" b="1" dirty="0" smtClean="0">
                <a:cs typeface="+mj-cs"/>
              </a:rPr>
              <a:t>ومن ناحية اخرى انه ذكر (من) الابتدائية في الثانية دون الاولى  اي ان الانهار تتفجر من تحتها  وهذه الحالة اكمل من الحالة الاولى فانه قال (تجري تحتها) فانه ذكر ان الانهار تجري تحتها وليس بدء الجريان منها فناسب كل ذلك زيادة ضمير الفصل لتوكيد الفوز .</a:t>
            </a:r>
          </a:p>
          <a:p>
            <a:pPr algn="just"/>
            <a:r>
              <a:rPr lang="ar-IQ" sz="1600" b="1" dirty="0" smtClean="0">
                <a:cs typeface="+mj-cs"/>
              </a:rPr>
              <a:t>ولطيفة اخرى انه حيث ذكر الجنات قال من تحتها الا في هذا الموطن قال تحتها وذلك حيث كان الكلام عام ذكر من ففيهم الانبياء والشهداء </a:t>
            </a:r>
            <a:r>
              <a:rPr lang="ar-IQ" sz="1600" b="1" dirty="0" err="1" smtClean="0">
                <a:cs typeface="+mj-cs"/>
              </a:rPr>
              <a:t>وووو</a:t>
            </a:r>
            <a:r>
              <a:rPr lang="ar-IQ" sz="1600" b="1" dirty="0" smtClean="0">
                <a:cs typeface="+mj-cs"/>
              </a:rPr>
              <a:t>  اما في السابقين فهي مخصوصة </a:t>
            </a:r>
          </a:p>
        </p:txBody>
      </p:sp>
    </p:spTree>
    <p:extLst>
      <p:ext uri="{BB962C8B-B14F-4D97-AF65-F5344CB8AC3E}">
        <p14:creationId xmlns:p14="http://schemas.microsoft.com/office/powerpoint/2010/main" val="3114388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استعمال حرفي الاستفهام هل والهمزة للتوكيد</a:t>
            </a:r>
            <a:br>
              <a:rPr lang="ar-IQ" dirty="0" smtClean="0"/>
            </a:br>
            <a:r>
              <a:rPr lang="ar-IQ" dirty="0" smtClean="0"/>
              <a:t>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قال تعالى: [قُلْ أَفَأُنَبِّئُكُمْ بِشَرٍّ مِنْ ذَلِكُمُ النَّارُ وَعَدَهَا اللَّهُ الَّذِينَ كَفَرُوا وَبِئْسَ الْمَصِيرُ (72)] (سورة الحج:72)</a:t>
            </a:r>
          </a:p>
          <a:p>
            <a:r>
              <a:rPr lang="ar-IQ" dirty="0" smtClean="0"/>
              <a:t>[قُلْ هَلْ أُنَبِّئُكُمْ بِشَرٍّ مِنْ ذَلِكَ مَثُوبَةً عِنْدَ اللَّهِ ..](سورة المائدة:60) </a:t>
            </a:r>
          </a:p>
          <a:p>
            <a:r>
              <a:rPr lang="ar-IQ" dirty="0" smtClean="0"/>
              <a:t>نلحظ انه استعمل الهمزة وهل مع الفعل (نبـأ) لكن وظف هل لما هو </a:t>
            </a:r>
            <a:r>
              <a:rPr lang="ar-IQ" dirty="0" err="1" smtClean="0"/>
              <a:t>آكد</a:t>
            </a:r>
            <a:r>
              <a:rPr lang="ar-IQ" dirty="0" smtClean="0"/>
              <a:t> وأقوى في الاستفهام فإن أية المائدة فيها قوة </a:t>
            </a:r>
            <a:r>
              <a:rPr lang="ar-IQ" dirty="0" err="1" smtClean="0"/>
              <a:t>وتبكيد</a:t>
            </a:r>
            <a:r>
              <a:rPr lang="ar-IQ" dirty="0" smtClean="0"/>
              <a:t> لا نجده في اية الحج فسياق اية المائدة ذكر فيها أن الكفار اتخذوا الدين والنداء والصلاة هزوا ولعبا وقد وصفهم بالفسق وعدم العقل وأنهم من الذين لعنهم الله وغضب عليهم ومسخ  </a:t>
            </a:r>
          </a:p>
          <a:p>
            <a:r>
              <a:rPr lang="ar-IQ" dirty="0" smtClean="0"/>
              <a:t>منهم قردة وخنازير وانهم عبدوا الطواغيت  ثم قال (اولئك شر مكانا واضل عن سواء السبيل) ويمضي في تبكيتهم ووصفهم بأقبح الوصف فاستعمل لذلك  (هل ) ولم يستعمل (الهمزة)</a:t>
            </a:r>
            <a:endParaRPr lang="ar-IQ" dirty="0"/>
          </a:p>
        </p:txBody>
      </p:sp>
    </p:spTree>
    <p:extLst>
      <p:ext uri="{BB962C8B-B14F-4D97-AF65-F5344CB8AC3E}">
        <p14:creationId xmlns:p14="http://schemas.microsoft.com/office/powerpoint/2010/main" val="3444347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استعمال (إن / ما) النافيتين</a:t>
            </a:r>
            <a:endParaRPr lang="ar-IQ" dirty="0"/>
          </a:p>
        </p:txBody>
      </p:sp>
      <p:sp>
        <p:nvSpPr>
          <p:cNvPr id="3" name="عنصر نائب للمحتوى 2"/>
          <p:cNvSpPr>
            <a:spLocks noGrp="1"/>
          </p:cNvSpPr>
          <p:nvPr>
            <p:ph idx="1"/>
          </p:nvPr>
        </p:nvSpPr>
        <p:spPr/>
        <p:txBody>
          <a:bodyPr>
            <a:normAutofit/>
          </a:bodyPr>
          <a:lstStyle/>
          <a:p>
            <a:r>
              <a:rPr lang="ar-IQ" sz="1600" b="1" dirty="0" smtClean="0">
                <a:cs typeface="+mj-cs"/>
              </a:rPr>
              <a:t>قال تعالى: [... يَقُولُ الَّذِينَ كَفَرُوا إِنْ هَذَا إِلَّا أَسَاطِيرُ الْأَوَّلِينَ] (سورة الانعام:25) </a:t>
            </a:r>
          </a:p>
          <a:p>
            <a:r>
              <a:rPr lang="ar-IQ" sz="1600" b="1" dirty="0" smtClean="0">
                <a:cs typeface="+mj-cs"/>
              </a:rPr>
              <a:t> وقوله سبحانه:[... وَيْلَكَ آمِنْ إِنَّ وَعْدَ اللَّهِ حَقٌّ فَيَقُولُ مَا هَذَا إِلَّا أَسَاطِيرُ الْأَوَّلِينَ](سورة الاحقاف:17)</a:t>
            </a:r>
          </a:p>
          <a:p>
            <a:r>
              <a:rPr lang="ar-IQ" sz="1600" b="1" dirty="0" smtClean="0">
                <a:cs typeface="+mj-cs"/>
              </a:rPr>
              <a:t>فقال في الاولى (إن هذا ...)  وقال في </a:t>
            </a:r>
            <a:r>
              <a:rPr lang="ar-IQ" sz="1600" b="1" dirty="0" err="1" smtClean="0">
                <a:cs typeface="+mj-cs"/>
              </a:rPr>
              <a:t>الاية</a:t>
            </a:r>
            <a:r>
              <a:rPr lang="ar-IQ" sz="1600" b="1" dirty="0" smtClean="0">
                <a:cs typeface="+mj-cs"/>
              </a:rPr>
              <a:t> الثانية(ما هذا..) فقد استخدم إن في موطن </a:t>
            </a:r>
            <a:r>
              <a:rPr lang="ar-IQ" sz="1600" b="1" dirty="0" err="1" smtClean="0">
                <a:cs typeface="+mj-cs"/>
              </a:rPr>
              <a:t>آكد</a:t>
            </a:r>
            <a:r>
              <a:rPr lang="ar-IQ" sz="1600" b="1" dirty="0" smtClean="0">
                <a:cs typeface="+mj-cs"/>
              </a:rPr>
              <a:t> من ما وذلك انه قال في الاولى</a:t>
            </a:r>
          </a:p>
          <a:p>
            <a:r>
              <a:rPr lang="ar-IQ" sz="1600" b="1" dirty="0" smtClean="0">
                <a:cs typeface="+mj-cs"/>
              </a:rPr>
              <a:t>وجعلنا على قلوبهم اكنة ان يفقهوه / وفي آذانهم وقرا/ وذكر انهم إن يروا كل آية لا يؤمنوا بها .</a:t>
            </a:r>
          </a:p>
          <a:p>
            <a:r>
              <a:rPr lang="ar-IQ" sz="1600" b="1" dirty="0" smtClean="0">
                <a:cs typeface="+mj-cs"/>
              </a:rPr>
              <a:t>فنلحظ من خلال السياق ان درجة التكذيب اشد مما في الآية الاخرى لان الصفات التي تستدعي قوة التكذيب والانكار كانت في المكذبين الاولين اشد واكبر لذلك أكد النفي فيها </a:t>
            </a:r>
            <a:r>
              <a:rPr lang="ar-IQ" sz="1600" b="1" dirty="0" err="1" smtClean="0">
                <a:cs typeface="+mj-cs"/>
              </a:rPr>
              <a:t>بإن</a:t>
            </a:r>
            <a:endParaRPr lang="ar-IQ" sz="1600" b="1" dirty="0">
              <a:cs typeface="+mj-cs"/>
            </a:endParaRPr>
          </a:p>
        </p:txBody>
      </p:sp>
    </p:spTree>
    <p:extLst>
      <p:ext uri="{BB962C8B-B14F-4D97-AF65-F5344CB8AC3E}">
        <p14:creationId xmlns:p14="http://schemas.microsoft.com/office/powerpoint/2010/main" val="2242138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1600" b="1" dirty="0" err="1" smtClean="0"/>
              <a:t>ققال</a:t>
            </a:r>
            <a:r>
              <a:rPr lang="ar-IQ" sz="1600" b="1" dirty="0" smtClean="0"/>
              <a:t> تعالى: [ُلْ مَا كُنْتُ بِدْعًا مِنَ الرُّسُلِ وَمَا أَدْرِي مَا يُفْعَلُ بِي وَلَا بِكُمْ إِنْ أَتَّبِعُ إِلَّا مَا يُوحَى إِلَيَّ وَمَا أَنَا إِلَّا نَذِيرٌ مُبِينٌ ](سورة الاحقاف:9)</a:t>
            </a:r>
            <a:br>
              <a:rPr lang="ar-IQ" sz="1600" b="1" dirty="0" smtClean="0"/>
            </a:br>
            <a:r>
              <a:rPr lang="ar-IQ" sz="1600" b="1" dirty="0" smtClean="0"/>
              <a:t>وقال سبحانه :[إِنْ أَنَا إِلَّا نَذِيرٌ مُبِينٌ] (سورة الشعراء: 115)</a:t>
            </a:r>
            <a:endParaRPr lang="ar-IQ" sz="1600" b="1" dirty="0"/>
          </a:p>
        </p:txBody>
      </p:sp>
      <p:sp>
        <p:nvSpPr>
          <p:cNvPr id="3" name="عنصر نائب للمحتوى 2"/>
          <p:cNvSpPr>
            <a:spLocks noGrp="1"/>
          </p:cNvSpPr>
          <p:nvPr>
            <p:ph idx="1"/>
          </p:nvPr>
        </p:nvSpPr>
        <p:spPr/>
        <p:txBody>
          <a:bodyPr/>
          <a:lstStyle/>
          <a:p>
            <a:r>
              <a:rPr lang="ar-IQ" dirty="0" smtClean="0"/>
              <a:t>اكد الآية الثانية بأن لا نها في مقام المحاربة والمجادلة والجهاد في القول والتنقيص من المؤمنين بخلاف الآية الاولى فإنها في مقام الدعوة الهادئة </a:t>
            </a:r>
            <a:endParaRPr lang="ar-IQ" dirty="0"/>
          </a:p>
        </p:txBody>
      </p:sp>
    </p:spTree>
    <p:extLst>
      <p:ext uri="{BB962C8B-B14F-4D97-AF65-F5344CB8AC3E}">
        <p14:creationId xmlns:p14="http://schemas.microsoft.com/office/powerpoint/2010/main" val="269268806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TotalTime>
  <Words>466</Words>
  <Application>Microsoft Office PowerPoint</Application>
  <PresentationFormat>عرض على الشاشة (3:4)‏</PresentationFormat>
  <Paragraphs>17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[وَالسَّابِقُونَ الْأَوَّلُونَ مِنَ الْمُهَاجِرِينَ وَالْأَنْصَارِ وَالَّذِينَ اتَّبَعُوهُمْ بِإِحْسَانٍ رَضِيَ اللَّهُ عَنْهُمْ وَرَضُوا عَنْهُ وَأَعَدَّ لَهُمْ جَنَّاتٍ تَجْرِي تَحْتَهَا الْأَنْهَارُ خَالِدِينَ فِيهَا أَبَدًا ذَلِكَ الْفَوْزُ الْعَظِيمُ ](سوره التوبة :100) [وَعَدَ اللَّهُ الْمُؤْمِنِينَ وَالْمُؤْمِنَاتِ جَنَّاتٍ تَجْرِي مِنْ تَحْتِهَا الْأَنْهَارُ خَالِدِينَ فِيهَا وَمَسَاكِنَ طَيِّبَةً فِي جَنَّاتِ عَدْنٍ وَرِضْوَانٌ مِنَ اللَّهِ أَكْبَرُ ذَلِكَ هُوَ الْفَوْزُ الْعَظِيمُ ](سوره التوبه :72)</vt:lpstr>
      <vt:lpstr>استعمال حرفي الاستفهام هل والهمزة للتوكيد  </vt:lpstr>
      <vt:lpstr>استعمال (إن / ما) النافيتين</vt:lpstr>
      <vt:lpstr>ققال تعالى: [ُلْ مَا كُنْتُ بِدْعًا مِنَ الرُّسُلِ وَمَا أَدْرِي مَا يُفْعَلُ بِي وَلَا بِكُمْ إِنْ أَتَّبِعُ إِلَّا مَا يُوحَى إِلَيَّ وَمَا أَنَا إِلَّا نَذِيرٌ مُبِينٌ ](سورة الاحقاف:9) وقال سبحانه :[إِنْ أَنَا إِلَّا نَذِيرٌ مُبِينٌ] (سورة الشعراء: 115)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[وَالسَّابِقُونَ الْأَوَّلُونَ مِنَ الْمُهَاجِرِينَ وَالْأَنْصَارِ وَالَّذِينَ اتَّبَعُوهُمْ بِإِحْسَانٍ رَضِيَ اللَّهُ عَنْهُمْ وَرَضُوا عَنْهُ وَأَعَدَّ لَهُمْ جَنَّاتٍ تَجْرِي تَحْتَهَا الْأَنْهَارُ خَالِدِينَ فِيهَا أَبَدًا ذَلِكَ الْفَوْزُ الْعَظِيمُ ](سوره التوبة :100) [وَعَدَ اللَّهُ الْمُؤْمِنِينَ وَالْمُؤْمِنَاتِ جَنَّاتٍ تَجْرِي مِنْ تَحْتِهَا الْأَنْهَارُ خَالِدِينَ فِيهَا وَمَسَاكِنَ طَيِّبَةً فِي جَنَّاتِ عَدْنٍ وَرِضْوَانٌ مِنَ اللَّهِ أَكْبَرُ ذَلِكَ هُوَ الْفَوْزُ الْعَظِيمُ ](سوره التوبه :72)</dc:title>
  <dc:creator>smart-net</dc:creator>
  <cp:lastModifiedBy>smart-net</cp:lastModifiedBy>
  <cp:revision>10</cp:revision>
  <dcterms:created xsi:type="dcterms:W3CDTF">2021-02-10T19:14:07Z</dcterms:created>
  <dcterms:modified xsi:type="dcterms:W3CDTF">2021-02-10T21:41:24Z</dcterms:modified>
</cp:coreProperties>
</file>