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6/8/2021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6/8/2021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6/8/2021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6/8/2021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6/8/2021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4212" y="685799"/>
            <a:ext cx="8001000" cy="939801"/>
          </a:xfrm>
        </p:spPr>
        <p:txBody>
          <a:bodyPr>
            <a:normAutofit fontScale="90000"/>
          </a:bodyPr>
          <a:lstStyle/>
          <a:p>
            <a:pPr algn="r"/>
            <a:r>
              <a:rPr lang="ar-IQ" sz="6000" dirty="0" smtClean="0">
                <a:solidFill>
                  <a:srgbClr val="FF0000"/>
                </a:solidFill>
                <a:latin typeface="Sakkal Majalla" panose="02000000000000000000" pitchFamily="2" charset="-78"/>
                <a:cs typeface="Sakkal Majalla" panose="02000000000000000000" pitchFamily="2" charset="-78"/>
              </a:rPr>
              <a:t>السرديات</a:t>
            </a:r>
            <a:endParaRPr lang="en-US" sz="6000" dirty="0">
              <a:solidFill>
                <a:srgbClr val="FF0000"/>
              </a:solidFill>
              <a:latin typeface="Sakkal Majalla" panose="02000000000000000000" pitchFamily="2" charset="-78"/>
              <a:cs typeface="Sakkal Majalla" panose="02000000000000000000" pitchFamily="2" charset="-78"/>
            </a:endParaRPr>
          </a:p>
        </p:txBody>
      </p:sp>
      <p:sp>
        <p:nvSpPr>
          <p:cNvPr id="3" name="عنوان فرعي 2"/>
          <p:cNvSpPr>
            <a:spLocks noGrp="1"/>
          </p:cNvSpPr>
          <p:nvPr>
            <p:ph type="subTitle" idx="1"/>
          </p:nvPr>
        </p:nvSpPr>
        <p:spPr>
          <a:xfrm>
            <a:off x="684212" y="2260600"/>
            <a:ext cx="10453688" cy="4737099"/>
          </a:xfrm>
        </p:spPr>
        <p:txBody>
          <a:bodyPr/>
          <a:lstStyle/>
          <a:p>
            <a:pPr algn="r"/>
            <a:r>
              <a:rPr lang="ar-IQ" sz="3200" dirty="0" smtClean="0">
                <a:latin typeface="Sakkal Majalla" panose="02000000000000000000" pitchFamily="2" charset="-78"/>
                <a:cs typeface="Sakkal Majalla" panose="02000000000000000000" pitchFamily="2" charset="-78"/>
              </a:rPr>
              <a:t>عرف</a:t>
            </a:r>
            <a:r>
              <a:rPr lang="ar-IQ" sz="3200" dirty="0" smtClean="0">
                <a:solidFill>
                  <a:schemeClr val="bg1"/>
                </a:solidFill>
                <a:latin typeface="Sakkal Majalla" panose="02000000000000000000" pitchFamily="2" charset="-78"/>
                <a:cs typeface="Sakkal Majalla" panose="02000000000000000000" pitchFamily="2" charset="-78"/>
              </a:rPr>
              <a:t> النقد القصصي العربي خلال السنوات الأخيرة(السرديات) التي شاعت في النقد الغربي منذ الستينات وهي نقد متطور للأدب القصصي بدأه </a:t>
            </a:r>
            <a:r>
              <a:rPr lang="ar-IQ" sz="3200" dirty="0" err="1" smtClean="0">
                <a:solidFill>
                  <a:schemeClr val="bg1"/>
                </a:solidFill>
                <a:latin typeface="Sakkal Majalla" panose="02000000000000000000" pitchFamily="2" charset="-78"/>
                <a:cs typeface="Sakkal Majalla" panose="02000000000000000000" pitchFamily="2" charset="-78"/>
              </a:rPr>
              <a:t>الشكلانيون</a:t>
            </a:r>
            <a:r>
              <a:rPr lang="ar-IQ" sz="3200" dirty="0" smtClean="0">
                <a:solidFill>
                  <a:schemeClr val="bg1"/>
                </a:solidFill>
                <a:latin typeface="Sakkal Majalla" panose="02000000000000000000" pitchFamily="2" charset="-78"/>
                <a:cs typeface="Sakkal Majalla" panose="02000000000000000000" pitchFamily="2" charset="-78"/>
              </a:rPr>
              <a:t> الروس في العشرينيات ثم طوره النقاد البنيويون في فرنسا في الستينيات والسبعينيات.</a:t>
            </a:r>
          </a:p>
          <a:p>
            <a:pPr algn="r"/>
            <a:r>
              <a:rPr lang="ar-IQ" sz="3200" dirty="0" smtClean="0">
                <a:solidFill>
                  <a:schemeClr val="bg1"/>
                </a:solidFill>
                <a:latin typeface="Sakkal Majalla" panose="02000000000000000000" pitchFamily="2" charset="-78"/>
                <a:cs typeface="Sakkal Majalla" panose="02000000000000000000" pitchFamily="2" charset="-78"/>
              </a:rPr>
              <a:t>السرديات فرع معرفي يحلل مكونات وعناصر المحكي او القص ان لكل محكي موضوعا ما، اذ انه يجب ان يحكي عن شيء ما. هذا الموضوع هو الحكاية التي تنقل الى المتلقي بوساطة فعل يسمى السرد، فالحكاية والسرد اذن مكونان ضروريان لكل محكي،</a:t>
            </a:r>
            <a:endParaRPr lang="en-US" sz="3200"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03074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2" y="1485900"/>
            <a:ext cx="11393488" cy="5372100"/>
          </a:xfrm>
        </p:spPr>
        <p:txBody>
          <a:bodyPr>
            <a:normAutofit/>
          </a:bodyPr>
          <a:lstStyle/>
          <a:p>
            <a:pPr algn="r"/>
            <a:r>
              <a:rPr lang="ar-IQ" sz="4000" dirty="0" smtClean="0">
                <a:solidFill>
                  <a:schemeClr val="bg1"/>
                </a:solidFill>
                <a:cs typeface="Akhbar MT" pitchFamily="2" charset="-78"/>
              </a:rPr>
              <a:t>النوع الأول: السرد الموضوعي: وفيه يكون الكاتب مطلعا على كل شيء حتى الأفكار السرية للأبطال .يكون الكاتب هنا مقابلا للراوي المحايد الذي لا يتدخل ليفسر الاحداث، وانما ليصفها </a:t>
            </a:r>
            <a:r>
              <a:rPr lang="ar-IQ" sz="4000" dirty="0" smtClean="0">
                <a:solidFill>
                  <a:schemeClr val="bg1"/>
                </a:solidFill>
                <a:cs typeface="Akhbar MT" pitchFamily="2" charset="-78"/>
              </a:rPr>
              <a:t>وصفاً </a:t>
            </a:r>
            <a:r>
              <a:rPr lang="ar-IQ" sz="4000" dirty="0" smtClean="0">
                <a:solidFill>
                  <a:schemeClr val="bg1"/>
                </a:solidFill>
                <a:cs typeface="Akhbar MT" pitchFamily="2" charset="-78"/>
              </a:rPr>
              <a:t>محايدا كما يراها، ولذلك يسمى هذا السرد موضوعياً لأنه يترك الحرية للقارئ ليفسر ما يُحكى له، ويؤوله، ونموذج هذا السرد الروايات الواقعية.</a:t>
            </a:r>
            <a:br>
              <a:rPr lang="ar-IQ" sz="4000" dirty="0" smtClean="0">
                <a:solidFill>
                  <a:schemeClr val="bg1"/>
                </a:solidFill>
                <a:cs typeface="Akhbar MT" pitchFamily="2" charset="-78"/>
              </a:rPr>
            </a:br>
            <a:r>
              <a:rPr lang="ar-IQ" sz="4000" dirty="0" smtClean="0">
                <a:solidFill>
                  <a:schemeClr val="bg1"/>
                </a:solidFill>
                <a:cs typeface="Akhbar MT" pitchFamily="2" charset="-78"/>
              </a:rPr>
              <a:t>النوع الثاني: السرد الذاتي: وفيه نتتبع الحكي من خلال عيني الراوي، هنا لا تقدم الاحداث الا من خلال زاوية نظر الراوي فهو يُخبر بها ويُعطيها تأويلاً معيناً ليفرضه على القارئ ويدعوه الى الاعتقاد </a:t>
            </a:r>
            <a:r>
              <a:rPr lang="ar-IQ" sz="4000" dirty="0" err="1" smtClean="0">
                <a:solidFill>
                  <a:schemeClr val="bg1"/>
                </a:solidFill>
                <a:cs typeface="Akhbar MT" pitchFamily="2" charset="-78"/>
              </a:rPr>
              <a:t>به،ونموذج</a:t>
            </a:r>
            <a:r>
              <a:rPr lang="ar-IQ" sz="4000" dirty="0" smtClean="0">
                <a:solidFill>
                  <a:schemeClr val="bg1"/>
                </a:solidFill>
                <a:cs typeface="Akhbar MT" pitchFamily="2" charset="-78"/>
              </a:rPr>
              <a:t> هذا السرد الروايات الرومانسية.</a:t>
            </a:r>
            <a:endParaRPr lang="en-US" sz="4000" dirty="0">
              <a:solidFill>
                <a:schemeClr val="bg1"/>
              </a:solidFill>
              <a:cs typeface="Akhbar MT" pitchFamily="2" charset="-78"/>
            </a:endParaRPr>
          </a:p>
        </p:txBody>
      </p:sp>
      <p:sp>
        <p:nvSpPr>
          <p:cNvPr id="3" name="عنصر نائب للمحتوى 2"/>
          <p:cNvSpPr>
            <a:spLocks noGrp="1"/>
          </p:cNvSpPr>
          <p:nvPr>
            <p:ph idx="1"/>
          </p:nvPr>
        </p:nvSpPr>
        <p:spPr>
          <a:xfrm>
            <a:off x="684212" y="685801"/>
            <a:ext cx="8534400" cy="685799"/>
          </a:xfrm>
        </p:spPr>
        <p:txBody>
          <a:bodyPr>
            <a:normAutofit fontScale="92500" lnSpcReduction="10000"/>
          </a:bodyPr>
          <a:lstStyle/>
          <a:p>
            <a:pPr algn="r"/>
            <a:r>
              <a:rPr lang="ar-IQ" sz="4400" dirty="0" smtClean="0">
                <a:solidFill>
                  <a:srgbClr val="FF0000"/>
                </a:solidFill>
                <a:latin typeface="Arial" panose="020B0604020202020204" pitchFamily="34" charset="0"/>
                <a:cs typeface="Arial" panose="020B0604020202020204" pitchFamily="34" charset="0"/>
              </a:rPr>
              <a:t>أنواع السرد</a:t>
            </a:r>
            <a:endParaRPr lang="en-US" sz="4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130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2" y="1460500"/>
            <a:ext cx="8534400" cy="4533899"/>
          </a:xfrm>
        </p:spPr>
        <p:txBody>
          <a:bodyPr>
            <a:normAutofit/>
          </a:bodyPr>
          <a:lstStyle/>
          <a:p>
            <a:pPr algn="r"/>
            <a:r>
              <a:rPr lang="ar-IQ" dirty="0" smtClean="0">
                <a:solidFill>
                  <a:schemeClr val="bg1"/>
                </a:solidFill>
                <a:latin typeface="Sakkal Majalla" panose="02000000000000000000" pitchFamily="2" charset="-78"/>
                <a:cs typeface="Sakkal Majalla" panose="02000000000000000000" pitchFamily="2" charset="-78"/>
              </a:rPr>
              <a:t>الأولى: ان يحتوي على قصة ما تضم </a:t>
            </a:r>
            <a:r>
              <a:rPr lang="ar-IQ" dirty="0" smtClean="0">
                <a:solidFill>
                  <a:schemeClr val="bg1"/>
                </a:solidFill>
                <a:latin typeface="Sakkal Majalla" panose="02000000000000000000" pitchFamily="2" charset="-78"/>
                <a:cs typeface="Sakkal Majalla" panose="02000000000000000000" pitchFamily="2" charset="-78"/>
              </a:rPr>
              <a:t>احداثا </a:t>
            </a:r>
            <a:r>
              <a:rPr lang="ar-IQ" dirty="0" smtClean="0">
                <a:solidFill>
                  <a:schemeClr val="bg1"/>
                </a:solidFill>
                <a:latin typeface="Sakkal Majalla" panose="02000000000000000000" pitchFamily="2" charset="-78"/>
                <a:cs typeface="Sakkal Majalla" panose="02000000000000000000" pitchFamily="2" charset="-78"/>
              </a:rPr>
              <a:t>معينة</a:t>
            </a:r>
            <a:br>
              <a:rPr lang="ar-IQ" dirty="0" smtClean="0">
                <a:solidFill>
                  <a:schemeClr val="bg1"/>
                </a:solidFill>
                <a:latin typeface="Sakkal Majalla" panose="02000000000000000000" pitchFamily="2" charset="-78"/>
                <a:cs typeface="Sakkal Majalla" panose="02000000000000000000" pitchFamily="2" charset="-78"/>
              </a:rPr>
            </a:br>
            <a:r>
              <a:rPr lang="ar-IQ" dirty="0" smtClean="0">
                <a:solidFill>
                  <a:schemeClr val="bg1"/>
                </a:solidFill>
                <a:latin typeface="Sakkal Majalla" panose="02000000000000000000" pitchFamily="2" charset="-78"/>
                <a:cs typeface="Sakkal Majalla" panose="02000000000000000000" pitchFamily="2" charset="-78"/>
              </a:rPr>
              <a:t>الثانية: ان يعين الطريقة التي تحكي بها تلك القصة ، وتسمى هذه الطريقة سرداً، ذلك ان قصة واحدة يمكن ان تُحكى بطرق متعددة ولهذا السبب فان السرد هو الذي يُعتمد عليه في تمييز أنماط الحكي بشكل أساس، ان كون الحكي هو بالضرورة قصة محكية يفترض وجود شخص يحكي وشخص يُحكى له أي وجود تواصل بين طرف اول يدعى راويا او سارداً، وطرف ثانٍ يدعى مرويا او قارئاً.</a:t>
            </a:r>
            <a:endParaRPr lang="en-US" dirty="0">
              <a:solidFill>
                <a:schemeClr val="bg1"/>
              </a:solidFill>
              <a:latin typeface="Sakkal Majalla" panose="02000000000000000000" pitchFamily="2" charset="-78"/>
              <a:cs typeface="Sakkal Majalla" panose="02000000000000000000" pitchFamily="2" charset="-78"/>
            </a:endParaRPr>
          </a:p>
        </p:txBody>
      </p:sp>
      <p:sp>
        <p:nvSpPr>
          <p:cNvPr id="3" name="عنصر نائب للمحتوى 2"/>
          <p:cNvSpPr>
            <a:spLocks noGrp="1"/>
          </p:cNvSpPr>
          <p:nvPr>
            <p:ph idx="1"/>
          </p:nvPr>
        </p:nvSpPr>
        <p:spPr>
          <a:xfrm>
            <a:off x="684212" y="685801"/>
            <a:ext cx="8534400" cy="774699"/>
          </a:xfrm>
        </p:spPr>
        <p:txBody>
          <a:bodyPr>
            <a:normAutofit/>
          </a:bodyPr>
          <a:lstStyle/>
          <a:p>
            <a:pPr algn="r"/>
            <a:r>
              <a:rPr lang="ar-IQ" sz="4000" dirty="0" smtClean="0">
                <a:solidFill>
                  <a:srgbClr val="C00000"/>
                </a:solidFill>
                <a:latin typeface="Sakkal Majalla" panose="02000000000000000000" pitchFamily="2" charset="-78"/>
                <a:cs typeface="Sakkal Majalla" panose="02000000000000000000" pitchFamily="2" charset="-78"/>
              </a:rPr>
              <a:t>يقوم المحكي عامة على دعامتين</a:t>
            </a:r>
            <a:endParaRPr lang="en-US" sz="4000"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942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06400" y="1371602"/>
            <a:ext cx="11468100" cy="5486398"/>
          </a:xfrm>
        </p:spPr>
        <p:txBody>
          <a:bodyPr>
            <a:normAutofit fontScale="90000"/>
          </a:bodyPr>
          <a:lstStyle/>
          <a:p>
            <a:pPr algn="r"/>
            <a:r>
              <a:rPr lang="ar-IQ" dirty="0" smtClean="0">
                <a:solidFill>
                  <a:schemeClr val="bg1"/>
                </a:solidFill>
                <a:latin typeface="Sakkal Majalla" panose="02000000000000000000" pitchFamily="2" charset="-78"/>
                <a:cs typeface="Sakkal Majalla" panose="02000000000000000000" pitchFamily="2" charset="-78"/>
              </a:rPr>
              <a:t>الزمن: يُعد الزمن عنصراً مهما من عناصر الرواية والاثار القصصية الأخرى لهذا عني به </a:t>
            </a:r>
            <a:r>
              <a:rPr lang="ar-IQ" dirty="0" err="1" smtClean="0">
                <a:solidFill>
                  <a:schemeClr val="bg1"/>
                </a:solidFill>
                <a:latin typeface="Sakkal Majalla" panose="02000000000000000000" pitchFamily="2" charset="-78"/>
                <a:cs typeface="Sakkal Majalla" panose="02000000000000000000" pitchFamily="2" charset="-78"/>
              </a:rPr>
              <a:t>السرديون</a:t>
            </a:r>
            <a:r>
              <a:rPr lang="ar-IQ" dirty="0" smtClean="0">
                <a:solidFill>
                  <a:schemeClr val="bg1"/>
                </a:solidFill>
                <a:latin typeface="Sakkal Majalla" panose="02000000000000000000" pitchFamily="2" charset="-78"/>
                <a:cs typeface="Sakkal Majalla" panose="02000000000000000000" pitchFamily="2" charset="-78"/>
              </a:rPr>
              <a:t> وتوصلوا فيه الى كم هائل من الآراء والنظريات لعل أهمها ما يخص العلاقة بين زمن السرد وزمن القصة، فزمن القصة يخضع بالضرورة للتابع المنطقي للاحداث،بينما لا يتقيد زمن السرد بهذا التتابع المنطقي. ويمكن التمييز هنا بين الزمنين على النحو الاتي:</a:t>
            </a:r>
            <a:br>
              <a:rPr lang="ar-IQ" dirty="0" smtClean="0">
                <a:solidFill>
                  <a:schemeClr val="bg1"/>
                </a:solidFill>
                <a:latin typeface="Sakkal Majalla" panose="02000000000000000000" pitchFamily="2" charset="-78"/>
                <a:cs typeface="Sakkal Majalla" panose="02000000000000000000" pitchFamily="2" charset="-78"/>
              </a:rPr>
            </a:br>
            <a:r>
              <a:rPr lang="ar-IQ" dirty="0" smtClean="0">
                <a:solidFill>
                  <a:schemeClr val="bg1"/>
                </a:solidFill>
                <a:latin typeface="Sakkal Majalla" panose="02000000000000000000" pitchFamily="2" charset="-78"/>
                <a:cs typeface="Sakkal Majalla" panose="02000000000000000000" pitchFamily="2" charset="-78"/>
              </a:rPr>
              <a:t>أـــــ ب ـــــ ج ـــــــ د</a:t>
            </a:r>
            <a:br>
              <a:rPr lang="ar-IQ" dirty="0" smtClean="0">
                <a:solidFill>
                  <a:schemeClr val="bg1"/>
                </a:solidFill>
                <a:latin typeface="Sakkal Majalla" panose="02000000000000000000" pitchFamily="2" charset="-78"/>
                <a:cs typeface="Sakkal Majalla" panose="02000000000000000000" pitchFamily="2" charset="-78"/>
              </a:rPr>
            </a:br>
            <a:r>
              <a:rPr lang="ar-IQ" dirty="0" smtClean="0">
                <a:solidFill>
                  <a:schemeClr val="bg1"/>
                </a:solidFill>
                <a:latin typeface="Sakkal Majalla" panose="02000000000000000000" pitchFamily="2" charset="-78"/>
                <a:cs typeface="Sakkal Majalla" panose="02000000000000000000" pitchFamily="2" charset="-78"/>
              </a:rPr>
              <a:t>لكن سرعة هذه الاحداث في رواية ما يمكن ان يتخذ الشكل الاتي:</a:t>
            </a:r>
            <a:br>
              <a:rPr lang="ar-IQ" dirty="0" smtClean="0">
                <a:solidFill>
                  <a:schemeClr val="bg1"/>
                </a:solidFill>
                <a:latin typeface="Sakkal Majalla" panose="02000000000000000000" pitchFamily="2" charset="-78"/>
                <a:cs typeface="Sakkal Majalla" panose="02000000000000000000" pitchFamily="2" charset="-78"/>
              </a:rPr>
            </a:br>
            <a:r>
              <a:rPr lang="ar-IQ" dirty="0" smtClean="0">
                <a:solidFill>
                  <a:schemeClr val="bg1"/>
                </a:solidFill>
                <a:latin typeface="Sakkal Majalla" panose="02000000000000000000" pitchFamily="2" charset="-78"/>
                <a:cs typeface="Sakkal Majalla" panose="02000000000000000000" pitchFamily="2" charset="-78"/>
              </a:rPr>
              <a:t>جـ  ــــــــ د ـــــــ ب ــــــــ أ</a:t>
            </a:r>
            <a:br>
              <a:rPr lang="ar-IQ" dirty="0" smtClean="0">
                <a:solidFill>
                  <a:schemeClr val="bg1"/>
                </a:solidFill>
                <a:latin typeface="Sakkal Majalla" panose="02000000000000000000" pitchFamily="2" charset="-78"/>
                <a:cs typeface="Sakkal Majalla" panose="02000000000000000000" pitchFamily="2" charset="-78"/>
              </a:rPr>
            </a:br>
            <a:r>
              <a:rPr lang="ar-IQ" dirty="0" smtClean="0">
                <a:solidFill>
                  <a:schemeClr val="bg1"/>
                </a:solidFill>
                <a:latin typeface="Sakkal Majalla" panose="02000000000000000000" pitchFamily="2" charset="-78"/>
                <a:cs typeface="Sakkal Majalla" panose="02000000000000000000" pitchFamily="2" charset="-78"/>
              </a:rPr>
              <a:t>هذه المفارقة بين زمن القصة وزمن السرد تكون إما استرجاعا لأحداث ماضية ام استباقا لأحداث لاحقة.</a:t>
            </a:r>
            <a:endParaRPr lang="en-US" dirty="0">
              <a:solidFill>
                <a:schemeClr val="bg1"/>
              </a:solidFill>
              <a:latin typeface="Sakkal Majalla" panose="02000000000000000000" pitchFamily="2" charset="-78"/>
              <a:cs typeface="Sakkal Majalla" panose="02000000000000000000" pitchFamily="2" charset="-78"/>
            </a:endParaRPr>
          </a:p>
        </p:txBody>
      </p:sp>
      <p:sp>
        <p:nvSpPr>
          <p:cNvPr id="3" name="عنصر نائب للمحتوى 2"/>
          <p:cNvSpPr>
            <a:spLocks noGrp="1"/>
          </p:cNvSpPr>
          <p:nvPr>
            <p:ph idx="1"/>
          </p:nvPr>
        </p:nvSpPr>
        <p:spPr>
          <a:xfrm>
            <a:off x="684212" y="685801"/>
            <a:ext cx="8534400" cy="685800"/>
          </a:xfrm>
        </p:spPr>
        <p:txBody>
          <a:bodyPr>
            <a:normAutofit fontScale="92500" lnSpcReduction="10000"/>
          </a:bodyPr>
          <a:lstStyle/>
          <a:p>
            <a:pPr algn="r"/>
            <a:r>
              <a:rPr lang="ar-IQ" sz="4400" dirty="0" smtClean="0">
                <a:solidFill>
                  <a:srgbClr val="FF0000"/>
                </a:solidFill>
                <a:latin typeface="Sakkal Majalla" panose="02000000000000000000" pitchFamily="2" charset="-78"/>
                <a:cs typeface="Sakkal Majalla" panose="02000000000000000000" pitchFamily="2" charset="-78"/>
              </a:rPr>
              <a:t>مكونات السرد</a:t>
            </a:r>
            <a:endParaRPr lang="en-US" sz="4400"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75057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2" y="1384300"/>
            <a:ext cx="10961688" cy="5638800"/>
          </a:xfrm>
        </p:spPr>
        <p:txBody>
          <a:bodyPr>
            <a:normAutofit/>
          </a:bodyPr>
          <a:lstStyle/>
          <a:p>
            <a:pPr algn="r"/>
            <a:r>
              <a:rPr lang="ar-IQ" sz="5400" dirty="0" smtClean="0">
                <a:solidFill>
                  <a:schemeClr val="bg1"/>
                </a:solidFill>
                <a:latin typeface="Sakkal Majalla" panose="02000000000000000000" pitchFamily="2" charset="-78"/>
                <a:cs typeface="Sakkal Majalla" panose="02000000000000000000" pitchFamily="2" charset="-78"/>
              </a:rPr>
              <a:t>أولاً: الخلاصة: وهي سرد احداث ووقائع يُفترض انها جرت في سنوات او اشهر او ساعات لكنها تختزل في صفحات او اسطر او كلمات قليلة دون التعرض للتفاصيل.</a:t>
            </a:r>
            <a:br>
              <a:rPr lang="ar-IQ" sz="5400" dirty="0" smtClean="0">
                <a:solidFill>
                  <a:schemeClr val="bg1"/>
                </a:solidFill>
                <a:latin typeface="Sakkal Majalla" panose="02000000000000000000" pitchFamily="2" charset="-78"/>
                <a:cs typeface="Sakkal Majalla" panose="02000000000000000000" pitchFamily="2" charset="-78"/>
              </a:rPr>
            </a:br>
            <a:r>
              <a:rPr lang="ar-IQ" sz="5400" dirty="0" smtClean="0">
                <a:solidFill>
                  <a:schemeClr val="bg1"/>
                </a:solidFill>
                <a:latin typeface="Sakkal Majalla" panose="02000000000000000000" pitchFamily="2" charset="-78"/>
                <a:cs typeface="Sakkal Majalla" panose="02000000000000000000" pitchFamily="2" charset="-78"/>
              </a:rPr>
              <a:t>ثانياً: الاستراحة: او الوقفة وهي توقفات معينة يحدثها الراوي بسبب لجوئه الى الوصف. ان الوصف في الغالب يقطع السيرورة الزمنية ويعطل حركتها.</a:t>
            </a:r>
            <a:endParaRPr lang="en-US" sz="5400" dirty="0">
              <a:solidFill>
                <a:schemeClr val="bg1"/>
              </a:solidFill>
              <a:latin typeface="Sakkal Majalla" panose="02000000000000000000" pitchFamily="2" charset="-78"/>
              <a:cs typeface="Sakkal Majalla" panose="02000000000000000000" pitchFamily="2" charset="-78"/>
            </a:endParaRPr>
          </a:p>
        </p:txBody>
      </p:sp>
      <p:sp>
        <p:nvSpPr>
          <p:cNvPr id="3" name="عنصر نائب للمحتوى 2"/>
          <p:cNvSpPr>
            <a:spLocks noGrp="1"/>
          </p:cNvSpPr>
          <p:nvPr>
            <p:ph idx="1"/>
          </p:nvPr>
        </p:nvSpPr>
        <p:spPr>
          <a:xfrm>
            <a:off x="684212" y="685801"/>
            <a:ext cx="8534400" cy="698499"/>
          </a:xfrm>
        </p:spPr>
        <p:txBody>
          <a:bodyPr>
            <a:normAutofit/>
          </a:bodyPr>
          <a:lstStyle/>
          <a:p>
            <a:pPr algn="r"/>
            <a:r>
              <a:rPr lang="ar-IQ" sz="3600" dirty="0" smtClean="0">
                <a:solidFill>
                  <a:srgbClr val="FF0000"/>
                </a:solidFill>
                <a:latin typeface="Sakkal Majalla" panose="02000000000000000000" pitchFamily="2" charset="-78"/>
                <a:cs typeface="Sakkal Majalla" panose="02000000000000000000" pitchFamily="2" charset="-78"/>
              </a:rPr>
              <a:t>تُدرس سرعة السرد على وفق اربع تقنيات</a:t>
            </a:r>
            <a:endParaRPr lang="en-US" sz="3600"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7134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2" y="1308100"/>
            <a:ext cx="11202988" cy="5549900"/>
          </a:xfrm>
        </p:spPr>
        <p:txBody>
          <a:bodyPr/>
          <a:lstStyle/>
          <a:p>
            <a:pPr algn="r"/>
            <a:r>
              <a:rPr lang="ar-IQ" dirty="0" smtClean="0"/>
              <a:t>1</a:t>
            </a:r>
            <a:r>
              <a:rPr lang="ar-IQ" sz="4000" dirty="0" smtClean="0">
                <a:solidFill>
                  <a:schemeClr val="bg1"/>
                </a:solidFill>
                <a:latin typeface="Sakkal Majalla" panose="02000000000000000000" pitchFamily="2" charset="-78"/>
                <a:cs typeface="Sakkal Majalla" panose="02000000000000000000" pitchFamily="2" charset="-78"/>
              </a:rPr>
              <a:t>-الوظيفة الزخرفية: وهي اوصاف تأتي في أسلوب مستقل دون ان يكون لها دور أساس في بناء العمل الادبي ،فهي اوصاف </a:t>
            </a:r>
            <a:r>
              <a:rPr lang="ar-IQ" sz="4000" dirty="0" err="1" smtClean="0">
                <a:solidFill>
                  <a:schemeClr val="bg1"/>
                </a:solidFill>
                <a:latin typeface="Sakkal Majalla" panose="02000000000000000000" pitchFamily="2" charset="-78"/>
                <a:cs typeface="Sakkal Majalla" panose="02000000000000000000" pitchFamily="2" charset="-78"/>
              </a:rPr>
              <a:t>تزينية</a:t>
            </a:r>
            <a:r>
              <a:rPr lang="ar-IQ" sz="4000" dirty="0" smtClean="0">
                <a:solidFill>
                  <a:schemeClr val="bg1"/>
                </a:solidFill>
                <a:latin typeface="Sakkal Majalla" panose="02000000000000000000" pitchFamily="2" charset="-78"/>
                <a:cs typeface="Sakkal Majalla" panose="02000000000000000000" pitchFamily="2" charset="-78"/>
              </a:rPr>
              <a:t> تأتي لتجميل الأسلوب وامتاع القارئ ويمكن حذفها بسهولة دون ان يختل بناء العمل الادبي.</a:t>
            </a:r>
            <a:br>
              <a:rPr lang="ar-IQ" sz="4000" dirty="0" smtClean="0">
                <a:solidFill>
                  <a:schemeClr val="bg1"/>
                </a:solidFill>
                <a:latin typeface="Sakkal Majalla" panose="02000000000000000000" pitchFamily="2" charset="-78"/>
                <a:cs typeface="Sakkal Majalla" panose="02000000000000000000" pitchFamily="2" charset="-78"/>
              </a:rPr>
            </a:br>
            <a:r>
              <a:rPr lang="ar-IQ" sz="4000" dirty="0" smtClean="0">
                <a:solidFill>
                  <a:schemeClr val="bg1"/>
                </a:solidFill>
                <a:latin typeface="Sakkal Majalla" panose="02000000000000000000" pitchFamily="2" charset="-78"/>
                <a:cs typeface="Sakkal Majalla" panose="02000000000000000000" pitchFamily="2" charset="-78"/>
              </a:rPr>
              <a:t>2-الوظيفة التفسيرية: وهي اوصاف الحياة الخارجية من مدن ومنازل واثاث وأدوات وملابس تذكر لأنها تكشف عن حياة الشخصية النفسية وتشير الى مزاجها وطبعها .ان الوصف هنا يصبح ذا دلالة خاصة ويكتسب قيمة جمالية وهو الوصف الشائع في الروايات الواقعية مثل روايات بلزاك </a:t>
            </a:r>
            <a:r>
              <a:rPr lang="ar-IQ" sz="4000" dirty="0" err="1" smtClean="0">
                <a:solidFill>
                  <a:schemeClr val="bg1"/>
                </a:solidFill>
                <a:latin typeface="Sakkal Majalla" panose="02000000000000000000" pitchFamily="2" charset="-78"/>
                <a:cs typeface="Sakkal Majalla" panose="02000000000000000000" pitchFamily="2" charset="-78"/>
              </a:rPr>
              <a:t>وفلوبير</a:t>
            </a:r>
            <a:endParaRPr lang="en-US" sz="4000" dirty="0">
              <a:solidFill>
                <a:schemeClr val="bg1"/>
              </a:solidFill>
              <a:latin typeface="Sakkal Majalla" panose="02000000000000000000" pitchFamily="2" charset="-78"/>
              <a:cs typeface="Sakkal Majalla" panose="02000000000000000000" pitchFamily="2" charset="-78"/>
            </a:endParaRPr>
          </a:p>
        </p:txBody>
      </p:sp>
      <p:sp>
        <p:nvSpPr>
          <p:cNvPr id="3" name="عنصر نائب للمحتوى 2"/>
          <p:cNvSpPr>
            <a:spLocks noGrp="1"/>
          </p:cNvSpPr>
          <p:nvPr>
            <p:ph idx="1"/>
          </p:nvPr>
        </p:nvSpPr>
        <p:spPr>
          <a:xfrm>
            <a:off x="684212" y="685801"/>
            <a:ext cx="8534400" cy="723899"/>
          </a:xfrm>
        </p:spPr>
        <p:txBody>
          <a:bodyPr>
            <a:normAutofit fontScale="92500" lnSpcReduction="10000"/>
          </a:bodyPr>
          <a:lstStyle/>
          <a:p>
            <a:pPr algn="r"/>
            <a:r>
              <a:rPr lang="ar-IQ" sz="4800" dirty="0" smtClean="0">
                <a:solidFill>
                  <a:srgbClr val="FF0000"/>
                </a:solidFill>
                <a:latin typeface="Sakkal Majalla" panose="02000000000000000000" pitchFamily="2" charset="-78"/>
                <a:cs typeface="Sakkal Majalla" panose="02000000000000000000" pitchFamily="2" charset="-78"/>
              </a:rPr>
              <a:t>وظائف الوصف</a:t>
            </a:r>
            <a:endParaRPr lang="en-US" sz="4800"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64634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2" y="1905000"/>
            <a:ext cx="8534400" cy="4089399"/>
          </a:xfrm>
        </p:spPr>
        <p:txBody>
          <a:bodyPr>
            <a:normAutofit fontScale="90000"/>
          </a:bodyPr>
          <a:lstStyle/>
          <a:p>
            <a:pPr algn="r"/>
            <a:r>
              <a:rPr lang="ar-IQ" dirty="0" smtClean="0"/>
              <a:t>3</a:t>
            </a:r>
            <a:r>
              <a:rPr lang="ar-IQ" sz="6000" dirty="0" smtClean="0">
                <a:solidFill>
                  <a:schemeClr val="bg1"/>
                </a:solidFill>
                <a:cs typeface="Akhbar MT" pitchFamily="2" charset="-78"/>
              </a:rPr>
              <a:t>- الوظيفة </a:t>
            </a:r>
            <a:r>
              <a:rPr lang="ar-IQ" sz="6000" dirty="0" err="1" smtClean="0">
                <a:solidFill>
                  <a:schemeClr val="bg1"/>
                </a:solidFill>
                <a:cs typeface="Akhbar MT" pitchFamily="2" charset="-78"/>
              </a:rPr>
              <a:t>الإيهامية</a:t>
            </a:r>
            <a:r>
              <a:rPr lang="ar-IQ" sz="6000" dirty="0" smtClean="0">
                <a:solidFill>
                  <a:schemeClr val="bg1"/>
                </a:solidFill>
                <a:cs typeface="Akhbar MT" pitchFamily="2" charset="-78"/>
              </a:rPr>
              <a:t>: وهي التفاصيل الصغيرة التي يعنى بها الروائي ليجعل القارئ يعيش في عالم الواقع لا عالم الخيال، ويخلق عنده انطباعا بالحقيقة او تأثيراً مباشراً بالواقع.</a:t>
            </a:r>
            <a:endParaRPr lang="en-US" sz="6000" dirty="0">
              <a:solidFill>
                <a:schemeClr val="bg1"/>
              </a:solidFill>
              <a:cs typeface="Akhbar MT" pitchFamily="2" charset="-78"/>
            </a:endParaRPr>
          </a:p>
        </p:txBody>
      </p:sp>
      <p:sp>
        <p:nvSpPr>
          <p:cNvPr id="3" name="عنصر نائب للمحتوى 2"/>
          <p:cNvSpPr>
            <a:spLocks noGrp="1"/>
          </p:cNvSpPr>
          <p:nvPr>
            <p:ph idx="1"/>
          </p:nvPr>
        </p:nvSpPr>
        <p:spPr>
          <a:xfrm>
            <a:off x="684212" y="685801"/>
            <a:ext cx="8534400" cy="1054099"/>
          </a:xfrm>
        </p:spPr>
        <p:txBody>
          <a:bodyPr>
            <a:normAutofit/>
          </a:bodyPr>
          <a:lstStyle/>
          <a:p>
            <a:pPr algn="r"/>
            <a:r>
              <a:rPr lang="ar-IQ" sz="4000" dirty="0" smtClean="0">
                <a:solidFill>
                  <a:srgbClr val="FF0000"/>
                </a:solidFill>
                <a:latin typeface="Sakkal Majalla" panose="02000000000000000000" pitchFamily="2" charset="-78"/>
                <a:cs typeface="Sakkal Majalla" panose="02000000000000000000" pitchFamily="2" charset="-78"/>
              </a:rPr>
              <a:t>وظائف الوصف</a:t>
            </a:r>
            <a:endParaRPr lang="en-US" sz="4000"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31047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heel(1)">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2" y="1397000"/>
            <a:ext cx="8534400" cy="4597399"/>
          </a:xfrm>
        </p:spPr>
        <p:txBody>
          <a:bodyPr>
            <a:noAutofit/>
          </a:bodyPr>
          <a:lstStyle/>
          <a:p>
            <a:pPr algn="r"/>
            <a:r>
              <a:rPr lang="ar-IQ" sz="4000" dirty="0" smtClean="0">
                <a:solidFill>
                  <a:schemeClr val="bg1"/>
                </a:solidFill>
                <a:latin typeface="Sakkal Majalla" panose="02000000000000000000" pitchFamily="2" charset="-78"/>
                <a:cs typeface="Sakkal Majalla" panose="02000000000000000000" pitchFamily="2" charset="-78"/>
              </a:rPr>
              <a:t>ثالثاً: القطع او الحذف: ويعني تجاوز بعض المراحل من القصة دون الإشارة بشيء اليها ويكتفي عادة بالقول(ومرت سنتان)او (انقضى زمن طويل فعاد البطل من غيبته) ويكون القطع اما محدداً او غير محدد.</a:t>
            </a:r>
            <a:br>
              <a:rPr lang="ar-IQ" sz="4000" dirty="0" smtClean="0">
                <a:solidFill>
                  <a:schemeClr val="bg1"/>
                </a:solidFill>
                <a:latin typeface="Sakkal Majalla" panose="02000000000000000000" pitchFamily="2" charset="-78"/>
                <a:cs typeface="Sakkal Majalla" panose="02000000000000000000" pitchFamily="2" charset="-78"/>
              </a:rPr>
            </a:br>
            <a:r>
              <a:rPr lang="ar-IQ" sz="4000" dirty="0" smtClean="0">
                <a:solidFill>
                  <a:schemeClr val="bg1"/>
                </a:solidFill>
                <a:latin typeface="Sakkal Majalla" panose="02000000000000000000" pitchFamily="2" charset="-78"/>
                <a:cs typeface="Sakkal Majalla" panose="02000000000000000000" pitchFamily="2" charset="-78"/>
              </a:rPr>
              <a:t>رابعاً: المشهد: يقصد بالمشهد المقطع الحواري الذي يأتي في الاثار القصصية ويمثل اللحظة التي يكاد يتطابق فيها زمن السرد بزمن </a:t>
            </a:r>
            <a:r>
              <a:rPr lang="ar-IQ" sz="4000" dirty="0" err="1" smtClean="0">
                <a:solidFill>
                  <a:schemeClr val="bg1"/>
                </a:solidFill>
                <a:latin typeface="Sakkal Majalla" panose="02000000000000000000" pitchFamily="2" charset="-78"/>
                <a:cs typeface="Sakkal Majalla" panose="02000000000000000000" pitchFamily="2" charset="-78"/>
              </a:rPr>
              <a:t>القصة.والحوار</a:t>
            </a:r>
            <a:r>
              <a:rPr lang="ar-IQ" sz="4000" dirty="0" smtClean="0">
                <a:solidFill>
                  <a:schemeClr val="bg1"/>
                </a:solidFill>
                <a:latin typeface="Sakkal Majalla" panose="02000000000000000000" pitchFamily="2" charset="-78"/>
                <a:cs typeface="Sakkal Majalla" panose="02000000000000000000" pitchFamily="2" charset="-78"/>
              </a:rPr>
              <a:t> نوعان خارجي يدور بين شخصين، وداخلي يدور بين الانسان ونفسه.</a:t>
            </a:r>
            <a:endParaRPr lang="en-US" sz="4000" dirty="0">
              <a:solidFill>
                <a:schemeClr val="bg1"/>
              </a:solidFill>
              <a:latin typeface="Sakkal Majalla" panose="02000000000000000000" pitchFamily="2" charset="-78"/>
              <a:cs typeface="Sakkal Majalla" panose="02000000000000000000" pitchFamily="2" charset="-78"/>
            </a:endParaRPr>
          </a:p>
        </p:txBody>
      </p:sp>
      <p:sp>
        <p:nvSpPr>
          <p:cNvPr id="3" name="عنصر نائب للمحتوى 2"/>
          <p:cNvSpPr>
            <a:spLocks noGrp="1"/>
          </p:cNvSpPr>
          <p:nvPr>
            <p:ph idx="1"/>
          </p:nvPr>
        </p:nvSpPr>
        <p:spPr>
          <a:xfrm>
            <a:off x="684212" y="685801"/>
            <a:ext cx="8534400" cy="711199"/>
          </a:xfrm>
        </p:spPr>
        <p:txBody>
          <a:bodyPr>
            <a:normAutofit lnSpcReduction="10000"/>
          </a:bodyPr>
          <a:lstStyle/>
          <a:p>
            <a:pPr algn="r"/>
            <a:r>
              <a:rPr lang="ar-IQ" sz="4400" dirty="0" smtClean="0">
                <a:solidFill>
                  <a:srgbClr val="FF0000"/>
                </a:solidFill>
                <a:latin typeface="Sakkal Majalla" panose="02000000000000000000" pitchFamily="2" charset="-78"/>
                <a:cs typeface="Sakkal Majalla" panose="02000000000000000000" pitchFamily="2" charset="-78"/>
              </a:rPr>
              <a:t>تكملة تقنيات سرعة السرد</a:t>
            </a:r>
            <a:endParaRPr lang="en-US" sz="4400"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8862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2" y="1219200"/>
            <a:ext cx="8534400" cy="4775199"/>
          </a:xfrm>
        </p:spPr>
        <p:txBody>
          <a:bodyPr/>
          <a:lstStyle/>
          <a:p>
            <a:pPr algn="r"/>
            <a:r>
              <a:rPr lang="ar-IQ" dirty="0" smtClean="0">
                <a:solidFill>
                  <a:schemeClr val="bg1"/>
                </a:solidFill>
              </a:rPr>
              <a:t>2</a:t>
            </a:r>
            <a:r>
              <a:rPr lang="ar-IQ" dirty="0" smtClean="0">
                <a:solidFill>
                  <a:schemeClr val="bg1"/>
                </a:solidFill>
                <a:latin typeface="Arial" panose="020B0604020202020204" pitchFamily="34" charset="0"/>
                <a:cs typeface="Arial" panose="020B0604020202020204" pitchFamily="34" charset="0"/>
              </a:rPr>
              <a:t>- الرؤية او وجهة النظر: لا تقدم المادة القصصية في العمل الروائي مجردة في صورة موضوعية تقريرية وانما تخضع لتنظيم خاص منبثق من الرؤية او وجهة النظر او المنظور الذي تُرى من خلاله فكل قصة انما تُقدم من خلال نفس مدركة ترى الأشياء وتستقبلها بطريقة ذاتية تتشكل بمنطلق رؤيتها الخاصة وزاويتها أيديولوجية كانت او نفسية</a:t>
            </a:r>
            <a:r>
              <a:rPr lang="ar-IQ" dirty="0" smtClean="0"/>
              <a:t>.</a:t>
            </a:r>
            <a:endParaRPr lang="en-US" dirty="0"/>
          </a:p>
        </p:txBody>
      </p:sp>
      <p:sp>
        <p:nvSpPr>
          <p:cNvPr id="3" name="عنصر نائب للمحتوى 2"/>
          <p:cNvSpPr>
            <a:spLocks noGrp="1"/>
          </p:cNvSpPr>
          <p:nvPr>
            <p:ph idx="1"/>
          </p:nvPr>
        </p:nvSpPr>
        <p:spPr>
          <a:xfrm>
            <a:off x="684212" y="685801"/>
            <a:ext cx="8534400" cy="533399"/>
          </a:xfrm>
        </p:spPr>
        <p:txBody>
          <a:bodyPr>
            <a:normAutofit fontScale="85000" lnSpcReduction="20000"/>
          </a:bodyPr>
          <a:lstStyle/>
          <a:p>
            <a:pPr algn="r"/>
            <a:r>
              <a:rPr lang="ar-IQ" sz="4000" dirty="0" smtClean="0">
                <a:solidFill>
                  <a:srgbClr val="FF0000"/>
                </a:solidFill>
                <a:cs typeface="Akhbar MT" pitchFamily="2" charset="-78"/>
              </a:rPr>
              <a:t>من مكونات السرد</a:t>
            </a:r>
            <a:endParaRPr lang="en-US" sz="4000" dirty="0">
              <a:solidFill>
                <a:srgbClr val="FF0000"/>
              </a:solidFill>
              <a:cs typeface="Akhbar MT" pitchFamily="2" charset="-78"/>
            </a:endParaRPr>
          </a:p>
        </p:txBody>
      </p:sp>
    </p:spTree>
    <p:extLst>
      <p:ext uri="{BB962C8B-B14F-4D97-AF65-F5344CB8AC3E}">
        <p14:creationId xmlns:p14="http://schemas.microsoft.com/office/powerpoint/2010/main" val="2770547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2" y="1727200"/>
            <a:ext cx="8534400" cy="5041900"/>
          </a:xfrm>
        </p:spPr>
        <p:txBody>
          <a:bodyPr>
            <a:normAutofit fontScale="90000"/>
          </a:bodyPr>
          <a:lstStyle/>
          <a:p>
            <a:pPr algn="r"/>
            <a:r>
              <a:rPr lang="ar-IQ" dirty="0" smtClean="0"/>
              <a:t/>
            </a:r>
            <a:br>
              <a:rPr lang="ar-IQ" dirty="0" smtClean="0"/>
            </a:br>
            <a:r>
              <a:rPr lang="ar-IQ" dirty="0" smtClean="0">
                <a:solidFill>
                  <a:schemeClr val="bg1"/>
                </a:solidFill>
                <a:latin typeface="Arial" panose="020B0604020202020204" pitchFamily="34" charset="0"/>
                <a:cs typeface="Arial" panose="020B0604020202020204" pitchFamily="34" charset="0"/>
              </a:rPr>
              <a:t>1- الخطاب المسرد حيث يندمج كلام الشخصيات داخل السرد ويوضع في مستوى الوقائع الأخرى ومثاله (صادفت س ، ثرثرنا قليلا، واخبرني بسفره الى إنجلترا).</a:t>
            </a:r>
            <a:br>
              <a:rPr lang="ar-IQ" dirty="0" smtClean="0">
                <a:solidFill>
                  <a:schemeClr val="bg1"/>
                </a:solidFill>
                <a:latin typeface="Arial" panose="020B0604020202020204" pitchFamily="34" charset="0"/>
                <a:cs typeface="Arial" panose="020B0604020202020204" pitchFamily="34" charset="0"/>
              </a:rPr>
            </a:br>
            <a:r>
              <a:rPr lang="ar-IQ" dirty="0" smtClean="0">
                <a:solidFill>
                  <a:schemeClr val="bg1"/>
                </a:solidFill>
                <a:latin typeface="Arial" panose="020B0604020202020204" pitchFamily="34" charset="0"/>
                <a:cs typeface="Arial" panose="020B0604020202020204" pitchFamily="34" charset="0"/>
              </a:rPr>
              <a:t>2- الخطاب المحول: وفيه يحول كلام الشخصيات الى الأسلوب غير المباشر (ثرثرنا قليلا، وقال لي انه سيسافر الى إنجلترا)</a:t>
            </a:r>
            <a:br>
              <a:rPr lang="ar-IQ" dirty="0" smtClean="0">
                <a:solidFill>
                  <a:schemeClr val="bg1"/>
                </a:solidFill>
                <a:latin typeface="Arial" panose="020B0604020202020204" pitchFamily="34" charset="0"/>
                <a:cs typeface="Arial" panose="020B0604020202020204" pitchFamily="34" charset="0"/>
              </a:rPr>
            </a:br>
            <a:r>
              <a:rPr lang="ar-IQ" dirty="0" smtClean="0">
                <a:solidFill>
                  <a:schemeClr val="bg1"/>
                </a:solidFill>
                <a:latin typeface="Arial" panose="020B0604020202020204" pitchFamily="34" charset="0"/>
                <a:cs typeface="Arial" panose="020B0604020202020204" pitchFamily="34" charset="0"/>
              </a:rPr>
              <a:t>3- الخطاب المستحضر: وهو الذكر الحرفي لكلام الشخصية بأسلوب مباشر (ثرثرنا قليلا، وقال لي : سأسافر الى إنجلترا)</a:t>
            </a:r>
            <a:endParaRPr lang="en-US" dirty="0">
              <a:solidFill>
                <a:schemeClr val="bg1"/>
              </a:solidFill>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a:xfrm>
            <a:off x="684212" y="685801"/>
            <a:ext cx="8534400" cy="1269999"/>
          </a:xfrm>
        </p:spPr>
        <p:txBody>
          <a:bodyPr>
            <a:normAutofit fontScale="85000" lnSpcReduction="10000"/>
          </a:bodyPr>
          <a:lstStyle/>
          <a:p>
            <a:pPr algn="r"/>
            <a:r>
              <a:rPr lang="ar-IQ" sz="4000" dirty="0">
                <a:solidFill>
                  <a:srgbClr val="C00000"/>
                </a:solidFill>
                <a:latin typeface="Arial" panose="020B0604020202020204" pitchFamily="34" charset="0"/>
                <a:cs typeface="Arial" panose="020B0604020202020204" pitchFamily="34" charset="0"/>
              </a:rPr>
              <a:t>3- الصيغة: وهي أنماط الخطاب التي يستخدمها الراوي وهو يقدم القصة او يعرضها لنا وهذه </a:t>
            </a:r>
            <a:r>
              <a:rPr lang="ar-IQ" sz="4000" dirty="0" smtClean="0">
                <a:solidFill>
                  <a:srgbClr val="C00000"/>
                </a:solidFill>
                <a:latin typeface="Arial" panose="020B0604020202020204" pitchFamily="34" charset="0"/>
                <a:cs typeface="Arial" panose="020B0604020202020204" pitchFamily="34" charset="0"/>
              </a:rPr>
              <a:t>الأنماط هي: </a:t>
            </a:r>
            <a:endParaRPr lang="en-US" sz="40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523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246</TotalTime>
  <Words>447</Words>
  <Application>Microsoft Office PowerPoint</Application>
  <PresentationFormat>ملء الشاشة</PresentationFormat>
  <Paragraphs>21</Paragraphs>
  <Slides>10</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10</vt:i4>
      </vt:variant>
    </vt:vector>
  </HeadingPairs>
  <TitlesOfParts>
    <vt:vector size="17" baseType="lpstr">
      <vt:lpstr>Akhbar MT</vt:lpstr>
      <vt:lpstr>Arial</vt:lpstr>
      <vt:lpstr>Century Gothic</vt:lpstr>
      <vt:lpstr>Sakkal Majalla</vt:lpstr>
      <vt:lpstr>Tahoma</vt:lpstr>
      <vt:lpstr>Wingdings 3</vt:lpstr>
      <vt:lpstr>شريحة</vt:lpstr>
      <vt:lpstr>السرديات</vt:lpstr>
      <vt:lpstr>الأولى: ان يحتوي على قصة ما تضم احداثا معينة الثانية: ان يعين الطريقة التي تحكي بها تلك القصة ، وتسمى هذه الطريقة سرداً، ذلك ان قصة واحدة يمكن ان تُحكى بطرق متعددة ولهذا السبب فان السرد هو الذي يُعتمد عليه في تمييز أنماط الحكي بشكل أساس، ان كون الحكي هو بالضرورة قصة محكية يفترض وجود شخص يحكي وشخص يُحكى له أي وجود تواصل بين طرف اول يدعى راويا او سارداً، وطرف ثانٍ يدعى مرويا او قارئاً.</vt:lpstr>
      <vt:lpstr>الزمن: يُعد الزمن عنصراً مهما من عناصر الرواية والاثار القصصية الأخرى لهذا عني به السرديون وتوصلوا فيه الى كم هائل من الآراء والنظريات لعل أهمها ما يخص العلاقة بين زمن السرد وزمن القصة، فزمن القصة يخضع بالضرورة للتابع المنطقي للاحداث،بينما لا يتقيد زمن السرد بهذا التتابع المنطقي. ويمكن التمييز هنا بين الزمنين على النحو الاتي: أـــــ ب ـــــ ج ـــــــ د لكن سرعة هذه الاحداث في رواية ما يمكن ان يتخذ الشكل الاتي: جـ  ــــــــ د ـــــــ ب ــــــــ أ هذه المفارقة بين زمن القصة وزمن السرد تكون إما استرجاعا لأحداث ماضية ام استباقا لأحداث لاحقة.</vt:lpstr>
      <vt:lpstr>أولاً: الخلاصة: وهي سرد احداث ووقائع يُفترض انها جرت في سنوات او اشهر او ساعات لكنها تختزل في صفحات او اسطر او كلمات قليلة دون التعرض للتفاصيل. ثانياً: الاستراحة: او الوقفة وهي توقفات معينة يحدثها الراوي بسبب لجوئه الى الوصف. ان الوصف في الغالب يقطع السيرورة الزمنية ويعطل حركتها.</vt:lpstr>
      <vt:lpstr>1-الوظيفة الزخرفية: وهي اوصاف تأتي في أسلوب مستقل دون ان يكون لها دور أساس في بناء العمل الادبي ،فهي اوصاف تزينية تأتي لتجميل الأسلوب وامتاع القارئ ويمكن حذفها بسهولة دون ان يختل بناء العمل الادبي. 2-الوظيفة التفسيرية: وهي اوصاف الحياة الخارجية من مدن ومنازل واثاث وأدوات وملابس تذكر لأنها تكشف عن حياة الشخصية النفسية وتشير الى مزاجها وطبعها .ان الوصف هنا يصبح ذا دلالة خاصة ويكتسب قيمة جمالية وهو الوصف الشائع في الروايات الواقعية مثل روايات بلزاك وفلوبير</vt:lpstr>
      <vt:lpstr>3- الوظيفة الإيهامية: وهي التفاصيل الصغيرة التي يعنى بها الروائي ليجعل القارئ يعيش في عالم الواقع لا عالم الخيال، ويخلق عنده انطباعا بالحقيقة او تأثيراً مباشراً بالواقع.</vt:lpstr>
      <vt:lpstr>ثالثاً: القطع او الحذف: ويعني تجاوز بعض المراحل من القصة دون الإشارة بشيء اليها ويكتفي عادة بالقول(ومرت سنتان)او (انقضى زمن طويل فعاد البطل من غيبته) ويكون القطع اما محدداً او غير محدد. رابعاً: المشهد: يقصد بالمشهد المقطع الحواري الذي يأتي في الاثار القصصية ويمثل اللحظة التي يكاد يتطابق فيها زمن السرد بزمن القصة.والحوار نوعان خارجي يدور بين شخصين، وداخلي يدور بين الانسان ونفسه.</vt:lpstr>
      <vt:lpstr>2- الرؤية او وجهة النظر: لا تقدم المادة القصصية في العمل الروائي مجردة في صورة موضوعية تقريرية وانما تخضع لتنظيم خاص منبثق من الرؤية او وجهة النظر او المنظور الذي تُرى من خلاله فكل قصة انما تُقدم من خلال نفس مدركة ترى الأشياء وتستقبلها بطريقة ذاتية تتشكل بمنطلق رؤيتها الخاصة وزاويتها أيديولوجية كانت او نفسية.</vt:lpstr>
      <vt:lpstr> 1- الخطاب المسرد حيث يندمج كلام الشخصيات داخل السرد ويوضع في مستوى الوقائع الأخرى ومثاله (صادفت س ، ثرثرنا قليلا، واخبرني بسفره الى إنجلترا). 2- الخطاب المحول: وفيه يحول كلام الشخصيات الى الأسلوب غير المباشر (ثرثرنا قليلا، وقال لي انه سيسافر الى إنجلترا) 3- الخطاب المستحضر: وهو الذكر الحرفي لكلام الشخصية بأسلوب مباشر (ثرثرنا قليلا، وقال لي : سأسافر الى إنجلترا)</vt:lpstr>
      <vt:lpstr>النوع الأول: السرد الموضوعي: وفيه يكون الكاتب مطلعا على كل شيء حتى الأفكار السرية للأبطال .يكون الكاتب هنا مقابلا للراوي المحايد الذي لا يتدخل ليفسر الاحداث، وانما ليصفها وصفاً محايدا كما يراها، ولذلك يسمى هذا السرد موضوعياً لأنه يترك الحرية للقارئ ليفسر ما يُحكى له، ويؤوله، ونموذج هذا السرد الروايات الواقعية. النوع الثاني: السرد الذاتي: وفيه نتتبع الحكي من خلال عيني الراوي، هنا لا تقدم الاحداث الا من خلال زاوية نظر الراوي فهو يُخبر بها ويُعطيها تأويلاً معيناً ليفرضه على القارئ ويدعوه الى الاعتقاد به،ونموذج هذا السرد الروايات الرومانسية.</vt:lpstr>
    </vt:vector>
  </TitlesOfParts>
  <Company>Al-Qaisar Technologies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السرديات</dc:title>
  <dc:creator>spiderhouse</dc:creator>
  <cp:lastModifiedBy>spiderhouse</cp:lastModifiedBy>
  <cp:revision>15</cp:revision>
  <dcterms:created xsi:type="dcterms:W3CDTF">2021-05-31T19:14:32Z</dcterms:created>
  <dcterms:modified xsi:type="dcterms:W3CDTF">2021-06-08T08:12:01Z</dcterms:modified>
</cp:coreProperties>
</file>