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70" r:id="rId8"/>
    <p:sldId id="269"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120235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122550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143060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180430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69036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3040B56-25B6-4472-82F8-0D34166CF2BD}" type="datetimeFigureOut">
              <a:rPr lang="ar-IQ" smtClean="0"/>
              <a:t>17/10/1442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252391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3040B56-25B6-4472-82F8-0D34166CF2BD}" type="datetimeFigureOut">
              <a:rPr lang="ar-IQ" smtClean="0"/>
              <a:t>17/10/1442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383721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3040B56-25B6-4472-82F8-0D34166CF2BD}" type="datetimeFigureOut">
              <a:rPr lang="ar-IQ" smtClean="0"/>
              <a:t>17/10/1442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276780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040B56-25B6-4472-82F8-0D34166CF2BD}" type="datetimeFigureOut">
              <a:rPr lang="ar-IQ" smtClean="0"/>
              <a:t>17/10/1442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216401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3040B56-25B6-4472-82F8-0D34166CF2BD}" type="datetimeFigureOut">
              <a:rPr lang="ar-IQ" smtClean="0"/>
              <a:t>17/10/1442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85867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3040B56-25B6-4472-82F8-0D34166CF2BD}" type="datetimeFigureOut">
              <a:rPr lang="ar-IQ" smtClean="0"/>
              <a:t>17/10/1442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C704F1C-F36C-46E0-8378-30403641F308}" type="slidenum">
              <a:rPr lang="ar-IQ" smtClean="0"/>
              <a:t>‹#›</a:t>
            </a:fld>
            <a:endParaRPr lang="ar-IQ"/>
          </a:p>
        </p:txBody>
      </p:sp>
    </p:spTree>
    <p:extLst>
      <p:ext uri="{BB962C8B-B14F-4D97-AF65-F5344CB8AC3E}">
        <p14:creationId xmlns:p14="http://schemas.microsoft.com/office/powerpoint/2010/main" val="18294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040B56-25B6-4472-82F8-0D34166CF2BD}" type="datetimeFigureOut">
              <a:rPr lang="ar-IQ" smtClean="0"/>
              <a:t>17/10/1442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704F1C-F36C-46E0-8378-30403641F308}" type="slidenum">
              <a:rPr lang="ar-IQ" smtClean="0"/>
              <a:t>‹#›</a:t>
            </a:fld>
            <a:endParaRPr lang="ar-IQ"/>
          </a:p>
        </p:txBody>
      </p:sp>
    </p:spTree>
    <p:extLst>
      <p:ext uri="{BB962C8B-B14F-4D97-AF65-F5344CB8AC3E}">
        <p14:creationId xmlns:p14="http://schemas.microsoft.com/office/powerpoint/2010/main" val="1147085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lstStyle/>
          <a:p>
            <a:r>
              <a:rPr lang="ar-SA" sz="5000" b="1" dirty="0">
                <a:solidFill>
                  <a:srgbClr val="FF0000"/>
                </a:solidFill>
              </a:rPr>
              <a:t>الفرق بين اللغة والكلام</a:t>
            </a:r>
            <a:endParaRPr lang="en-US" sz="5000" dirty="0">
              <a:solidFill>
                <a:srgbClr val="FF0000"/>
              </a:solidFill>
            </a:endParaRPr>
          </a:p>
          <a:p>
            <a:pPr algn="just"/>
            <a:endParaRPr lang="ar-IQ" dirty="0" smtClean="0"/>
          </a:p>
          <a:p>
            <a:pPr algn="just"/>
            <a:r>
              <a:rPr lang="ar-IQ" sz="3500" dirty="0" smtClean="0"/>
              <a:t>	</a:t>
            </a:r>
            <a:r>
              <a:rPr lang="ar-SA" sz="4000" dirty="0" smtClean="0"/>
              <a:t>تعدّ </a:t>
            </a:r>
            <a:r>
              <a:rPr lang="ar-SA" sz="4000" dirty="0"/>
              <a:t>اللغة والكلام عند (</a:t>
            </a:r>
            <a:r>
              <a:rPr lang="ar-SA" sz="4000" dirty="0" err="1">
                <a:solidFill>
                  <a:srgbClr val="FF0000"/>
                </a:solidFill>
              </a:rPr>
              <a:t>سوسير</a:t>
            </a:r>
            <a:r>
              <a:rPr lang="ar-SA" sz="4000" dirty="0"/>
              <a:t>) </a:t>
            </a:r>
            <a:r>
              <a:rPr lang="ar-SA" sz="4000" dirty="0">
                <a:solidFill>
                  <a:srgbClr val="0070C0"/>
                </a:solidFill>
              </a:rPr>
              <a:t>كياناً عامّاً يحتوي على النشاط اللغوي الإنسانيّ، وذلك عن طريق صورةٍ ثقافيةٍ منطوقة أو مكتوبة</a:t>
            </a:r>
            <a:r>
              <a:rPr lang="ar-SA" sz="4000" dirty="0"/>
              <a:t>، تكون تلك الثقافة متوارثة أو معاصرة، بمعنى آخر فإنّ اللغة والكلام هو كلّ ما يدخل ضمن نطاق النشاط اللغويّ من رموزٍ صوتيّة، أو كتابيّة، أو اصطلاحاتٍ، أو إشارات.</a:t>
            </a:r>
            <a:endParaRPr lang="en-US" sz="4000" dirty="0"/>
          </a:p>
          <a:p>
            <a:pPr algn="just"/>
            <a:endParaRPr lang="ar-IQ" dirty="0"/>
          </a:p>
        </p:txBody>
      </p:sp>
    </p:spTree>
    <p:extLst>
      <p:ext uri="{BB962C8B-B14F-4D97-AF65-F5344CB8AC3E}">
        <p14:creationId xmlns:p14="http://schemas.microsoft.com/office/powerpoint/2010/main" val="180246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lstStyle/>
          <a:p>
            <a:pPr algn="r"/>
            <a:r>
              <a:rPr lang="ar-SA" sz="5000" b="1" dirty="0">
                <a:solidFill>
                  <a:srgbClr val="0070C0"/>
                </a:solidFill>
              </a:rPr>
              <a:t>اللغة</a:t>
            </a:r>
            <a:endParaRPr lang="en-US" sz="5000" dirty="0">
              <a:solidFill>
                <a:srgbClr val="0070C0"/>
              </a:solidFill>
            </a:endParaRPr>
          </a:p>
          <a:p>
            <a:pPr algn="just"/>
            <a:r>
              <a:rPr lang="ar-IQ" sz="3500" dirty="0" smtClean="0"/>
              <a:t>	</a:t>
            </a:r>
          </a:p>
          <a:p>
            <a:pPr algn="just"/>
            <a:r>
              <a:rPr lang="ar-SA" sz="3500" dirty="0" smtClean="0">
                <a:solidFill>
                  <a:srgbClr val="FF0000"/>
                </a:solidFill>
              </a:rPr>
              <a:t>اللغة</a:t>
            </a:r>
            <a:r>
              <a:rPr lang="ar-SA" sz="3500" dirty="0" smtClean="0"/>
              <a:t> </a:t>
            </a:r>
            <a:r>
              <a:rPr lang="ar-SA" sz="3500" dirty="0"/>
              <a:t>في المعنى اللُغويّ: هي من الأصل (</a:t>
            </a:r>
            <a:r>
              <a:rPr lang="ar-SA" sz="3500" dirty="0">
                <a:solidFill>
                  <a:srgbClr val="FF0000"/>
                </a:solidFill>
              </a:rPr>
              <a:t>ل غ و</a:t>
            </a:r>
            <a:r>
              <a:rPr lang="ar-SA" sz="3500" dirty="0"/>
              <a:t>)، والفعل منها من باب (رضى، سعى، دعا)، أما وزنها (</a:t>
            </a:r>
            <a:r>
              <a:rPr lang="ar-SA" sz="3500" dirty="0" err="1">
                <a:solidFill>
                  <a:srgbClr val="FF0000"/>
                </a:solidFill>
              </a:rPr>
              <a:t>فعة</a:t>
            </a:r>
            <a:r>
              <a:rPr lang="ar-SA" sz="3500" dirty="0"/>
              <a:t>) تمّ حذف اللام منها واستبدلت بتاء التأنيث.</a:t>
            </a:r>
            <a:endParaRPr lang="en-US" sz="3500" dirty="0"/>
          </a:p>
          <a:p>
            <a:pPr algn="just"/>
            <a:r>
              <a:rPr lang="ar-IQ" sz="3500" dirty="0" smtClean="0"/>
              <a:t>	و</a:t>
            </a:r>
            <a:r>
              <a:rPr lang="ar-SA" sz="3500" dirty="0" smtClean="0"/>
              <a:t>تعرّف </a:t>
            </a:r>
            <a:r>
              <a:rPr lang="ar-SA" sz="3500" dirty="0"/>
              <a:t>اللغة </a:t>
            </a:r>
            <a:r>
              <a:rPr lang="ar-SA" sz="3500" b="1" dirty="0">
                <a:solidFill>
                  <a:srgbClr val="FF0000"/>
                </a:solidFill>
              </a:rPr>
              <a:t>اصطلاحاً</a:t>
            </a:r>
            <a:r>
              <a:rPr lang="ar-SA" sz="3500" dirty="0"/>
              <a:t> بحسب (</a:t>
            </a:r>
            <a:r>
              <a:rPr lang="ar-SA" sz="3500" b="1" dirty="0">
                <a:solidFill>
                  <a:srgbClr val="FF0000"/>
                </a:solidFill>
              </a:rPr>
              <a:t>هجمان</a:t>
            </a:r>
            <a:r>
              <a:rPr lang="ar-SA" sz="3500" dirty="0"/>
              <a:t>) بأنها </a:t>
            </a:r>
            <a:r>
              <a:rPr lang="ar-SA" sz="3500" dirty="0">
                <a:solidFill>
                  <a:srgbClr val="0070C0"/>
                </a:solidFill>
              </a:rPr>
              <a:t>القدرةُ الذهنيّة المكتسبة لنسقٍ يتكوّن من عددٍ من الرموز الاعتباطيّة المنطوقة</a:t>
            </a:r>
            <a:r>
              <a:rPr lang="ar-SA" sz="3500" dirty="0"/>
              <a:t>، وهذه الرموز هي التي يتواصل بها أفراد مجتمعٍ ما، ومن هذا التعريف يتبيّن بأنّ اللغة هي وسيلةٌ مهمة للربط بين أفراد مجتمعٍ ما، وهي طريقة التّعبير عن شؤونهم وهمومهم المختلفة، سواء كانت فكريّة أم غيرها، إضافةً إلى كلّ ما يهمّهم في جميع حاجاتهم العامّة والخاصّة.</a:t>
            </a:r>
            <a:endParaRPr lang="en-US" sz="3500" dirty="0"/>
          </a:p>
          <a:p>
            <a:pPr algn="just"/>
            <a:endParaRPr lang="ar-IQ" dirty="0"/>
          </a:p>
        </p:txBody>
      </p:sp>
    </p:spTree>
    <p:extLst>
      <p:ext uri="{BB962C8B-B14F-4D97-AF65-F5344CB8AC3E}">
        <p14:creationId xmlns:p14="http://schemas.microsoft.com/office/powerpoint/2010/main" val="357870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a:bodyPr>
          <a:lstStyle/>
          <a:p>
            <a:pPr algn="just"/>
            <a:r>
              <a:rPr lang="ar-SA" sz="3500" b="1" dirty="0">
                <a:solidFill>
                  <a:srgbClr val="0070C0"/>
                </a:solidFill>
              </a:rPr>
              <a:t>من التعريفات السابقة يتبيّن الآتي:</a:t>
            </a:r>
            <a:endParaRPr lang="en-US" sz="3500" b="1" dirty="0">
              <a:solidFill>
                <a:srgbClr val="0070C0"/>
              </a:solidFill>
            </a:endParaRPr>
          </a:p>
          <a:p>
            <a:pPr algn="just"/>
            <a:r>
              <a:rPr lang="ar-SA" sz="3500" b="1" dirty="0">
                <a:solidFill>
                  <a:srgbClr val="FF0000"/>
                </a:solidFill>
              </a:rPr>
              <a:t>نظام اللغة</a:t>
            </a:r>
            <a:r>
              <a:rPr lang="ar-SA" sz="3500" dirty="0"/>
              <a:t>: إذ إنّ اللغة خاضعة لتنظيمٍ معيّن في المستويات الصوتيّة، والنحويّة، </a:t>
            </a:r>
            <a:r>
              <a:rPr lang="ar-SA" sz="3500" dirty="0" err="1"/>
              <a:t>والفونيميّة</a:t>
            </a:r>
            <a:r>
              <a:rPr lang="ar-SA" sz="3500" dirty="0"/>
              <a:t>، والدلاليّة، إذ إنّها لا تكون فوضويّة بل خاضعة لهذا التنظيم الخاصّ بها.</a:t>
            </a:r>
            <a:endParaRPr lang="en-US" sz="3500" dirty="0"/>
          </a:p>
          <a:p>
            <a:pPr algn="just"/>
            <a:r>
              <a:rPr lang="ar-SA" sz="3500" b="1" dirty="0">
                <a:solidFill>
                  <a:srgbClr val="FF0000"/>
                </a:solidFill>
              </a:rPr>
              <a:t>اعتباطيّة اللغة</a:t>
            </a:r>
            <a:r>
              <a:rPr lang="ar-SA" sz="3500" dirty="0"/>
              <a:t>: لا يخضع النظام الذي تبديه اللغة لأيّ منطق أو تبرير، فهي في الأساس عبارة عن نظامٍ اعتباطيّ، على سبيل المثال فإنّ بعض اللغات تبدأ بها الجمل بالاسم عادةً كما هو الحال في اللغة الإنجليزيّة، ولغاتٌ أخرى تبدأ بها الجملة بالفعل كحال اللغة العربيّة.</a:t>
            </a:r>
            <a:endParaRPr lang="en-US" sz="3500" dirty="0"/>
          </a:p>
          <a:p>
            <a:pPr algn="just"/>
            <a:r>
              <a:rPr lang="ar-SA" sz="3500" b="1" dirty="0">
                <a:solidFill>
                  <a:srgbClr val="FF0000"/>
                </a:solidFill>
              </a:rPr>
              <a:t>الطبيعة الصوتيّة للغة</a:t>
            </a:r>
            <a:r>
              <a:rPr lang="ar-SA" sz="3500" dirty="0"/>
              <a:t>: تعد الطبيعة الصوتيّة الأساس في اللغة، في حين يأتي في المرتبة الثانية الشكل الكتابيّ لها، إذ إنّ هناك الكثير من الأفراد يتحدثون باللغة من دون التمكن من كتابتها</a:t>
            </a:r>
            <a:r>
              <a:rPr lang="ar-SA" sz="3500" dirty="0" smtClean="0"/>
              <a:t>.</a:t>
            </a:r>
            <a:endParaRPr lang="ar-IQ" sz="3500" dirty="0"/>
          </a:p>
        </p:txBody>
      </p:sp>
    </p:spTree>
    <p:extLst>
      <p:ext uri="{BB962C8B-B14F-4D97-AF65-F5344CB8AC3E}">
        <p14:creationId xmlns:p14="http://schemas.microsoft.com/office/powerpoint/2010/main" val="60509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a:bodyPr>
          <a:lstStyle/>
          <a:p>
            <a:pPr algn="just"/>
            <a:r>
              <a:rPr lang="ar-SA" sz="4000" b="1" dirty="0">
                <a:solidFill>
                  <a:srgbClr val="FF0000"/>
                </a:solidFill>
              </a:rPr>
              <a:t>رموز اللغة</a:t>
            </a:r>
            <a:r>
              <a:rPr lang="ar-SA" sz="4000" dirty="0"/>
              <a:t>: تعدّ الكلمة هي الرمز للمعنى الذي تدلّ عليه، لا ما دلت عليه، وعلى سبيل المثال فإنّ كلمة (بيت) ترمز إلى شيء ما هو البيت، لكنها لا تعني البيت ذاته</a:t>
            </a:r>
            <a:r>
              <a:rPr lang="ar-SA" sz="4000" dirty="0" smtClean="0"/>
              <a:t>.</a:t>
            </a:r>
            <a:endParaRPr lang="ar-IQ" sz="4000" dirty="0" smtClean="0"/>
          </a:p>
          <a:p>
            <a:pPr algn="just"/>
            <a:endParaRPr lang="en-US" sz="4000" dirty="0"/>
          </a:p>
          <a:p>
            <a:pPr algn="just"/>
            <a:r>
              <a:rPr lang="ar-SA" sz="4000" b="1" dirty="0">
                <a:solidFill>
                  <a:srgbClr val="FF0000"/>
                </a:solidFill>
              </a:rPr>
              <a:t>اللغة مكتسبة</a:t>
            </a:r>
            <a:r>
              <a:rPr lang="ar-SA" sz="4000" dirty="0"/>
              <a:t>: اللغة ليست غريزة إنسانيّة، فالأفراد يتعلّمون اللغات عن طريق الاكتساب، والتفاعل والاحتكاك مع أفراد المجتمع وثقافته</a:t>
            </a:r>
            <a:r>
              <a:rPr lang="ar-SA" sz="4000" dirty="0" smtClean="0"/>
              <a:t>.</a:t>
            </a:r>
            <a:endParaRPr lang="ar-IQ" sz="4000" dirty="0" smtClean="0"/>
          </a:p>
          <a:p>
            <a:pPr algn="just"/>
            <a:endParaRPr lang="en-US" sz="4000" dirty="0"/>
          </a:p>
          <a:p>
            <a:pPr algn="just"/>
            <a:r>
              <a:rPr lang="ar-IQ" sz="4000" dirty="0" smtClean="0"/>
              <a:t>	</a:t>
            </a:r>
            <a:r>
              <a:rPr lang="ar-SA" sz="4000" dirty="0" smtClean="0"/>
              <a:t>وتتكوّن </a:t>
            </a:r>
            <a:r>
              <a:rPr lang="ar-SA" sz="4000" dirty="0">
                <a:solidFill>
                  <a:srgbClr val="FF0000"/>
                </a:solidFill>
              </a:rPr>
              <a:t>اللغة</a:t>
            </a:r>
            <a:r>
              <a:rPr lang="ar-SA" sz="4000" dirty="0"/>
              <a:t> من </a:t>
            </a:r>
            <a:r>
              <a:rPr lang="ar-SA" sz="4000" dirty="0">
                <a:solidFill>
                  <a:srgbClr val="0070C0"/>
                </a:solidFill>
              </a:rPr>
              <a:t>خمسة عناصر أساسيّة </a:t>
            </a:r>
            <a:r>
              <a:rPr lang="ar-SA" sz="4000" dirty="0"/>
              <a:t>هي: </a:t>
            </a:r>
            <a:r>
              <a:rPr lang="ar-SA" sz="4000" dirty="0">
                <a:solidFill>
                  <a:srgbClr val="FF0000"/>
                </a:solidFill>
              </a:rPr>
              <a:t>الأصوات</a:t>
            </a:r>
            <a:r>
              <a:rPr lang="ar-SA" sz="4000" dirty="0"/>
              <a:t>، </a:t>
            </a:r>
            <a:r>
              <a:rPr lang="ar-SA" sz="4000" dirty="0">
                <a:solidFill>
                  <a:srgbClr val="0070C0"/>
                </a:solidFill>
              </a:rPr>
              <a:t>والتراكيب</a:t>
            </a:r>
            <a:r>
              <a:rPr lang="ar-SA" sz="4000" dirty="0"/>
              <a:t>، </a:t>
            </a:r>
            <a:r>
              <a:rPr lang="ar-SA" sz="4000" dirty="0">
                <a:solidFill>
                  <a:srgbClr val="FF0000"/>
                </a:solidFill>
              </a:rPr>
              <a:t>والنحو</a:t>
            </a:r>
            <a:r>
              <a:rPr lang="ar-SA" sz="4000" dirty="0"/>
              <a:t>، </a:t>
            </a:r>
            <a:r>
              <a:rPr lang="ar-SA" sz="4000" dirty="0">
                <a:solidFill>
                  <a:srgbClr val="0070C0"/>
                </a:solidFill>
              </a:rPr>
              <a:t>والمعاني</a:t>
            </a:r>
            <a:r>
              <a:rPr lang="ar-SA" sz="4000" dirty="0"/>
              <a:t>، </a:t>
            </a:r>
            <a:r>
              <a:rPr lang="ar-SA" sz="4000" dirty="0">
                <a:solidFill>
                  <a:srgbClr val="FF0000"/>
                </a:solidFill>
              </a:rPr>
              <a:t>والجوانب الاجتماعيّة</a:t>
            </a:r>
            <a:r>
              <a:rPr lang="ar-SA" sz="4000" dirty="0"/>
              <a:t>.</a:t>
            </a:r>
            <a:endParaRPr lang="en-US" sz="4000" dirty="0"/>
          </a:p>
          <a:p>
            <a:pPr algn="just"/>
            <a:endParaRPr lang="ar-IQ" sz="4000" dirty="0"/>
          </a:p>
        </p:txBody>
      </p:sp>
    </p:spTree>
    <p:extLst>
      <p:ext uri="{BB962C8B-B14F-4D97-AF65-F5344CB8AC3E}">
        <p14:creationId xmlns:p14="http://schemas.microsoft.com/office/powerpoint/2010/main" val="133118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a:bodyPr>
          <a:lstStyle/>
          <a:p>
            <a:pPr algn="just"/>
            <a:r>
              <a:rPr lang="ar-SA" sz="4000" b="1" dirty="0">
                <a:solidFill>
                  <a:srgbClr val="0070C0"/>
                </a:solidFill>
              </a:rPr>
              <a:t>الكلام</a:t>
            </a:r>
            <a:endParaRPr lang="en-US" sz="4000" dirty="0">
              <a:solidFill>
                <a:srgbClr val="0070C0"/>
              </a:solidFill>
            </a:endParaRPr>
          </a:p>
          <a:p>
            <a:pPr algn="just"/>
            <a:r>
              <a:rPr lang="ar-IQ" sz="4000" dirty="0" smtClean="0"/>
              <a:t>	</a:t>
            </a:r>
            <a:r>
              <a:rPr lang="ar-SA" sz="4000" dirty="0" smtClean="0"/>
              <a:t>الكلام </a:t>
            </a:r>
            <a:r>
              <a:rPr lang="ar-SA" sz="4000" dirty="0">
                <a:solidFill>
                  <a:srgbClr val="FF0000"/>
                </a:solidFill>
              </a:rPr>
              <a:t>لغةً</a:t>
            </a:r>
            <a:r>
              <a:rPr lang="ar-SA" sz="4000" dirty="0"/>
              <a:t>: من (</a:t>
            </a:r>
            <a:r>
              <a:rPr lang="ar-SA" sz="4000" dirty="0">
                <a:solidFill>
                  <a:srgbClr val="0070C0"/>
                </a:solidFill>
              </a:rPr>
              <a:t>ك ل م</a:t>
            </a:r>
            <a:r>
              <a:rPr lang="ar-SA" sz="4000" dirty="0"/>
              <a:t>) الذي يأتي منه الكلم، وكلّ ما تصرّف منه بمعنى الكلام والجرح، وكلّ ما غلُظ من الأرض من قوةٍ وشدة</a:t>
            </a:r>
            <a:r>
              <a:rPr lang="ar-SA" sz="4000" dirty="0" smtClean="0"/>
              <a:t>.</a:t>
            </a:r>
            <a:endParaRPr lang="ar-IQ" sz="4000" dirty="0" smtClean="0"/>
          </a:p>
          <a:p>
            <a:pPr algn="just"/>
            <a:endParaRPr lang="en-US" sz="4000" dirty="0"/>
          </a:p>
          <a:p>
            <a:pPr algn="just"/>
            <a:r>
              <a:rPr lang="ar-IQ" sz="4000" dirty="0" smtClean="0"/>
              <a:t>	</a:t>
            </a:r>
            <a:r>
              <a:rPr lang="ar-SA" sz="4000" dirty="0" smtClean="0">
                <a:solidFill>
                  <a:srgbClr val="FF0000"/>
                </a:solidFill>
              </a:rPr>
              <a:t>واصطلاحاً</a:t>
            </a:r>
            <a:r>
              <a:rPr lang="ar-SA" sz="4000" dirty="0"/>
              <a:t>: </a:t>
            </a:r>
            <a:r>
              <a:rPr lang="ar-SA" sz="4000" dirty="0">
                <a:solidFill>
                  <a:srgbClr val="0070C0"/>
                </a:solidFill>
              </a:rPr>
              <a:t>القدرة على إصدار الأصوات بنحوٍ واضحٍ وصحيح</a:t>
            </a:r>
            <a:r>
              <a:rPr lang="ar-SA" sz="4000" dirty="0"/>
              <a:t>، إضافةً لوضع هذه الأصوات مع بعضها لتتناغم بسهولة ضمن إطارِ الإيقاع والصوت الصحيح، وينتج عنه تمييز وفهم الأصوات الناتجة بكلّ سهولةٍ ويسر عن طريق جملٍ وكلمات.</a:t>
            </a:r>
            <a:endParaRPr lang="en-US" sz="4000" dirty="0"/>
          </a:p>
          <a:p>
            <a:pPr algn="just"/>
            <a:endParaRPr lang="ar-IQ" sz="4000" dirty="0"/>
          </a:p>
        </p:txBody>
      </p:sp>
    </p:spTree>
    <p:extLst>
      <p:ext uri="{BB962C8B-B14F-4D97-AF65-F5344CB8AC3E}">
        <p14:creationId xmlns:p14="http://schemas.microsoft.com/office/powerpoint/2010/main" val="20493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lnSpcReduction="10000"/>
          </a:bodyPr>
          <a:lstStyle/>
          <a:p>
            <a:pPr algn="just"/>
            <a:r>
              <a:rPr lang="ar-SA" sz="4000" b="1" dirty="0">
                <a:solidFill>
                  <a:srgbClr val="0070C0"/>
                </a:solidFill>
              </a:rPr>
              <a:t>ويتضمّن التنسيق الرئيس للكلام أربع عمليّات، هي</a:t>
            </a:r>
            <a:r>
              <a:rPr lang="ar-SA" sz="4000" b="1" dirty="0" smtClean="0">
                <a:solidFill>
                  <a:srgbClr val="0070C0"/>
                </a:solidFill>
              </a:rPr>
              <a:t>:</a:t>
            </a:r>
            <a:endParaRPr lang="ar-IQ" sz="4000" b="1" dirty="0" smtClean="0">
              <a:solidFill>
                <a:srgbClr val="0070C0"/>
              </a:solidFill>
            </a:endParaRPr>
          </a:p>
          <a:p>
            <a:pPr algn="just"/>
            <a:endParaRPr lang="en-US" sz="4000" dirty="0"/>
          </a:p>
          <a:p>
            <a:pPr algn="just"/>
            <a:r>
              <a:rPr lang="ar-SA" sz="4000" dirty="0">
                <a:solidFill>
                  <a:srgbClr val="FF0000"/>
                </a:solidFill>
              </a:rPr>
              <a:t>1.عمليّة التنفّس لتوليد طاقةٍ قادرةٍ على إنتاج الصوت</a:t>
            </a:r>
            <a:r>
              <a:rPr lang="ar-SA" sz="4000" dirty="0" smtClean="0">
                <a:solidFill>
                  <a:srgbClr val="FF0000"/>
                </a:solidFill>
              </a:rPr>
              <a:t>.</a:t>
            </a:r>
            <a:endParaRPr lang="ar-IQ" sz="4000" dirty="0" smtClean="0">
              <a:solidFill>
                <a:srgbClr val="FF0000"/>
              </a:solidFill>
            </a:endParaRPr>
          </a:p>
          <a:p>
            <a:pPr algn="just"/>
            <a:endParaRPr lang="en-US" sz="4000" dirty="0"/>
          </a:p>
          <a:p>
            <a:pPr algn="just"/>
            <a:r>
              <a:rPr lang="ar-SA" sz="4000" dirty="0">
                <a:solidFill>
                  <a:srgbClr val="00B050"/>
                </a:solidFill>
              </a:rPr>
              <a:t>2.توليد الصوت من الحنجرة عن طريق الأوتار الصوتيّة</a:t>
            </a:r>
            <a:r>
              <a:rPr lang="ar-SA" sz="4000" dirty="0" smtClean="0">
                <a:solidFill>
                  <a:srgbClr val="00B050"/>
                </a:solidFill>
              </a:rPr>
              <a:t>.</a:t>
            </a:r>
            <a:endParaRPr lang="ar-IQ" sz="4000" dirty="0" smtClean="0">
              <a:solidFill>
                <a:srgbClr val="00B050"/>
              </a:solidFill>
            </a:endParaRPr>
          </a:p>
          <a:p>
            <a:pPr algn="just"/>
            <a:endParaRPr lang="en-US" sz="4000" dirty="0"/>
          </a:p>
          <a:p>
            <a:pPr algn="just"/>
            <a:r>
              <a:rPr lang="ar-SA" sz="4000" dirty="0">
                <a:solidFill>
                  <a:srgbClr val="FF0000"/>
                </a:solidFill>
              </a:rPr>
              <a:t>3.الرنين اللازم لإعطاء الصوت الناتج خصائص متفرّدة تعرف بالتكلّم</a:t>
            </a:r>
            <a:r>
              <a:rPr lang="ar-SA" sz="4000" dirty="0" smtClean="0">
                <a:solidFill>
                  <a:srgbClr val="FF0000"/>
                </a:solidFill>
              </a:rPr>
              <a:t>.</a:t>
            </a:r>
            <a:endParaRPr lang="ar-IQ" sz="4000" dirty="0" smtClean="0">
              <a:solidFill>
                <a:srgbClr val="FF0000"/>
              </a:solidFill>
            </a:endParaRPr>
          </a:p>
          <a:p>
            <a:pPr algn="just"/>
            <a:endParaRPr lang="en-US" sz="4000" dirty="0"/>
          </a:p>
          <a:p>
            <a:pPr algn="just"/>
            <a:r>
              <a:rPr lang="ar-SA" sz="4000" dirty="0">
                <a:solidFill>
                  <a:srgbClr val="00B050"/>
                </a:solidFill>
              </a:rPr>
              <a:t>4.النطق: هي الحركة المفتعلة بالفم واللسان، والتي يتمّ من خلالها تشكيل الوحدات الصغيرة للصوت والتي ينتج عنها الكلام.</a:t>
            </a:r>
            <a:endParaRPr lang="en-US" sz="4000" dirty="0">
              <a:solidFill>
                <a:srgbClr val="00B050"/>
              </a:solidFill>
            </a:endParaRPr>
          </a:p>
          <a:p>
            <a:pPr algn="just"/>
            <a:endParaRPr lang="ar-IQ" dirty="0"/>
          </a:p>
        </p:txBody>
      </p:sp>
    </p:spTree>
    <p:extLst>
      <p:ext uri="{BB962C8B-B14F-4D97-AF65-F5344CB8AC3E}">
        <p14:creationId xmlns:p14="http://schemas.microsoft.com/office/powerpoint/2010/main" val="290864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a:bodyPr>
          <a:lstStyle/>
          <a:p>
            <a:pPr algn="just"/>
            <a:r>
              <a:rPr lang="ar-SA" sz="4000" b="1" dirty="0">
                <a:solidFill>
                  <a:srgbClr val="FF0000"/>
                </a:solidFill>
              </a:rPr>
              <a:t>الفرق بين اللغة والكلام</a:t>
            </a:r>
            <a:endParaRPr lang="en-US" sz="4000" dirty="0">
              <a:solidFill>
                <a:srgbClr val="FF0000"/>
              </a:solidFill>
            </a:endParaRPr>
          </a:p>
          <a:p>
            <a:pPr algn="just"/>
            <a:endParaRPr lang="ar-IQ" sz="4000" dirty="0" smtClean="0"/>
          </a:p>
          <a:p>
            <a:pPr algn="just"/>
            <a:r>
              <a:rPr lang="ar-IQ" sz="4000" dirty="0"/>
              <a:t>	</a:t>
            </a:r>
            <a:r>
              <a:rPr lang="ar-SA" sz="4000" dirty="0" smtClean="0"/>
              <a:t>يكمن </a:t>
            </a:r>
            <a:r>
              <a:rPr lang="ar-SA" sz="4000" dirty="0"/>
              <a:t>الفرق بين اللغة والكلام في أنّ </a:t>
            </a:r>
            <a:r>
              <a:rPr lang="ar-SA" sz="4000" dirty="0">
                <a:solidFill>
                  <a:srgbClr val="0070C0"/>
                </a:solidFill>
              </a:rPr>
              <a:t>اللغة</a:t>
            </a:r>
            <a:r>
              <a:rPr lang="ar-SA" sz="4000" dirty="0"/>
              <a:t> هي </a:t>
            </a:r>
            <a:r>
              <a:rPr lang="ar-SA" sz="4000" b="1" dirty="0">
                <a:solidFill>
                  <a:srgbClr val="FF0000"/>
                </a:solidFill>
              </a:rPr>
              <a:t>عبارة عن نظامٍ من عددٍ من الرموز الصوتيّة المنظمة والمتفق عليها ضمن البيئة اللغويّة الواحدة</a:t>
            </a:r>
            <a:r>
              <a:rPr lang="ar-SA" sz="4000" dirty="0"/>
              <a:t>، بوصفها حصيلة استخدامٍ متكرّر لرموزٍ صوتيّة تشكّل معانٍ مختلفة، أما </a:t>
            </a:r>
            <a:r>
              <a:rPr lang="ar-SA" sz="4000" dirty="0">
                <a:solidFill>
                  <a:srgbClr val="0070C0"/>
                </a:solidFill>
              </a:rPr>
              <a:t>الكلام</a:t>
            </a:r>
            <a:r>
              <a:rPr lang="ar-SA" sz="4000" dirty="0"/>
              <a:t> فهو </a:t>
            </a:r>
            <a:r>
              <a:rPr lang="ar-SA" sz="4000" b="1" dirty="0">
                <a:solidFill>
                  <a:srgbClr val="FF0000"/>
                </a:solidFill>
              </a:rPr>
              <a:t>عبارة عن الكيفيّة الفرديّة لاستخدام اللغة</a:t>
            </a:r>
            <a:r>
              <a:rPr lang="ar-SA" sz="4000" dirty="0">
                <a:solidFill>
                  <a:srgbClr val="FF0000"/>
                </a:solidFill>
              </a:rPr>
              <a:t>.</a:t>
            </a:r>
            <a:endParaRPr lang="en-US" sz="4000" dirty="0">
              <a:solidFill>
                <a:srgbClr val="FF0000"/>
              </a:solidFill>
            </a:endParaRPr>
          </a:p>
          <a:p>
            <a:pPr algn="just"/>
            <a:endParaRPr lang="ar-IQ" sz="4000" dirty="0"/>
          </a:p>
        </p:txBody>
      </p:sp>
    </p:spTree>
    <p:extLst>
      <p:ext uri="{BB962C8B-B14F-4D97-AF65-F5344CB8AC3E}">
        <p14:creationId xmlns:p14="http://schemas.microsoft.com/office/powerpoint/2010/main" val="144671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47730" y="214894"/>
            <a:ext cx="11590985" cy="6456362"/>
          </a:xfrm>
        </p:spPr>
        <p:txBody>
          <a:bodyPr>
            <a:normAutofit/>
          </a:bodyPr>
          <a:lstStyle/>
          <a:p>
            <a:pPr algn="just"/>
            <a:r>
              <a:rPr lang="ar-IQ" sz="3500" dirty="0" smtClean="0"/>
              <a:t>	</a:t>
            </a:r>
            <a:r>
              <a:rPr lang="ar-SA" sz="3500" dirty="0" smtClean="0"/>
              <a:t>وورد </a:t>
            </a:r>
            <a:r>
              <a:rPr lang="ar-SA" sz="3500" dirty="0"/>
              <a:t>في كتاب (</a:t>
            </a:r>
            <a:r>
              <a:rPr lang="ar-SA" sz="3500" b="1" dirty="0">
                <a:solidFill>
                  <a:srgbClr val="FF0000"/>
                </a:solidFill>
              </a:rPr>
              <a:t>اللغة العربيّة معناها ومبناها</a:t>
            </a:r>
            <a:r>
              <a:rPr lang="ar-SA" sz="3500" dirty="0"/>
              <a:t>) للدكتور تمام حسّان أنّ الفرق بين اللغة والكلام يكمن في الزاوية الطبيعيّة لطبيعة وتكوين كلٍّ منهما، إذ يعد </a:t>
            </a:r>
            <a:r>
              <a:rPr lang="ar-SA" sz="3500" dirty="0">
                <a:solidFill>
                  <a:srgbClr val="FF0000"/>
                </a:solidFill>
              </a:rPr>
              <a:t>الكلام</a:t>
            </a:r>
            <a:r>
              <a:rPr lang="ar-SA" sz="3500" dirty="0"/>
              <a:t> هو العمل وأمّا </a:t>
            </a:r>
            <a:r>
              <a:rPr lang="ar-SA" sz="3500" dirty="0">
                <a:solidFill>
                  <a:srgbClr val="0070C0"/>
                </a:solidFill>
              </a:rPr>
              <a:t>اللغة</a:t>
            </a:r>
            <a:r>
              <a:rPr lang="ar-SA" sz="3500" dirty="0"/>
              <a:t> فتعد حدود هذا العمل، </a:t>
            </a:r>
            <a:r>
              <a:rPr lang="ar-SA" sz="3500" dirty="0">
                <a:solidFill>
                  <a:srgbClr val="FF0000"/>
                </a:solidFill>
              </a:rPr>
              <a:t>والكلام</a:t>
            </a:r>
            <a:r>
              <a:rPr lang="ar-SA" sz="3500" dirty="0"/>
              <a:t> هو عبارة عن سلوك، </a:t>
            </a:r>
            <a:r>
              <a:rPr lang="ar-SA" sz="3500" dirty="0">
                <a:solidFill>
                  <a:srgbClr val="0070C0"/>
                </a:solidFill>
              </a:rPr>
              <a:t>واللغة</a:t>
            </a:r>
            <a:r>
              <a:rPr lang="ar-SA" sz="3500" dirty="0"/>
              <a:t> المعيار لهذا السلوك، </a:t>
            </a:r>
            <a:r>
              <a:rPr lang="ar-SA" sz="3500" dirty="0">
                <a:solidFill>
                  <a:srgbClr val="FF0000"/>
                </a:solidFill>
              </a:rPr>
              <a:t>والكلام</a:t>
            </a:r>
            <a:r>
              <a:rPr lang="ar-SA" sz="3500" dirty="0"/>
              <a:t> يكون نشاطاً </a:t>
            </a:r>
            <a:r>
              <a:rPr lang="ar-SA" sz="3500" dirty="0">
                <a:solidFill>
                  <a:srgbClr val="0070C0"/>
                </a:solidFill>
              </a:rPr>
              <a:t>واللغة</a:t>
            </a:r>
            <a:r>
              <a:rPr lang="ar-SA" sz="3500" dirty="0"/>
              <a:t> هي عبارة عن القواعد المنظّمة لهذا النشاط، </a:t>
            </a:r>
            <a:r>
              <a:rPr lang="ar-SA" sz="3500" dirty="0">
                <a:solidFill>
                  <a:srgbClr val="FF0000"/>
                </a:solidFill>
              </a:rPr>
              <a:t>والكلام</a:t>
            </a:r>
            <a:r>
              <a:rPr lang="ar-SA" sz="3500" dirty="0"/>
              <a:t> هو الحركة في حين </a:t>
            </a:r>
            <a:r>
              <a:rPr lang="ar-SA" sz="3500" dirty="0"/>
              <a:t>أنّ</a:t>
            </a:r>
            <a:r>
              <a:rPr lang="ar-SA" sz="3500" dirty="0">
                <a:solidFill>
                  <a:srgbClr val="0070C0"/>
                </a:solidFill>
              </a:rPr>
              <a:t> اللغة </a:t>
            </a:r>
            <a:r>
              <a:rPr lang="ar-SA" sz="3500" dirty="0"/>
              <a:t>هي النظام لهذه الحركة، ويستحسن </a:t>
            </a:r>
            <a:r>
              <a:rPr lang="ar-SA" sz="3500" dirty="0">
                <a:solidFill>
                  <a:srgbClr val="FF0000"/>
                </a:solidFill>
              </a:rPr>
              <a:t>الكلام</a:t>
            </a:r>
            <a:r>
              <a:rPr lang="ar-SA" sz="3500" dirty="0"/>
              <a:t> بالسمع عن طريق النطق، والبصر عن طريق الكتابة، بينما </a:t>
            </a:r>
            <a:r>
              <a:rPr lang="ar-SA" sz="3500" dirty="0">
                <a:solidFill>
                  <a:srgbClr val="0070C0"/>
                </a:solidFill>
              </a:rPr>
              <a:t>اللغة</a:t>
            </a:r>
            <a:r>
              <a:rPr lang="ar-SA" sz="3500" dirty="0"/>
              <a:t> هي التأمل والتفهّم لكلّ ما هو مسموع ومقروء، </a:t>
            </a:r>
            <a:r>
              <a:rPr lang="ar-SA" sz="3500" dirty="0">
                <a:solidFill>
                  <a:srgbClr val="FF0000"/>
                </a:solidFill>
              </a:rPr>
              <a:t>والكلام</a:t>
            </a:r>
            <a:r>
              <a:rPr lang="ar-SA" sz="3500" dirty="0"/>
              <a:t> هو كل ما هو منطوقٌ ومكتوب، أما </a:t>
            </a:r>
            <a:r>
              <a:rPr lang="ar-SA" sz="3500" dirty="0">
                <a:solidFill>
                  <a:srgbClr val="0070C0"/>
                </a:solidFill>
              </a:rPr>
              <a:t>اللغة</a:t>
            </a:r>
            <a:r>
              <a:rPr lang="ar-SA" sz="3500" dirty="0"/>
              <a:t> فهي الموصوفة في كتب الفقه والقواعد والمعاجم وغيرها، </a:t>
            </a:r>
            <a:r>
              <a:rPr lang="ar-SA" sz="3500" dirty="0">
                <a:solidFill>
                  <a:srgbClr val="FF0000"/>
                </a:solidFill>
              </a:rPr>
              <a:t>والكلام</a:t>
            </a:r>
            <a:r>
              <a:rPr lang="ar-SA" sz="3500" dirty="0"/>
              <a:t> هو عملٌ فردي، بينما </a:t>
            </a:r>
            <a:r>
              <a:rPr lang="ar-SA" sz="3500" dirty="0">
                <a:solidFill>
                  <a:srgbClr val="0070C0"/>
                </a:solidFill>
              </a:rPr>
              <a:t>اللغة</a:t>
            </a:r>
            <a:r>
              <a:rPr lang="ar-SA" sz="3500" dirty="0"/>
              <a:t> اجتماعيّة</a:t>
            </a:r>
            <a:r>
              <a:rPr lang="ar-SA" sz="3500" dirty="0" smtClean="0"/>
              <a:t>.</a:t>
            </a:r>
            <a:endParaRPr lang="ar-IQ" sz="3500" dirty="0" smtClean="0"/>
          </a:p>
          <a:p>
            <a:pPr algn="just"/>
            <a:endParaRPr lang="en-US" sz="3500" dirty="0"/>
          </a:p>
          <a:p>
            <a:pPr algn="just"/>
            <a:r>
              <a:rPr lang="ar-IQ" sz="3500" b="1" dirty="0" smtClean="0">
                <a:solidFill>
                  <a:srgbClr val="FF0000"/>
                </a:solidFill>
              </a:rPr>
              <a:t>	</a:t>
            </a:r>
            <a:r>
              <a:rPr lang="ar-SA" sz="3500" b="1" dirty="0" smtClean="0">
                <a:solidFill>
                  <a:srgbClr val="FF0000"/>
                </a:solidFill>
              </a:rPr>
              <a:t>خلاصة </a:t>
            </a:r>
            <a:r>
              <a:rPr lang="ar-SA" sz="3500" b="1" dirty="0">
                <a:solidFill>
                  <a:srgbClr val="FF0000"/>
                </a:solidFill>
              </a:rPr>
              <a:t>القول </a:t>
            </a:r>
            <a:r>
              <a:rPr lang="ar-SA" sz="3500" b="1" dirty="0">
                <a:solidFill>
                  <a:srgbClr val="00B050"/>
                </a:solidFill>
              </a:rPr>
              <a:t>إنّ الفرق بين الكلام واللغة في النشاط اللغويّ يكون على النحو التالي: ذهني ويتمثل باللغة، وواقع ويتمثل بالكلام</a:t>
            </a:r>
            <a:r>
              <a:rPr lang="ar-SA" sz="3500" b="1" dirty="0" smtClean="0">
                <a:solidFill>
                  <a:srgbClr val="00B050"/>
                </a:solidFill>
              </a:rPr>
              <a:t>.</a:t>
            </a:r>
            <a:endParaRPr lang="ar-IQ" sz="3500" dirty="0">
              <a:solidFill>
                <a:srgbClr val="00B050"/>
              </a:solidFill>
            </a:endParaRPr>
          </a:p>
        </p:txBody>
      </p:sp>
    </p:spTree>
    <p:extLst>
      <p:ext uri="{BB962C8B-B14F-4D97-AF65-F5344CB8AC3E}">
        <p14:creationId xmlns:p14="http://schemas.microsoft.com/office/powerpoint/2010/main" val="21474851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250</Words>
  <Application>Microsoft Office PowerPoint</Application>
  <PresentationFormat>شاشة عريضة</PresentationFormat>
  <Paragraphs>35</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14</cp:revision>
  <dcterms:created xsi:type="dcterms:W3CDTF">2021-05-22T18:30:37Z</dcterms:created>
  <dcterms:modified xsi:type="dcterms:W3CDTF">2021-05-28T19:55:22Z</dcterms:modified>
</cp:coreProperties>
</file>