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6/11/2021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3A1CC3-2375-41D4-9E03-427CAF2A4C1A}" type="datetimeFigureOut">
              <a:rPr lang="en-US" dirty="0"/>
              <a:t>6/11/2021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F16868-8199-4C2C-A5B1-63AEE139F88E}" type="datetimeFigureOut">
              <a:rPr lang="en-US" dirty="0"/>
              <a:t>6/11/2021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AD9FF7F-6988-44CC-821B-644E70CD2F73}" type="datetimeFigureOut">
              <a:rPr lang="en-US" dirty="0"/>
              <a:t>6/11/2021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C12C299-16B2-4475-990D-751901EACC14}" type="datetimeFigureOut">
              <a:rPr lang="en-US" dirty="0"/>
              <a:t>6/11/2021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6/11/2021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6/11/2021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34E6425-0181-43F2-84FC-787E803FD2F8}" type="datetimeFigureOut">
              <a:rPr lang="en-US" dirty="0"/>
              <a:t>6/11/2021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6/11/2021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6/11/2021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6/11/2021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6E86A4C-8E40-4F87-A4F0-01A0687C5742}" type="datetimeFigureOut">
              <a:rPr lang="en-US" dirty="0"/>
              <a:t>6/11/2021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smtClean="0"/>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5E72C73-2D91-4E12-BA25-F0AA0C03599B}" type="datetimeFigureOut">
              <a:rPr lang="en-US" dirty="0"/>
              <a:t>6/11/2021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6/11/2021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2099733"/>
            <a:ext cx="8825658" cy="846667"/>
          </a:xfrm>
        </p:spPr>
        <p:txBody>
          <a:bodyPr/>
          <a:lstStyle/>
          <a:p>
            <a:pPr algn="r"/>
            <a:r>
              <a:rPr lang="ar-IQ" dirty="0" smtClean="0">
                <a:solidFill>
                  <a:srgbClr val="FFFF00"/>
                </a:solidFill>
              </a:rPr>
              <a:t>القصة القصيرة</a:t>
            </a:r>
            <a:endParaRPr lang="en-US" dirty="0">
              <a:solidFill>
                <a:srgbClr val="FFFF00"/>
              </a:solidFill>
            </a:endParaRPr>
          </a:p>
        </p:txBody>
      </p:sp>
      <p:sp>
        <p:nvSpPr>
          <p:cNvPr id="3" name="عنوان فرعي 2"/>
          <p:cNvSpPr>
            <a:spLocks noGrp="1"/>
          </p:cNvSpPr>
          <p:nvPr>
            <p:ph type="subTitle" idx="1"/>
          </p:nvPr>
        </p:nvSpPr>
        <p:spPr>
          <a:xfrm>
            <a:off x="1154954" y="2832100"/>
            <a:ext cx="10427445" cy="3467100"/>
          </a:xfrm>
        </p:spPr>
        <p:txBody>
          <a:bodyPr>
            <a:normAutofit/>
          </a:bodyPr>
          <a:lstStyle/>
          <a:p>
            <a:pPr algn="r"/>
            <a:r>
              <a:rPr lang="ar-IQ" sz="3600" dirty="0" smtClean="0">
                <a:solidFill>
                  <a:schemeClr val="bg1"/>
                </a:solidFill>
              </a:rPr>
              <a:t>القصة القصيرة جنس ادبي متميز ظهر في اوربا في أواخر القرن التاسع عشر بتأثير النزعة الواقعية التي باتت تعنى بالأمور والمواقف الصغيرة والعادية من الحياة مستنبطة منها حقائق ودلالات خطيرة تخص حياة الانسان والمجتمع وبتأثير الصحافة التي تتطلب نشر وحدة فنية مستقلة في العدد الواحد لاجتذاب القراء.</a:t>
            </a:r>
            <a:endParaRPr lang="en-US" sz="3600" dirty="0">
              <a:solidFill>
                <a:schemeClr val="bg1"/>
              </a:solidFill>
            </a:endParaRPr>
          </a:p>
        </p:txBody>
      </p:sp>
    </p:spTree>
    <p:extLst>
      <p:ext uri="{BB962C8B-B14F-4D97-AF65-F5344CB8AC3E}">
        <p14:creationId xmlns:p14="http://schemas.microsoft.com/office/powerpoint/2010/main" val="420809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FF00"/>
                </a:solidFill>
              </a:rPr>
              <a:t>عناصر القصة القصيرة</a:t>
            </a:r>
            <a:endParaRPr lang="en-US" dirty="0">
              <a:solidFill>
                <a:srgbClr val="FFFF00"/>
              </a:solidFill>
            </a:endParaRPr>
          </a:p>
        </p:txBody>
      </p:sp>
      <p:sp>
        <p:nvSpPr>
          <p:cNvPr id="3" name="عنصر نائب للمحتوى 2"/>
          <p:cNvSpPr>
            <a:spLocks noGrp="1"/>
          </p:cNvSpPr>
          <p:nvPr>
            <p:ph idx="1"/>
          </p:nvPr>
        </p:nvSpPr>
        <p:spPr>
          <a:xfrm>
            <a:off x="1154954" y="2603500"/>
            <a:ext cx="9487646" cy="3657600"/>
          </a:xfrm>
        </p:spPr>
        <p:txBody>
          <a:bodyPr>
            <a:noAutofit/>
          </a:bodyPr>
          <a:lstStyle/>
          <a:p>
            <a:pPr algn="r"/>
            <a:r>
              <a:rPr lang="ar-IQ" sz="3200" dirty="0" smtClean="0"/>
              <a:t>4- الأسلوب: ان وظيفة الأسلوب الرئيسة في القصة القصيرة تصوير الحدث وتطويره حتى يصل الى الذروة فالنهاية لهذا لا تأتي الاوصاف والحوار والسرد الا لتحقيق هذه الغاية.</a:t>
            </a:r>
          </a:p>
          <a:p>
            <a:pPr algn="r"/>
            <a:r>
              <a:rPr lang="ar-IQ" sz="3200" dirty="0" smtClean="0"/>
              <a:t>يدفع ضيق المكان والزمان كاتب القصة القصيرة الى اعتماد أسلوب التركيز والتكثيف والايحاء فلا مجال هنا للتفاصيل والاوصاف الطويلة والجمل الانشائية. فالجمل يجب ان تكون قصيرة ولكنها مضغوطة تحمل شحنات من الإيحاء تعبر عن معان ودلالات مختلفة</a:t>
            </a:r>
            <a:endParaRPr lang="en-US" sz="3200" dirty="0"/>
          </a:p>
        </p:txBody>
      </p:sp>
    </p:spTree>
    <p:extLst>
      <p:ext uri="{BB962C8B-B14F-4D97-AF65-F5344CB8AC3E}">
        <p14:creationId xmlns:p14="http://schemas.microsoft.com/office/powerpoint/2010/main" val="425307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نشأتها:</a:t>
            </a:r>
            <a:endParaRPr lang="en-US" dirty="0"/>
          </a:p>
        </p:txBody>
      </p:sp>
      <p:sp>
        <p:nvSpPr>
          <p:cNvPr id="3" name="عنصر نائب للمحتوى 2"/>
          <p:cNvSpPr>
            <a:spLocks noGrp="1"/>
          </p:cNvSpPr>
          <p:nvPr>
            <p:ph idx="1"/>
          </p:nvPr>
        </p:nvSpPr>
        <p:spPr>
          <a:xfrm>
            <a:off x="1154954" y="2438400"/>
            <a:ext cx="8825659" cy="3581400"/>
          </a:xfrm>
        </p:spPr>
        <p:txBody>
          <a:bodyPr>
            <a:normAutofit/>
          </a:bodyPr>
          <a:lstStyle/>
          <a:p>
            <a:pPr marL="0" indent="0" algn="r">
              <a:buNone/>
            </a:pPr>
            <a:r>
              <a:rPr lang="ar-IQ" sz="3600" dirty="0" smtClean="0">
                <a:solidFill>
                  <a:srgbClr val="C00000"/>
                </a:solidFill>
              </a:rPr>
              <a:t> نشأت من الحكاية الشعبية القصيرة حين شرعت الحكاية تتخلص من خيالها واسطوريتها وسذاجتها. </a:t>
            </a:r>
            <a:r>
              <a:rPr lang="ar-IQ" sz="3600" dirty="0" err="1" smtClean="0">
                <a:solidFill>
                  <a:srgbClr val="C00000"/>
                </a:solidFill>
              </a:rPr>
              <a:t>وتاخذ</a:t>
            </a:r>
            <a:r>
              <a:rPr lang="ar-IQ" sz="3600" dirty="0" smtClean="0">
                <a:solidFill>
                  <a:srgbClr val="C00000"/>
                </a:solidFill>
              </a:rPr>
              <a:t> مادتها من الواقع وتعنى بالحالات النفسية للشخوص وقد تبلور هذا الاتجاه في القرن التاسع عشر على ايدي ثلاثة كتاب هم ادجار الن بو الأمريكي ،</a:t>
            </a:r>
            <a:r>
              <a:rPr lang="ar-IQ" sz="3600" dirty="0" err="1" smtClean="0">
                <a:solidFill>
                  <a:srgbClr val="C00000"/>
                </a:solidFill>
              </a:rPr>
              <a:t>وموباسان</a:t>
            </a:r>
            <a:r>
              <a:rPr lang="ar-IQ" sz="3600" dirty="0" smtClean="0">
                <a:solidFill>
                  <a:srgbClr val="C00000"/>
                </a:solidFill>
              </a:rPr>
              <a:t> الفرنسي، </a:t>
            </a:r>
            <a:r>
              <a:rPr lang="ar-IQ" sz="3600" dirty="0" err="1" smtClean="0">
                <a:solidFill>
                  <a:srgbClr val="C00000"/>
                </a:solidFill>
              </a:rPr>
              <a:t>وتشيخوف</a:t>
            </a:r>
            <a:r>
              <a:rPr lang="ar-IQ" sz="3600" dirty="0" smtClean="0">
                <a:solidFill>
                  <a:srgbClr val="C00000"/>
                </a:solidFill>
              </a:rPr>
              <a:t> الروسي.</a:t>
            </a:r>
            <a:endParaRPr lang="en-US" sz="3600" dirty="0">
              <a:solidFill>
                <a:srgbClr val="C00000"/>
              </a:solidFill>
            </a:endParaRPr>
          </a:p>
        </p:txBody>
      </p:sp>
    </p:spTree>
    <p:extLst>
      <p:ext uri="{BB962C8B-B14F-4D97-AF65-F5344CB8AC3E}">
        <p14:creationId xmlns:p14="http://schemas.microsoft.com/office/powerpoint/2010/main" val="9287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FF00"/>
                </a:solidFill>
              </a:rPr>
              <a:t>مراحل تطور القصة</a:t>
            </a:r>
            <a:endParaRPr lang="en-US" dirty="0">
              <a:solidFill>
                <a:srgbClr val="FFFF00"/>
              </a:solidFill>
            </a:endParaRPr>
          </a:p>
        </p:txBody>
      </p:sp>
      <p:sp>
        <p:nvSpPr>
          <p:cNvPr id="3" name="عنصر نائب للمحتوى 2"/>
          <p:cNvSpPr>
            <a:spLocks noGrp="1"/>
          </p:cNvSpPr>
          <p:nvPr>
            <p:ph idx="1"/>
          </p:nvPr>
        </p:nvSpPr>
        <p:spPr>
          <a:xfrm>
            <a:off x="1154954" y="2603500"/>
            <a:ext cx="8825659" cy="3619500"/>
          </a:xfrm>
        </p:spPr>
        <p:txBody>
          <a:bodyPr>
            <a:noAutofit/>
          </a:bodyPr>
          <a:lstStyle/>
          <a:p>
            <a:pPr algn="r"/>
            <a:r>
              <a:rPr lang="ar-IQ" sz="2400" dirty="0" smtClean="0">
                <a:solidFill>
                  <a:srgbClr val="FF0000"/>
                </a:solidFill>
              </a:rPr>
              <a:t>1- كتب ادجار الن بو (1809-1849) قصصا قصيرة على الرغم من بقاء شيء من سمات الحكاية فيها، واتصافها بالغرابة عكست واقعا في نفسه وصورت مجتمعا يحتويه، وبرزت فيها عناية بالشكل والبناء.</a:t>
            </a:r>
          </a:p>
          <a:p>
            <a:pPr algn="r"/>
            <a:r>
              <a:rPr lang="ar-IQ" sz="2400" dirty="0" smtClean="0">
                <a:solidFill>
                  <a:srgbClr val="FF0000"/>
                </a:solidFill>
              </a:rPr>
              <a:t>تحفل قصص بو بحوادث غريبة ومرعبة وبشخصيات مضطربة تحتويها الاشباح والكوابيس، ويعزو النقاد ذلك الى مزاجه العصبي وسوداويته وقساوة ظروفه.</a:t>
            </a:r>
          </a:p>
          <a:p>
            <a:pPr algn="r"/>
            <a:r>
              <a:rPr lang="ar-IQ" sz="2400" dirty="0" smtClean="0">
                <a:solidFill>
                  <a:srgbClr val="FF0000"/>
                </a:solidFill>
              </a:rPr>
              <a:t>ولبو أهمية أخرى تتمثل في مقالة كتبها عن مجموعة قصصية تكلم فيها على أصول وقواعد القصة القصيرة وذكر منها القصر وحدد ذلك بما يقرأ في زمن محدود بين نصف الساعة والساعتين وان تقوم على انطباع موحد وان تخدم كل كلمة فيها الغرض المقصود.</a:t>
            </a:r>
            <a:endParaRPr lang="en-US" sz="2400" dirty="0">
              <a:solidFill>
                <a:srgbClr val="FF0000"/>
              </a:solidFill>
            </a:endParaRPr>
          </a:p>
        </p:txBody>
      </p:sp>
    </p:spTree>
    <p:extLst>
      <p:ext uri="{BB962C8B-B14F-4D97-AF65-F5344CB8AC3E}">
        <p14:creationId xmlns:p14="http://schemas.microsoft.com/office/powerpoint/2010/main" val="253761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مراحل تطور القصة القصيرة</a:t>
            </a:r>
            <a:endParaRPr lang="en-US" dirty="0">
              <a:solidFill>
                <a:srgbClr val="FF0000"/>
              </a:solidFill>
            </a:endParaRPr>
          </a:p>
        </p:txBody>
      </p:sp>
      <p:sp>
        <p:nvSpPr>
          <p:cNvPr id="3" name="عنصر نائب للمحتوى 2"/>
          <p:cNvSpPr>
            <a:spLocks noGrp="1"/>
          </p:cNvSpPr>
          <p:nvPr>
            <p:ph idx="1"/>
          </p:nvPr>
        </p:nvSpPr>
        <p:spPr>
          <a:xfrm>
            <a:off x="1154954" y="2603500"/>
            <a:ext cx="8761413" cy="3911600"/>
          </a:xfrm>
        </p:spPr>
        <p:txBody>
          <a:bodyPr>
            <a:noAutofit/>
          </a:bodyPr>
          <a:lstStyle/>
          <a:p>
            <a:pPr algn="r"/>
            <a:r>
              <a:rPr lang="ar-IQ" sz="3600" dirty="0" smtClean="0">
                <a:solidFill>
                  <a:srgbClr val="002060"/>
                </a:solidFill>
              </a:rPr>
              <a:t>2- </a:t>
            </a:r>
            <a:r>
              <a:rPr lang="ar-IQ" sz="3600" dirty="0" err="1" smtClean="0">
                <a:solidFill>
                  <a:srgbClr val="002060"/>
                </a:solidFill>
              </a:rPr>
              <a:t>موباسان</a:t>
            </a:r>
            <a:r>
              <a:rPr lang="ar-IQ" sz="3600" dirty="0" smtClean="0">
                <a:solidFill>
                  <a:srgbClr val="002060"/>
                </a:solidFill>
              </a:rPr>
              <a:t>(1850 – 1893) يعود الفضل اليه في إقامة جسر امتن بين القصة القصيرة والواقع، فقد اخذ مادة قصصه مما حوله محيطا وشخوصا واحداثا وعرض الأشياء بهدوء ودقة وصور افرادا عاديين في مواقف عادية ولو ظل في قصصه أيضا بعض اثار الحكاية مثل تصيد الغرابة والاعتماد على المفاجأة ومخادعة القارئ وشد اعصابه</a:t>
            </a:r>
            <a:endParaRPr lang="en-US" sz="3600" dirty="0">
              <a:solidFill>
                <a:srgbClr val="002060"/>
              </a:solidFill>
            </a:endParaRPr>
          </a:p>
        </p:txBody>
      </p:sp>
    </p:spTree>
    <p:extLst>
      <p:ext uri="{BB962C8B-B14F-4D97-AF65-F5344CB8AC3E}">
        <p14:creationId xmlns:p14="http://schemas.microsoft.com/office/powerpoint/2010/main" val="414956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rPr>
              <a:t>مراحل تطور القصة القصيرة</a:t>
            </a:r>
            <a:endParaRPr lang="en-US" dirty="0">
              <a:solidFill>
                <a:srgbClr val="FF0000"/>
              </a:solidFill>
            </a:endParaRPr>
          </a:p>
        </p:txBody>
      </p:sp>
      <p:sp>
        <p:nvSpPr>
          <p:cNvPr id="3" name="عنصر نائب للمحتوى 2"/>
          <p:cNvSpPr>
            <a:spLocks noGrp="1"/>
          </p:cNvSpPr>
          <p:nvPr>
            <p:ph idx="1"/>
          </p:nvPr>
        </p:nvSpPr>
        <p:spPr>
          <a:xfrm>
            <a:off x="1154954" y="2603500"/>
            <a:ext cx="8825659" cy="4025900"/>
          </a:xfrm>
        </p:spPr>
        <p:txBody>
          <a:bodyPr>
            <a:noAutofit/>
          </a:bodyPr>
          <a:lstStyle/>
          <a:p>
            <a:pPr algn="r"/>
            <a:r>
              <a:rPr lang="ar-IQ" sz="3200" dirty="0" smtClean="0">
                <a:solidFill>
                  <a:schemeClr val="tx1">
                    <a:lumMod val="95000"/>
                    <a:lumOff val="5000"/>
                  </a:schemeClr>
                </a:solidFill>
              </a:rPr>
              <a:t>3- أنطون </a:t>
            </a:r>
            <a:r>
              <a:rPr lang="ar-IQ" sz="3200" dirty="0" err="1" smtClean="0">
                <a:solidFill>
                  <a:schemeClr val="tx1">
                    <a:lumMod val="95000"/>
                    <a:lumOff val="5000"/>
                  </a:schemeClr>
                </a:solidFill>
              </a:rPr>
              <a:t>تشيخوف</a:t>
            </a:r>
            <a:r>
              <a:rPr lang="ar-IQ" sz="3200" dirty="0" smtClean="0">
                <a:solidFill>
                  <a:schemeClr val="tx1">
                    <a:lumMod val="95000"/>
                    <a:lumOff val="5000"/>
                  </a:schemeClr>
                </a:solidFill>
              </a:rPr>
              <a:t> (1860 – 1904) صارت القصة على يديه واقعية بكل معنى الكلمة اذ لم يبق فيها شيء غريب او غير مألوف .وصوَّر فيها مواقف ذات دلالات غنية في حياة الفلاحين وبسطاء الناس والمثقفين، وابرز ما في حياة هؤلاء الناس من بؤس وشقاء وملل في لغة بسيطة وشاعرية وأسلوب فني بعيد عن الطابع الخطابي والتعليمي وتوطدت اركان فن القصة القصيرة على يد </a:t>
            </a:r>
            <a:r>
              <a:rPr lang="ar-IQ" sz="3200" dirty="0" err="1" smtClean="0">
                <a:solidFill>
                  <a:schemeClr val="tx1">
                    <a:lumMod val="95000"/>
                    <a:lumOff val="5000"/>
                  </a:schemeClr>
                </a:solidFill>
              </a:rPr>
              <a:t>تشيخوف</a:t>
            </a:r>
            <a:r>
              <a:rPr lang="ar-IQ" sz="3200" dirty="0" smtClean="0">
                <a:solidFill>
                  <a:schemeClr val="tx1">
                    <a:lumMod val="95000"/>
                    <a:lumOff val="5000"/>
                  </a:schemeClr>
                </a:solidFill>
              </a:rPr>
              <a:t> وبلغ الكمال حتى عُد اعظم كاتب عرفته القصة القصيرة.</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299675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FF00"/>
                </a:solidFill>
              </a:rPr>
              <a:t>القصة القصيرة في الادب العربي</a:t>
            </a:r>
            <a:endParaRPr lang="en-US" dirty="0">
              <a:solidFill>
                <a:srgbClr val="FFFF00"/>
              </a:solidFill>
            </a:endParaRPr>
          </a:p>
        </p:txBody>
      </p:sp>
      <p:sp>
        <p:nvSpPr>
          <p:cNvPr id="3" name="عنصر نائب للمحتوى 2"/>
          <p:cNvSpPr>
            <a:spLocks noGrp="1"/>
          </p:cNvSpPr>
          <p:nvPr>
            <p:ph idx="1"/>
          </p:nvPr>
        </p:nvSpPr>
        <p:spPr>
          <a:xfrm>
            <a:off x="1154954" y="2603500"/>
            <a:ext cx="9665446" cy="3898900"/>
          </a:xfrm>
        </p:spPr>
        <p:txBody>
          <a:bodyPr>
            <a:noAutofit/>
          </a:bodyPr>
          <a:lstStyle/>
          <a:p>
            <a:pPr algn="r"/>
            <a:r>
              <a:rPr lang="ar-IQ" sz="2800" dirty="0" smtClean="0">
                <a:solidFill>
                  <a:srgbClr val="002060"/>
                </a:solidFill>
              </a:rPr>
              <a:t>عرفت القصة القصيرة في الادب العربي الحديث في مطلع القرن العشرين مع انتشار الصحافة والتعليم ونشاط الترجمة من الآداب الاوربية .وتمثلت المحاولات الأولى في اعمال أدبية جمعت بين خصائص المقامة وخصائص القصة القصيرة الحديثة مثل اعمال عبدالله النديم في (التنكيت والتبكيت) ثم ظهرت محاولات اكثر نضجا تمثلت في قصص محمد تيمور الذي يُعد منشئ القصة القصيرة في الادب العربي الحديث وتطورت ونضجت على ايدي محمود تيمور ويحيى حقي ويوسف ادريس. وفي العراق نشأت القصة القصيرة في العشرينيات على يد محمود احمد السيد الملقب برائد القصة في العراق واكتملت فنيا في اعمال عبدالملك نوري وفؤاد </a:t>
            </a:r>
            <a:r>
              <a:rPr lang="ar-IQ" sz="2800" dirty="0" err="1" smtClean="0">
                <a:solidFill>
                  <a:srgbClr val="002060"/>
                </a:solidFill>
              </a:rPr>
              <a:t>التكرلي</a:t>
            </a:r>
            <a:r>
              <a:rPr lang="ar-IQ" sz="2800" dirty="0" smtClean="0">
                <a:solidFill>
                  <a:srgbClr val="002060"/>
                </a:solidFill>
              </a:rPr>
              <a:t> واخرين</a:t>
            </a:r>
            <a:endParaRPr lang="en-US" sz="2800" dirty="0">
              <a:solidFill>
                <a:srgbClr val="002060"/>
              </a:solidFill>
            </a:endParaRPr>
          </a:p>
        </p:txBody>
      </p:sp>
    </p:spTree>
    <p:extLst>
      <p:ext uri="{BB962C8B-B14F-4D97-AF65-F5344CB8AC3E}">
        <p14:creationId xmlns:p14="http://schemas.microsoft.com/office/powerpoint/2010/main" val="365323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FF00"/>
                </a:solidFill>
              </a:rPr>
              <a:t>عناصر القصة القصيرة</a:t>
            </a:r>
            <a:endParaRPr lang="en-US" dirty="0">
              <a:solidFill>
                <a:srgbClr val="FFFF00"/>
              </a:solidFill>
            </a:endParaRPr>
          </a:p>
        </p:txBody>
      </p:sp>
      <p:sp>
        <p:nvSpPr>
          <p:cNvPr id="3" name="عنصر نائب للمحتوى 2"/>
          <p:cNvSpPr>
            <a:spLocks noGrp="1"/>
          </p:cNvSpPr>
          <p:nvPr>
            <p:ph idx="1"/>
          </p:nvPr>
        </p:nvSpPr>
        <p:spPr/>
        <p:txBody>
          <a:bodyPr>
            <a:normAutofit lnSpcReduction="10000"/>
          </a:bodyPr>
          <a:lstStyle/>
          <a:p>
            <a:pPr algn="r"/>
            <a:r>
              <a:rPr lang="ar-IQ" dirty="0" smtClean="0"/>
              <a:t>1</a:t>
            </a:r>
            <a:r>
              <a:rPr lang="ar-IQ" sz="2800" dirty="0" smtClean="0">
                <a:solidFill>
                  <a:schemeClr val="tx1"/>
                </a:solidFill>
              </a:rPr>
              <a:t>- الحدث: وهو الخبر او الواقعة التي ترويها القصة، وهذا الخبر يجب ان تتصل تفاصيله او اجزاؤه بعضها مع بعض بحيث يكون لمجموعها اثر او معنى كلي، كما يجب ان يكون للخبر بداية  ووسط ونهاية، أي ينشأ من موقف معين يتطور وينمو بالضرورة الى نقطة معينة. ومن خصائص الحدث في القصة القصيرة الوحدة أي ان يكون حدثاً واحدا لا اكثر. ويترك اثرا او انطباعا واحدا عند قارئ القصة على نقيض الرواية التي تصور عدة حوادث والحدث في الغالب يدور خلال زمن قصير يستغرق بضع ساعات او أيام وفي مكان محدود.</a:t>
            </a:r>
            <a:endParaRPr lang="en-US" sz="2800" dirty="0">
              <a:solidFill>
                <a:schemeClr val="tx1"/>
              </a:solidFill>
            </a:endParaRPr>
          </a:p>
        </p:txBody>
      </p:sp>
    </p:spTree>
    <p:extLst>
      <p:ext uri="{BB962C8B-B14F-4D97-AF65-F5344CB8AC3E}">
        <p14:creationId xmlns:p14="http://schemas.microsoft.com/office/powerpoint/2010/main" val="277307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FF00"/>
                </a:solidFill>
              </a:rPr>
              <a:t>عناصر القصة القصيرة</a:t>
            </a:r>
            <a:endParaRPr lang="en-US" dirty="0">
              <a:solidFill>
                <a:srgbClr val="FFFF00"/>
              </a:solidFill>
            </a:endParaRPr>
          </a:p>
        </p:txBody>
      </p:sp>
      <p:sp>
        <p:nvSpPr>
          <p:cNvPr id="3" name="عنصر نائب للمحتوى 2"/>
          <p:cNvSpPr>
            <a:spLocks noGrp="1"/>
          </p:cNvSpPr>
          <p:nvPr>
            <p:ph idx="1"/>
          </p:nvPr>
        </p:nvSpPr>
        <p:spPr/>
        <p:txBody>
          <a:bodyPr/>
          <a:lstStyle/>
          <a:p>
            <a:pPr algn="r"/>
            <a:r>
              <a:rPr lang="ar-IQ" sz="4000" dirty="0" smtClean="0">
                <a:solidFill>
                  <a:srgbClr val="FF0000"/>
                </a:solidFill>
              </a:rPr>
              <a:t>2- الشخصية: الحدث في القصة القصيرة يقع لأشخاص معينين تصور القصة دوافعهم لإلقاء الضوء على علاقتهم بالحدث، والشخصيات في القصة القصيرة تكون محدودة على حين تكون في الرواية متعددة</a:t>
            </a:r>
            <a:r>
              <a:rPr lang="ar-IQ" dirty="0" smtClean="0"/>
              <a:t>.</a:t>
            </a:r>
            <a:endParaRPr lang="en-US" dirty="0"/>
          </a:p>
        </p:txBody>
      </p:sp>
    </p:spTree>
    <p:extLst>
      <p:ext uri="{BB962C8B-B14F-4D97-AF65-F5344CB8AC3E}">
        <p14:creationId xmlns:p14="http://schemas.microsoft.com/office/powerpoint/2010/main" val="370415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FF00"/>
                </a:solidFill>
              </a:rPr>
              <a:t>عناصر القصة القصيرة</a:t>
            </a:r>
            <a:endParaRPr lang="en-US" dirty="0">
              <a:solidFill>
                <a:srgbClr val="FFFF00"/>
              </a:solidFill>
            </a:endParaRPr>
          </a:p>
        </p:txBody>
      </p:sp>
      <p:sp>
        <p:nvSpPr>
          <p:cNvPr id="3" name="عنصر نائب للمحتوى 2"/>
          <p:cNvSpPr>
            <a:spLocks noGrp="1"/>
          </p:cNvSpPr>
          <p:nvPr>
            <p:ph idx="1"/>
          </p:nvPr>
        </p:nvSpPr>
        <p:spPr/>
        <p:txBody>
          <a:bodyPr>
            <a:normAutofit fontScale="92500"/>
          </a:bodyPr>
          <a:lstStyle/>
          <a:p>
            <a:pPr algn="r"/>
            <a:r>
              <a:rPr lang="ar-IQ" dirty="0" smtClean="0"/>
              <a:t>3</a:t>
            </a:r>
            <a:r>
              <a:rPr lang="ar-IQ" sz="2800" dirty="0" smtClean="0">
                <a:solidFill>
                  <a:schemeClr val="tx1">
                    <a:lumMod val="95000"/>
                    <a:lumOff val="5000"/>
                  </a:schemeClr>
                </a:solidFill>
              </a:rPr>
              <a:t>- المعنى: لكل قصة قصيرة معنى او فكرة يبرزها الحدث والشخصيات ويكتمل المعنى باكتمال القصة. ان تصوير الشخصية وهي تعمل لا يكفي بدوره لاكتمال الحدث. فالحدث المتكامل هو تصوير الشخصية وهي تعمل عملا له معنى وليس هذا المعنى شيئا مستقلا عن الحدث يمكن ان نضيفه اليه او ان نفصله عنه. وانما هو جزء لا يتجزأ منه وبدون هذا المعنى لا يمكن ان يتحقق للحدث الاكتمال فالشرط المهم هنا ان يكون المعنى نابعا من الحدث والشخصية وليس صادرا من الكاتب يفرضه فرضا على القصة فاذا حصل ذلك اصبح المعنى دخيلا او مقحما على القصة كما هو الشأن في القصص غير الفنية.</a:t>
            </a:r>
            <a:endParaRPr lang="en-US" sz="2800" dirty="0">
              <a:solidFill>
                <a:schemeClr val="tx1">
                  <a:lumMod val="95000"/>
                  <a:lumOff val="5000"/>
                </a:schemeClr>
              </a:solidFill>
            </a:endParaRPr>
          </a:p>
        </p:txBody>
      </p:sp>
    </p:spTree>
    <p:extLst>
      <p:ext uri="{BB962C8B-B14F-4D97-AF65-F5344CB8AC3E}">
        <p14:creationId xmlns:p14="http://schemas.microsoft.com/office/powerpoint/2010/main" val="231209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92</TotalTime>
  <Words>762</Words>
  <Application>Microsoft Office PowerPoint</Application>
  <PresentationFormat>ملء الشاشة</PresentationFormat>
  <Paragraphs>23</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Century Gothic</vt:lpstr>
      <vt:lpstr>Times New Roman</vt:lpstr>
      <vt:lpstr>Wingdings 3</vt:lpstr>
      <vt:lpstr>مجلس إدارة أيون</vt:lpstr>
      <vt:lpstr>القصة القصيرة</vt:lpstr>
      <vt:lpstr>نشأتها:</vt:lpstr>
      <vt:lpstr>مراحل تطور القصة</vt:lpstr>
      <vt:lpstr>مراحل تطور القصة القصيرة</vt:lpstr>
      <vt:lpstr>مراحل تطور القصة القصيرة</vt:lpstr>
      <vt:lpstr>القصة القصيرة في الادب العربي</vt:lpstr>
      <vt:lpstr>عناصر القصة القصيرة</vt:lpstr>
      <vt:lpstr>عناصر القصة القصيرة</vt:lpstr>
      <vt:lpstr>عناصر القصة القصيرة</vt:lpstr>
      <vt:lpstr>عناصر القصة القصيرة</vt:lpstr>
    </vt:vector>
  </TitlesOfParts>
  <Company>Al-Qaisar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القصة القصيرة</dc:title>
  <dc:creator>spiderhouse</dc:creator>
  <cp:lastModifiedBy>spiderhouse</cp:lastModifiedBy>
  <cp:revision>11</cp:revision>
  <dcterms:created xsi:type="dcterms:W3CDTF">2021-06-11T14:53:48Z</dcterms:created>
  <dcterms:modified xsi:type="dcterms:W3CDTF">2021-06-11T20:07:17Z</dcterms:modified>
</cp:coreProperties>
</file>