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6/28/2021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smtClean="0"/>
              <a:t>انقر فوق الأيقونة لإضافة صورة</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smtClean="0"/>
              <a:t>انقر فوق الأيقونة لإضافة صورة</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smtClean="0"/>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smtClean="0"/>
              <a:t>انقر فوق الأيقونة لإضافة صورة</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41410" y="3073397"/>
            <a:ext cx="4878391" cy="271780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3073397"/>
            <a:ext cx="4875210" cy="271780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6/28/2021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76424" y="1122363"/>
            <a:ext cx="8791575" cy="871537"/>
          </a:xfrm>
        </p:spPr>
        <p:txBody>
          <a:bodyPr>
            <a:normAutofit/>
          </a:bodyPr>
          <a:lstStyle/>
          <a:p>
            <a:pPr algn="r"/>
            <a:r>
              <a:rPr lang="ar-IQ" sz="5400" dirty="0" smtClean="0">
                <a:solidFill>
                  <a:srgbClr val="FF0000"/>
                </a:solidFill>
              </a:rPr>
              <a:t>المسرحية</a:t>
            </a:r>
            <a:endParaRPr lang="en-US" sz="5400" dirty="0">
              <a:solidFill>
                <a:srgbClr val="FF0000"/>
              </a:solidFill>
            </a:endParaRPr>
          </a:p>
        </p:txBody>
      </p:sp>
      <p:sp>
        <p:nvSpPr>
          <p:cNvPr id="3" name="عنوان فرعي 2"/>
          <p:cNvSpPr>
            <a:spLocks noGrp="1"/>
          </p:cNvSpPr>
          <p:nvPr>
            <p:ph type="subTitle" idx="1"/>
          </p:nvPr>
        </p:nvSpPr>
        <p:spPr>
          <a:xfrm>
            <a:off x="1876424" y="2235200"/>
            <a:ext cx="8791575" cy="3022600"/>
          </a:xfrm>
        </p:spPr>
        <p:txBody>
          <a:bodyPr>
            <a:noAutofit/>
          </a:bodyPr>
          <a:lstStyle/>
          <a:p>
            <a:pPr algn="r"/>
            <a:r>
              <a:rPr lang="ar-IQ" sz="4400" dirty="0" smtClean="0">
                <a:solidFill>
                  <a:schemeClr val="bg1"/>
                </a:solidFill>
              </a:rPr>
              <a:t>هي فن التعبير عن الأفكار الخاصة بالحياة في صورة تجعل هذا التعبير ممكن الايضاح بوساطة ممثلين بشرط ان يثير الاهتمام في قلوب جمهور محتشد ليسمع ما يقال ويشهد ما يرى</a:t>
            </a:r>
            <a:endParaRPr lang="en-US" sz="4400" dirty="0">
              <a:solidFill>
                <a:schemeClr val="bg1"/>
              </a:solidFill>
            </a:endParaRPr>
          </a:p>
        </p:txBody>
      </p:sp>
    </p:spTree>
    <p:extLst>
      <p:ext uri="{BB962C8B-B14F-4D97-AF65-F5344CB8AC3E}">
        <p14:creationId xmlns:p14="http://schemas.microsoft.com/office/powerpoint/2010/main" val="84210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1121382"/>
          </a:xfrm>
        </p:spPr>
        <p:txBody>
          <a:bodyPr/>
          <a:lstStyle/>
          <a:p>
            <a:pPr algn="r"/>
            <a:r>
              <a:rPr lang="ar-IQ" dirty="0" smtClean="0">
                <a:solidFill>
                  <a:srgbClr val="FF0000"/>
                </a:solidFill>
              </a:rPr>
              <a:t>عناصر المسرحية</a:t>
            </a:r>
            <a:endParaRPr lang="en-US" dirty="0">
              <a:solidFill>
                <a:srgbClr val="FF0000"/>
              </a:solidFill>
            </a:endParaRPr>
          </a:p>
        </p:txBody>
      </p:sp>
      <p:sp>
        <p:nvSpPr>
          <p:cNvPr id="3" name="عنصر نائب للمحتوى 2"/>
          <p:cNvSpPr>
            <a:spLocks noGrp="1"/>
          </p:cNvSpPr>
          <p:nvPr>
            <p:ph idx="1"/>
          </p:nvPr>
        </p:nvSpPr>
        <p:spPr>
          <a:xfrm>
            <a:off x="317500" y="2249486"/>
            <a:ext cx="11531600" cy="4506913"/>
          </a:xfrm>
        </p:spPr>
        <p:txBody>
          <a:bodyPr>
            <a:normAutofit lnSpcReduction="10000"/>
          </a:bodyPr>
          <a:lstStyle/>
          <a:p>
            <a:pPr algn="r"/>
            <a:r>
              <a:rPr lang="ar-IQ" dirty="0" smtClean="0"/>
              <a:t>5</a:t>
            </a:r>
            <a:r>
              <a:rPr lang="ar-IQ" sz="2800" dirty="0" smtClean="0">
                <a:solidFill>
                  <a:schemeClr val="bg1"/>
                </a:solidFill>
              </a:rPr>
              <a:t>- الحوار: لا يتكون نسيج المسرحية الا  من الحوار الذي نفهم بوساطته كل ما يتعلق بالمسرحية.</a:t>
            </a:r>
          </a:p>
          <a:p>
            <a:pPr algn="r"/>
            <a:r>
              <a:rPr lang="ar-IQ" sz="2800" dirty="0" smtClean="0">
                <a:solidFill>
                  <a:schemeClr val="bg1"/>
                </a:solidFill>
              </a:rPr>
              <a:t>وللحوار وظيفتان رئيستان :</a:t>
            </a:r>
          </a:p>
          <a:p>
            <a:pPr algn="r"/>
            <a:r>
              <a:rPr lang="ar-IQ" sz="2800" dirty="0" smtClean="0">
                <a:solidFill>
                  <a:schemeClr val="bg1"/>
                </a:solidFill>
              </a:rPr>
              <a:t>الأولى: السير بحبكة المسرحية الى امام وتطويرها وتنمية احداثها.</a:t>
            </a:r>
          </a:p>
          <a:p>
            <a:pPr algn="r"/>
            <a:r>
              <a:rPr lang="ar-IQ" sz="2800" dirty="0" smtClean="0">
                <a:solidFill>
                  <a:schemeClr val="bg1"/>
                </a:solidFill>
              </a:rPr>
              <a:t>الثانية: الكشف عن الشخصيات ورسم ابعادها وسماتها المختلفة لهذا يجب ان يحقق كل ما يأتي في الحوار من كلمات وجمل هاتين الفائدتين.</a:t>
            </a:r>
          </a:p>
          <a:p>
            <a:pPr algn="r"/>
            <a:r>
              <a:rPr lang="ar-IQ" sz="2800" dirty="0" smtClean="0">
                <a:solidFill>
                  <a:schemeClr val="bg1"/>
                </a:solidFill>
              </a:rPr>
              <a:t>ويأتي الحوار في المسرحيات الجيدة سهلا وطبيعيا لا تكلف فيه ولا افتعال مناسبا للشخصية والمواقف نابضا بالحياة والحيوية يغري القارئ او المشاهد بمتابعته مجسدا في جمل قصيرة وتجلى فيه التباين والاختلاف.</a:t>
            </a:r>
            <a:endParaRPr lang="en-US" sz="2800" dirty="0">
              <a:solidFill>
                <a:schemeClr val="bg1"/>
              </a:solidFill>
            </a:endParaRPr>
          </a:p>
        </p:txBody>
      </p:sp>
    </p:spTree>
    <p:extLst>
      <p:ext uri="{BB962C8B-B14F-4D97-AF65-F5344CB8AC3E}">
        <p14:creationId xmlns:p14="http://schemas.microsoft.com/office/powerpoint/2010/main" val="44214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841982"/>
          </a:xfrm>
        </p:spPr>
        <p:txBody>
          <a:bodyPr>
            <a:normAutofit/>
          </a:bodyPr>
          <a:lstStyle/>
          <a:p>
            <a:pPr algn="r"/>
            <a:r>
              <a:rPr lang="ar-IQ" dirty="0" smtClean="0">
                <a:solidFill>
                  <a:srgbClr val="FFFF00"/>
                </a:solidFill>
              </a:rPr>
              <a:t>اهم العيوب التي تصيب الحوار المسرحي</a:t>
            </a:r>
            <a:endParaRPr lang="en-US" dirty="0">
              <a:solidFill>
                <a:srgbClr val="FFFF00"/>
              </a:solidFill>
            </a:endParaRPr>
          </a:p>
        </p:txBody>
      </p:sp>
      <p:sp>
        <p:nvSpPr>
          <p:cNvPr id="3" name="عنصر نائب للمحتوى 2"/>
          <p:cNvSpPr>
            <a:spLocks noGrp="1"/>
          </p:cNvSpPr>
          <p:nvPr>
            <p:ph idx="1"/>
          </p:nvPr>
        </p:nvSpPr>
        <p:spPr>
          <a:xfrm>
            <a:off x="1141412" y="2249486"/>
            <a:ext cx="9905999" cy="4392613"/>
          </a:xfrm>
        </p:spPr>
        <p:txBody>
          <a:bodyPr>
            <a:noAutofit/>
          </a:bodyPr>
          <a:lstStyle/>
          <a:p>
            <a:pPr algn="r"/>
            <a:r>
              <a:rPr lang="ar-IQ" sz="2800" dirty="0" smtClean="0">
                <a:solidFill>
                  <a:schemeClr val="bg1"/>
                </a:solidFill>
              </a:rPr>
              <a:t>1- النزعة الغنائية: يبرز هذا العيب في حوار المسرحيات الشعرية  ويعني ان يسترسل الحوار في وصف المشاعر الذاتية للشخصية تلك المشاعر التي لا تفيد المسرحية في شيء سواء في تطوير الحبكة او في الكشف عن الشخصية كما هي الحال في مسرحيات احمد شوقي.</a:t>
            </a:r>
          </a:p>
          <a:p>
            <a:pPr algn="r"/>
            <a:r>
              <a:rPr lang="ar-IQ" sz="2800" dirty="0" smtClean="0">
                <a:solidFill>
                  <a:schemeClr val="bg1"/>
                </a:solidFill>
              </a:rPr>
              <a:t>2- النزعة الخطابية: وتعني ان تنسى الشخصية المتحاورة الموقف الذي تقف فيه وتبدأ في التوجه الى الجمهور بالكلام حتى يزخر الحوار بعبارات وجمل خطابية كالتكرار والحماسة والاستصراخ واستخلاص العبرة من الكلام وواضح ان كل ذلك يجمد الحركة في المسرحية.</a:t>
            </a:r>
            <a:endParaRPr lang="en-US" sz="2800" dirty="0">
              <a:solidFill>
                <a:schemeClr val="bg1"/>
              </a:solidFill>
            </a:endParaRPr>
          </a:p>
        </p:txBody>
      </p:sp>
    </p:spTree>
    <p:extLst>
      <p:ext uri="{BB962C8B-B14F-4D97-AF65-F5344CB8AC3E}">
        <p14:creationId xmlns:p14="http://schemas.microsoft.com/office/powerpoint/2010/main" val="426480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930882"/>
          </a:xfrm>
        </p:spPr>
        <p:txBody>
          <a:bodyPr/>
          <a:lstStyle/>
          <a:p>
            <a:pPr algn="r"/>
            <a:r>
              <a:rPr lang="ar-IQ" dirty="0">
                <a:solidFill>
                  <a:srgbClr val="FFFF00"/>
                </a:solidFill>
              </a:rPr>
              <a:t>اهم العيوب التي تصيب الحوار المسرحي</a:t>
            </a:r>
            <a:endParaRPr lang="en-US" dirty="0">
              <a:solidFill>
                <a:srgbClr val="FFFF00"/>
              </a:solidFill>
            </a:endParaRPr>
          </a:p>
        </p:txBody>
      </p:sp>
      <p:sp>
        <p:nvSpPr>
          <p:cNvPr id="3" name="عنصر نائب للمحتوى 2"/>
          <p:cNvSpPr>
            <a:spLocks noGrp="1"/>
          </p:cNvSpPr>
          <p:nvPr>
            <p:ph idx="1"/>
          </p:nvPr>
        </p:nvSpPr>
        <p:spPr>
          <a:xfrm>
            <a:off x="1141412" y="1651000"/>
            <a:ext cx="10796588" cy="4927600"/>
          </a:xfrm>
        </p:spPr>
        <p:txBody>
          <a:bodyPr>
            <a:normAutofit fontScale="92500" lnSpcReduction="10000"/>
          </a:bodyPr>
          <a:lstStyle/>
          <a:p>
            <a:pPr algn="r"/>
            <a:r>
              <a:rPr lang="ar-IQ" sz="3800" dirty="0" smtClean="0"/>
              <a:t>3</a:t>
            </a:r>
            <a:r>
              <a:rPr lang="ar-IQ" sz="3800" dirty="0" smtClean="0">
                <a:solidFill>
                  <a:schemeClr val="bg1"/>
                </a:solidFill>
              </a:rPr>
              <a:t>- النزعة البلاغية او الانشائية: ويقصد بها ان تسيطر على الحوار جمل وعبارات طويلة وانيقة ذات إيقاع وسبك جميلين لكنها من الناحية الدرامية لا تأتي بجديد كما يصعب على الممثل حفظها والقاؤها بسبب طولها وصياغتها المتكلفة.</a:t>
            </a:r>
          </a:p>
          <a:p>
            <a:pPr algn="r"/>
            <a:r>
              <a:rPr lang="ar-IQ" sz="3800" dirty="0" smtClean="0">
                <a:solidFill>
                  <a:schemeClr val="bg1"/>
                </a:solidFill>
              </a:rPr>
              <a:t>4- النزعة الجدلية: وتعني استرسال الشخصيات المتحاورة في مناقشات عقلية وذهنية  لا تنبع من طبيعة المشهد او الموقف وتبدو كأنها اراء وأفكار الكاتب نفسه. وهي لا تخدم المسرحية بأية صورة من الصور كما هو الشأن في مسرحيات برناردشو</a:t>
            </a:r>
            <a:r>
              <a:rPr lang="ar-IQ"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05454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816582"/>
          </a:xfrm>
        </p:spPr>
        <p:txBody>
          <a:bodyPr>
            <a:normAutofit/>
          </a:bodyPr>
          <a:lstStyle/>
          <a:p>
            <a:pPr algn="r"/>
            <a:r>
              <a:rPr lang="ar-IQ" sz="4000" dirty="0" smtClean="0">
                <a:solidFill>
                  <a:srgbClr val="FFFF00"/>
                </a:solidFill>
              </a:rPr>
              <a:t>لغة الحوار المسرحي.</a:t>
            </a:r>
            <a:endParaRPr lang="en-US" sz="4000" dirty="0">
              <a:solidFill>
                <a:srgbClr val="FFFF00"/>
              </a:solidFill>
            </a:endParaRPr>
          </a:p>
        </p:txBody>
      </p:sp>
      <p:sp>
        <p:nvSpPr>
          <p:cNvPr id="3" name="عنصر نائب للمحتوى 2"/>
          <p:cNvSpPr>
            <a:spLocks noGrp="1"/>
          </p:cNvSpPr>
          <p:nvPr>
            <p:ph idx="1"/>
          </p:nvPr>
        </p:nvSpPr>
        <p:spPr>
          <a:xfrm>
            <a:off x="596900" y="1435100"/>
            <a:ext cx="11137900" cy="5270500"/>
          </a:xfrm>
        </p:spPr>
        <p:txBody>
          <a:bodyPr>
            <a:noAutofit/>
          </a:bodyPr>
          <a:lstStyle/>
          <a:p>
            <a:pPr algn="r"/>
            <a:r>
              <a:rPr lang="ar-IQ" sz="2800" dirty="0" smtClean="0">
                <a:solidFill>
                  <a:schemeClr val="bg1"/>
                </a:solidFill>
              </a:rPr>
              <a:t>هناك دعوات من قبل بعض الباحثين الى صياغة الحوار المسرحي بالعامية بحجة مراعاة مقتضيات الواقعية في المسرح التي تقضي بان تنطق شخصيات المسرحية باللغة التي تتحاور بها في حياتها اليومية فضلا عن احتواء العامية بعض المرونة والظلال والصور المعبرة.</a:t>
            </a:r>
          </a:p>
          <a:p>
            <a:pPr algn="r"/>
            <a:r>
              <a:rPr lang="ar-IQ" sz="2800" dirty="0" smtClean="0">
                <a:solidFill>
                  <a:schemeClr val="bg1"/>
                </a:solidFill>
              </a:rPr>
              <a:t>لكن اغلب النقاد يذهبون الى وجوب صياغة الحوار باللغة الفصيحة وذلك لان الواقعية ليست في اللغة بل في التصوير النفسي للشخصيات ومدى مطابقة هذا التصوير لواقع الحياة. ان الفصيحة هي التي تصلح للحوار المسرحي وهي كفيلة بتحقيق غايات المسرح الجمالية والدرامية اذ انها ذات عراقة وتاريخ طويل ولغة التراث والدين والفكر. مما يوفر لها إمكانات ثرة وقدرات تعبيرية خصبة وفي الوقت نفسه هي اللغة القومية التي تربط بين اقطار الوطن العربي الامر الذي يجعلها مقبولة عند جميعها على نقيض العامية التي قد تفهم في قطر ولا تفهم في قطر ولا تفهم في غيره.</a:t>
            </a:r>
            <a:endParaRPr lang="en-US" sz="2800" dirty="0">
              <a:solidFill>
                <a:schemeClr val="bg1"/>
              </a:solidFill>
            </a:endParaRPr>
          </a:p>
        </p:txBody>
      </p:sp>
    </p:spTree>
    <p:extLst>
      <p:ext uri="{BB962C8B-B14F-4D97-AF65-F5344CB8AC3E}">
        <p14:creationId xmlns:p14="http://schemas.microsoft.com/office/powerpoint/2010/main" val="112283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943582"/>
          </a:xfrm>
        </p:spPr>
        <p:txBody>
          <a:bodyPr/>
          <a:lstStyle/>
          <a:p>
            <a:pPr algn="r"/>
            <a:r>
              <a:rPr lang="ar-IQ" dirty="0" smtClean="0">
                <a:solidFill>
                  <a:srgbClr val="FF0000"/>
                </a:solidFill>
              </a:rPr>
              <a:t>أنواع المسرحية</a:t>
            </a:r>
            <a:endParaRPr lang="en-US" dirty="0">
              <a:solidFill>
                <a:srgbClr val="FF0000"/>
              </a:solidFill>
            </a:endParaRPr>
          </a:p>
        </p:txBody>
      </p:sp>
      <p:sp>
        <p:nvSpPr>
          <p:cNvPr id="3" name="عنصر نائب للمحتوى 2"/>
          <p:cNvSpPr>
            <a:spLocks noGrp="1"/>
          </p:cNvSpPr>
          <p:nvPr>
            <p:ph idx="1"/>
          </p:nvPr>
        </p:nvSpPr>
        <p:spPr>
          <a:xfrm>
            <a:off x="1141412" y="2249486"/>
            <a:ext cx="9905999" cy="4113213"/>
          </a:xfrm>
        </p:spPr>
        <p:txBody>
          <a:bodyPr>
            <a:noAutofit/>
          </a:bodyPr>
          <a:lstStyle/>
          <a:p>
            <a:pPr algn="r"/>
            <a:r>
              <a:rPr lang="ar-IQ" sz="3600" dirty="0" smtClean="0">
                <a:solidFill>
                  <a:schemeClr val="bg1"/>
                </a:solidFill>
              </a:rPr>
              <a:t>المأساة: هي اقدم أنواع المسرحية تتميز بانها تتناول الجوانب الجادة من الحياة وتكتب بأسلوب رفيع وتسير فيها الأمور سيراً خاطئا لا يمكن تقويمه الا لقاء ثمن باهظ ومحورها بطل رفيع الشأن يهوي من قمة السعادة الى حضيض البؤس والطابع العام الذي تتركه المأساة في النفوس طابع قاتم مقبض لهذا تنتهي في الغالب نهاية مفجعة.</a:t>
            </a:r>
            <a:endParaRPr lang="en-US" sz="3600" dirty="0">
              <a:solidFill>
                <a:schemeClr val="bg1"/>
              </a:solidFill>
            </a:endParaRPr>
          </a:p>
        </p:txBody>
      </p:sp>
    </p:spTree>
    <p:extLst>
      <p:ext uri="{BB962C8B-B14F-4D97-AF65-F5344CB8AC3E}">
        <p14:creationId xmlns:p14="http://schemas.microsoft.com/office/powerpoint/2010/main" val="165941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تعريف ارسطو للمأساة</a:t>
            </a:r>
            <a:endParaRPr lang="en-US" dirty="0">
              <a:solidFill>
                <a:srgbClr val="FF0000"/>
              </a:solidFill>
            </a:endParaRPr>
          </a:p>
        </p:txBody>
      </p:sp>
      <p:sp>
        <p:nvSpPr>
          <p:cNvPr id="3" name="عنصر نائب للمحتوى 2"/>
          <p:cNvSpPr>
            <a:spLocks noGrp="1"/>
          </p:cNvSpPr>
          <p:nvPr>
            <p:ph idx="1"/>
          </p:nvPr>
        </p:nvSpPr>
        <p:spPr>
          <a:xfrm>
            <a:off x="1141412" y="1663700"/>
            <a:ext cx="10339388" cy="4952999"/>
          </a:xfrm>
        </p:spPr>
        <p:txBody>
          <a:bodyPr>
            <a:normAutofit/>
          </a:bodyPr>
          <a:lstStyle/>
          <a:p>
            <a:pPr algn="r"/>
            <a:r>
              <a:rPr lang="ar-IQ" dirty="0" smtClean="0">
                <a:solidFill>
                  <a:schemeClr val="bg1"/>
                </a:solidFill>
              </a:rPr>
              <a:t>عرفها ارسطو بانها محاكاة فعل نبيل تام لها طول معلوم بلغة مزودة بالوان من التزيين تختلف وفقا لاختلاف الأجزاء .وهذه المحاكاة تتم على يد اشخاص يفعلون لا عن طريق الحكاية والقصص. وتثير الشفقة والخوف فتؤدي الى التطهير من الانفعالات. ورأى ان عناصرها ستة:</a:t>
            </a:r>
          </a:p>
          <a:p>
            <a:pPr algn="r"/>
            <a:r>
              <a:rPr lang="ar-IQ" dirty="0" smtClean="0">
                <a:solidFill>
                  <a:schemeClr val="bg1"/>
                </a:solidFill>
              </a:rPr>
              <a:t>1- الحبكة</a:t>
            </a:r>
          </a:p>
          <a:p>
            <a:pPr algn="r"/>
            <a:r>
              <a:rPr lang="ar-IQ" dirty="0" smtClean="0">
                <a:solidFill>
                  <a:schemeClr val="bg1"/>
                </a:solidFill>
              </a:rPr>
              <a:t>2- الشخصية</a:t>
            </a:r>
          </a:p>
          <a:p>
            <a:pPr algn="r"/>
            <a:r>
              <a:rPr lang="ar-IQ" dirty="0" smtClean="0">
                <a:solidFill>
                  <a:schemeClr val="bg1"/>
                </a:solidFill>
              </a:rPr>
              <a:t>3- اللغة</a:t>
            </a:r>
          </a:p>
          <a:p>
            <a:pPr algn="r"/>
            <a:r>
              <a:rPr lang="ar-IQ" dirty="0" smtClean="0">
                <a:solidFill>
                  <a:schemeClr val="bg1"/>
                </a:solidFill>
              </a:rPr>
              <a:t>4- الفكر </a:t>
            </a:r>
          </a:p>
          <a:p>
            <a:pPr algn="r"/>
            <a:r>
              <a:rPr lang="ar-IQ" dirty="0" smtClean="0">
                <a:solidFill>
                  <a:schemeClr val="bg1"/>
                </a:solidFill>
              </a:rPr>
              <a:t>5- المشهد</a:t>
            </a:r>
          </a:p>
          <a:p>
            <a:pPr algn="r"/>
            <a:r>
              <a:rPr lang="ar-IQ" dirty="0" smtClean="0">
                <a:solidFill>
                  <a:schemeClr val="bg1"/>
                </a:solidFill>
              </a:rPr>
              <a:t>6- الغناء</a:t>
            </a:r>
            <a:endParaRPr lang="en-US" dirty="0">
              <a:solidFill>
                <a:schemeClr val="bg1"/>
              </a:solidFill>
            </a:endParaRPr>
          </a:p>
        </p:txBody>
      </p:sp>
    </p:spTree>
    <p:extLst>
      <p:ext uri="{BB962C8B-B14F-4D97-AF65-F5344CB8AC3E}">
        <p14:creationId xmlns:p14="http://schemas.microsoft.com/office/powerpoint/2010/main" val="373725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وظيفة المأساة عند ارسطو</a:t>
            </a:r>
            <a:endParaRPr lang="en-US" dirty="0">
              <a:solidFill>
                <a:srgbClr val="FF0000"/>
              </a:solidFill>
            </a:endParaRPr>
          </a:p>
        </p:txBody>
      </p:sp>
      <p:sp>
        <p:nvSpPr>
          <p:cNvPr id="3" name="عنصر نائب للمحتوى 2"/>
          <p:cNvSpPr>
            <a:spLocks noGrp="1"/>
          </p:cNvSpPr>
          <p:nvPr>
            <p:ph idx="1"/>
          </p:nvPr>
        </p:nvSpPr>
        <p:spPr/>
        <p:txBody>
          <a:bodyPr>
            <a:noAutofit/>
          </a:bodyPr>
          <a:lstStyle/>
          <a:p>
            <a:pPr algn="r"/>
            <a:r>
              <a:rPr lang="ar-IQ" sz="3200" dirty="0" smtClean="0">
                <a:solidFill>
                  <a:schemeClr val="bg1"/>
                </a:solidFill>
              </a:rPr>
              <a:t>حدد وظيفة المأساة بالتطهير عن طريق اثارة عاطفتي الشفقة والخوف اذ ان رؤية بطل عظيم يسقط وهو لا يستحق هذا السقوط تجعل المشاهد يحس بالشفقة تجاه هذا البطل وتجعله في الوقت نفسه يحس بالخوف لئلا يكون مصيره مثل مصير البطل لأنه انسان مثله وهكذا يحدث التطهير في نفس المشاهد من هذه العواطف وقد قام كثير من الجدل حول ما تعنيه كلمة التطهير وفسرت  تفسيرات متباينة</a:t>
            </a:r>
            <a:endParaRPr lang="en-US" sz="3200" dirty="0">
              <a:solidFill>
                <a:schemeClr val="bg1"/>
              </a:solidFill>
            </a:endParaRPr>
          </a:p>
        </p:txBody>
      </p:sp>
    </p:spTree>
    <p:extLst>
      <p:ext uri="{BB962C8B-B14F-4D97-AF65-F5344CB8AC3E}">
        <p14:creationId xmlns:p14="http://schemas.microsoft.com/office/powerpoint/2010/main" val="16753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تفسيرات التطهير</a:t>
            </a:r>
            <a:endParaRPr lang="en-US" dirty="0"/>
          </a:p>
        </p:txBody>
      </p:sp>
      <p:sp>
        <p:nvSpPr>
          <p:cNvPr id="3" name="عنصر نائب للمحتوى 2"/>
          <p:cNvSpPr>
            <a:spLocks noGrp="1"/>
          </p:cNvSpPr>
          <p:nvPr>
            <p:ph idx="1"/>
          </p:nvPr>
        </p:nvSpPr>
        <p:spPr>
          <a:xfrm>
            <a:off x="1141412" y="1752600"/>
            <a:ext cx="10415588" cy="4610099"/>
          </a:xfrm>
        </p:spPr>
        <p:txBody>
          <a:bodyPr>
            <a:normAutofit/>
          </a:bodyPr>
          <a:lstStyle/>
          <a:p>
            <a:pPr algn="r"/>
            <a:r>
              <a:rPr lang="ar-IQ" sz="2800" dirty="0" smtClean="0">
                <a:solidFill>
                  <a:schemeClr val="bg1"/>
                </a:solidFill>
              </a:rPr>
              <a:t>منها اننا بمشاهدة الماسي نتعود على الأمور الراعبة وهذا مما يساعدنا على السير في طريق الحياة المليء بالشوك .</a:t>
            </a:r>
          </a:p>
          <a:p>
            <a:pPr algn="r"/>
            <a:r>
              <a:rPr lang="ar-IQ" sz="2800" dirty="0" smtClean="0">
                <a:solidFill>
                  <a:schemeClr val="bg1"/>
                </a:solidFill>
              </a:rPr>
              <a:t>ان التطهير لا ينطبق على الرأفة والخوف في ذاتهما ولكن على العواطف الشبيهة بهما.</a:t>
            </a:r>
          </a:p>
          <a:p>
            <a:pPr algn="r"/>
            <a:r>
              <a:rPr lang="ar-IQ" sz="2800" dirty="0" smtClean="0">
                <a:solidFill>
                  <a:schemeClr val="bg1"/>
                </a:solidFill>
              </a:rPr>
              <a:t>ذهب اخرون الى اننا نفتقر الى الاتزان في الحياة وان ثمة في طبائعنا اما كثيرا جدا او قليلا جدا من الرأفة والخوف. وكان ارسطو يؤمن بان تمثيل الأمور المفجعة كفيل بان يزود اذهان النظارة بقدر ما من التوسط والاعتدال.</a:t>
            </a:r>
          </a:p>
          <a:p>
            <a:pPr algn="r"/>
            <a:r>
              <a:rPr lang="ar-IQ" sz="2800" dirty="0" smtClean="0">
                <a:solidFill>
                  <a:schemeClr val="bg1"/>
                </a:solidFill>
              </a:rPr>
              <a:t>المحدثون بينوا ان هذه الكلمة استخدمها ارسطو استخداما طبيا وقصد بها التفريج او تخليص انفسنا مما فيها من ضروب الكبت.</a:t>
            </a:r>
            <a:endParaRPr lang="en-US" sz="2800" dirty="0">
              <a:solidFill>
                <a:schemeClr val="bg1"/>
              </a:solidFill>
            </a:endParaRPr>
          </a:p>
        </p:txBody>
      </p:sp>
    </p:spTree>
    <p:extLst>
      <p:ext uri="{BB962C8B-B14F-4D97-AF65-F5344CB8AC3E}">
        <p14:creationId xmlns:p14="http://schemas.microsoft.com/office/powerpoint/2010/main" val="45447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solidFill>
                  <a:srgbClr val="FF0000"/>
                </a:solidFill>
              </a:rPr>
              <a:t>مراحل </a:t>
            </a:r>
            <a:r>
              <a:rPr lang="ar-IQ" dirty="0" smtClean="0">
                <a:solidFill>
                  <a:srgbClr val="FF0000"/>
                </a:solidFill>
              </a:rPr>
              <a:t>المأساة: تبلورت المأساة </a:t>
            </a:r>
            <a:r>
              <a:rPr lang="ar-IQ" dirty="0">
                <a:solidFill>
                  <a:srgbClr val="FF0000"/>
                </a:solidFill>
              </a:rPr>
              <a:t>في ثلاث صور هي</a:t>
            </a:r>
          </a:p>
        </p:txBody>
      </p:sp>
      <p:sp>
        <p:nvSpPr>
          <p:cNvPr id="3" name="عنصر نائب للمحتوى 2"/>
          <p:cNvSpPr>
            <a:spLocks noGrp="1"/>
          </p:cNvSpPr>
          <p:nvPr>
            <p:ph idx="1"/>
          </p:nvPr>
        </p:nvSpPr>
        <p:spPr/>
        <p:txBody>
          <a:bodyPr/>
          <a:lstStyle/>
          <a:p>
            <a:pPr algn="r"/>
            <a:r>
              <a:rPr lang="ar-IQ" sz="3200" dirty="0" smtClean="0">
                <a:solidFill>
                  <a:schemeClr val="bg1"/>
                </a:solidFill>
              </a:rPr>
              <a:t>المأساة الاغريقية: وميزتها ان الصراع فيها يكون بين الانسان والقدر، وابطالها من الطبقة العليا ويتسبب سقوطهم عن خطا او نقص في خلقهم او عن هفوة في تقديرهم للأمور، ومن خصائصها اشتمالها على فرقة المنشدين (الكورس) ووظيفتها التعليق على ما يجري في المسرحية وابداء الآراء حول الشخصيات</a:t>
            </a:r>
            <a:r>
              <a:rPr lang="ar-IQ" dirty="0" smtClean="0"/>
              <a:t>.</a:t>
            </a:r>
            <a:endParaRPr lang="en-US" dirty="0"/>
          </a:p>
        </p:txBody>
      </p:sp>
    </p:spTree>
    <p:extLst>
      <p:ext uri="{BB962C8B-B14F-4D97-AF65-F5344CB8AC3E}">
        <p14:creationId xmlns:p14="http://schemas.microsoft.com/office/powerpoint/2010/main" val="296176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مراحل المأساة:</a:t>
            </a:r>
            <a:endParaRPr lang="en-US" dirty="0">
              <a:solidFill>
                <a:srgbClr val="FF0000"/>
              </a:solidFill>
            </a:endParaRPr>
          </a:p>
        </p:txBody>
      </p:sp>
      <p:sp>
        <p:nvSpPr>
          <p:cNvPr id="3" name="عنصر نائب للمحتوى 2"/>
          <p:cNvSpPr>
            <a:spLocks noGrp="1"/>
          </p:cNvSpPr>
          <p:nvPr>
            <p:ph idx="1"/>
          </p:nvPr>
        </p:nvSpPr>
        <p:spPr>
          <a:xfrm>
            <a:off x="1141412" y="2249486"/>
            <a:ext cx="9905999" cy="4176713"/>
          </a:xfrm>
        </p:spPr>
        <p:txBody>
          <a:bodyPr>
            <a:noAutofit/>
          </a:bodyPr>
          <a:lstStyle/>
          <a:p>
            <a:pPr algn="r"/>
            <a:r>
              <a:rPr lang="ar-IQ" sz="2800" dirty="0" smtClean="0">
                <a:solidFill>
                  <a:schemeClr val="bg1"/>
                </a:solidFill>
              </a:rPr>
              <a:t>المأساة الشكسبيرية: تتسم بفلسفة معينة تقول ان الانسان يتسبب في سقوطه هو نفسه، وذلك من جراء ضعف في خلقه او نقص ملازم له. وهو لا يقوى على التغلب عليه الا بعد فوات الأوان.</a:t>
            </a:r>
          </a:p>
          <a:p>
            <a:pPr algn="r"/>
            <a:r>
              <a:rPr lang="ar-IQ" sz="2800" dirty="0" smtClean="0">
                <a:solidFill>
                  <a:schemeClr val="bg1"/>
                </a:solidFill>
              </a:rPr>
              <a:t>المأساة العصرية: تتمثل في مسرحيات ابسن خاصة فتتصف بان ابطالها ليسوا من الملوك والامراء بل افراد عاديون وسقوطهم لا يتم على يد القدر او بتأثير اخطائهم وانما يسبب سقوطهم الشرائع والقوانين والتقاليد الاجتماعية الظالمة ففي مأساة (الاشباح) لابسن نجد ان أساس مأساة بطلتها التقاليد الجائرة والآراء القديمة الميتة</a:t>
            </a:r>
            <a:endParaRPr lang="en-US" sz="2800" dirty="0">
              <a:solidFill>
                <a:schemeClr val="bg1"/>
              </a:solidFill>
            </a:endParaRPr>
          </a:p>
        </p:txBody>
      </p:sp>
    </p:spTree>
    <p:extLst>
      <p:ext uri="{BB962C8B-B14F-4D97-AF65-F5344CB8AC3E}">
        <p14:creationId xmlns:p14="http://schemas.microsoft.com/office/powerpoint/2010/main" val="19244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880082"/>
          </a:xfrm>
        </p:spPr>
        <p:txBody>
          <a:bodyPr/>
          <a:lstStyle/>
          <a:p>
            <a:pPr algn="r"/>
            <a:r>
              <a:rPr lang="ar-IQ" dirty="0" smtClean="0">
                <a:solidFill>
                  <a:srgbClr val="FF0000"/>
                </a:solidFill>
              </a:rPr>
              <a:t>خصائص المسرحية</a:t>
            </a:r>
            <a:endParaRPr lang="en-US" dirty="0">
              <a:solidFill>
                <a:srgbClr val="FF0000"/>
              </a:solidFill>
            </a:endParaRPr>
          </a:p>
        </p:txBody>
      </p:sp>
      <p:sp>
        <p:nvSpPr>
          <p:cNvPr id="3" name="عنصر نائب للمحتوى 2"/>
          <p:cNvSpPr>
            <a:spLocks noGrp="1"/>
          </p:cNvSpPr>
          <p:nvPr>
            <p:ph idx="1"/>
          </p:nvPr>
        </p:nvSpPr>
        <p:spPr>
          <a:xfrm>
            <a:off x="1141412" y="2249486"/>
            <a:ext cx="10440988" cy="4316413"/>
          </a:xfrm>
        </p:spPr>
        <p:txBody>
          <a:bodyPr>
            <a:noAutofit/>
          </a:bodyPr>
          <a:lstStyle/>
          <a:p>
            <a:pPr algn="r"/>
            <a:r>
              <a:rPr lang="ar-IQ" sz="3600" dirty="0" smtClean="0">
                <a:solidFill>
                  <a:schemeClr val="bg1"/>
                </a:solidFill>
              </a:rPr>
              <a:t>1- انها تكتب لتمثل على المسرح ولهذا يسميها بعض النقاد الادب الذي يمشي ويتكلم امام انظارنا.</a:t>
            </a:r>
          </a:p>
          <a:p>
            <a:pPr algn="r"/>
            <a:r>
              <a:rPr lang="ar-IQ" sz="3600" dirty="0" smtClean="0">
                <a:solidFill>
                  <a:schemeClr val="bg1"/>
                </a:solidFill>
              </a:rPr>
              <a:t>2- تعتمد المسرحية كليا على الحوار فهي ليست الا حوارا فلا سرد فيها ولا اوصاف على نقيض القصة التي تتكون من السرد والوصف والحوار.</a:t>
            </a:r>
          </a:p>
          <a:p>
            <a:pPr algn="r"/>
            <a:r>
              <a:rPr lang="ar-IQ" sz="3600" dirty="0" smtClean="0">
                <a:solidFill>
                  <a:schemeClr val="bg1"/>
                </a:solidFill>
              </a:rPr>
              <a:t>3- تقسم المسرحية الى فصول ومناظر او مشاهد.</a:t>
            </a:r>
            <a:endParaRPr lang="en-US" sz="3600" dirty="0">
              <a:solidFill>
                <a:schemeClr val="bg1"/>
              </a:solidFill>
            </a:endParaRPr>
          </a:p>
        </p:txBody>
      </p:sp>
    </p:spTree>
    <p:extLst>
      <p:ext uri="{BB962C8B-B14F-4D97-AF65-F5344CB8AC3E}">
        <p14:creationId xmlns:p14="http://schemas.microsoft.com/office/powerpoint/2010/main" val="410755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أنواع المسرحية:</a:t>
            </a:r>
            <a:endParaRPr lang="en-US" dirty="0">
              <a:solidFill>
                <a:srgbClr val="FF0000"/>
              </a:solidFill>
            </a:endParaRPr>
          </a:p>
        </p:txBody>
      </p:sp>
      <p:sp>
        <p:nvSpPr>
          <p:cNvPr id="3" name="عنصر نائب للمحتوى 2"/>
          <p:cNvSpPr>
            <a:spLocks noGrp="1"/>
          </p:cNvSpPr>
          <p:nvPr>
            <p:ph idx="1"/>
          </p:nvPr>
        </p:nvSpPr>
        <p:spPr/>
        <p:txBody>
          <a:bodyPr>
            <a:normAutofit/>
          </a:bodyPr>
          <a:lstStyle/>
          <a:p>
            <a:pPr algn="r"/>
            <a:r>
              <a:rPr lang="ar-IQ" sz="2800" dirty="0" smtClean="0">
                <a:solidFill>
                  <a:schemeClr val="bg1"/>
                </a:solidFill>
              </a:rPr>
              <a:t>الملهاة: وهي المسرحية التي تتناول الجوانب الهزلية من الحياة وتدور على شخصيات من الطبقات الشعبية وتجري أمور ابطالها بطريقة  مرضية لهم. والطابع العام الغالب عليها طابع سار لهذا تنتهي نهاية سارة .</a:t>
            </a:r>
          </a:p>
          <a:p>
            <a:pPr algn="r"/>
            <a:r>
              <a:rPr lang="ar-IQ" sz="2800" dirty="0" smtClean="0">
                <a:solidFill>
                  <a:schemeClr val="bg1"/>
                </a:solidFill>
              </a:rPr>
              <a:t>وظيفتها: في الغالب إصلاحية تتمثل في محاربة العيوب والنقائض عن طريق الضحك من هنا لا يأتي الضحك فيها من اجل الضحك بل من اجل غاية فكرية وتحقق الملهاة الضحك اما عن طريق الكلام واما عن طريق الموقف او كليهما</a:t>
            </a:r>
            <a:endParaRPr lang="en-US" sz="2800" dirty="0">
              <a:solidFill>
                <a:schemeClr val="bg1"/>
              </a:solidFill>
            </a:endParaRPr>
          </a:p>
        </p:txBody>
      </p:sp>
    </p:spTree>
    <p:extLst>
      <p:ext uri="{BB962C8B-B14F-4D97-AF65-F5344CB8AC3E}">
        <p14:creationId xmlns:p14="http://schemas.microsoft.com/office/powerpoint/2010/main" val="5923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أنواع الملهاة:</a:t>
            </a:r>
            <a:endParaRPr lang="en-US" dirty="0">
              <a:solidFill>
                <a:srgbClr val="FF0000"/>
              </a:solidFill>
            </a:endParaRPr>
          </a:p>
        </p:txBody>
      </p:sp>
      <p:sp>
        <p:nvSpPr>
          <p:cNvPr id="3" name="عنصر نائب للمحتوى 2"/>
          <p:cNvSpPr>
            <a:spLocks noGrp="1"/>
          </p:cNvSpPr>
          <p:nvPr>
            <p:ph idx="1"/>
          </p:nvPr>
        </p:nvSpPr>
        <p:spPr>
          <a:xfrm>
            <a:off x="1141412" y="2249486"/>
            <a:ext cx="9905999" cy="4214814"/>
          </a:xfrm>
        </p:spPr>
        <p:txBody>
          <a:bodyPr>
            <a:noAutofit/>
          </a:bodyPr>
          <a:lstStyle/>
          <a:p>
            <a:pPr algn="r"/>
            <a:r>
              <a:rPr lang="ar-IQ" sz="2800" dirty="0" smtClean="0">
                <a:solidFill>
                  <a:schemeClr val="bg1"/>
                </a:solidFill>
              </a:rPr>
              <a:t>الأول: ملهاة الامزجة او الطرز وتدور على شخصيات تتصف بنقص فطري يتسبب في اثارة الضحك فالبطل فيها انسان ذو مزاج خاص غير مألوف. وهذا المزاج ينشا نتيجة اختلال التوازن بين الامزجة والسوائل التي يتكون منها جسم الانسان كما كان الاعتقاد قديما وهي الدم والبلغم والصفراء والسوداء. واشهر من برز فيها الكاتب الإنكليزي بن جونسون.</a:t>
            </a:r>
          </a:p>
          <a:p>
            <a:pPr algn="r"/>
            <a:r>
              <a:rPr lang="ar-IQ" sz="2800" dirty="0" smtClean="0">
                <a:solidFill>
                  <a:schemeClr val="bg1"/>
                </a:solidFill>
              </a:rPr>
              <a:t>الثانية: الملهاة السلوكية: محورها بطل يتصف بعيوب ونقائص مكتسبة وليست فطرية وغايتها تجسيد هذه العيوب والضحك عليها بغية التخلص منها ومن كتابها الكاتب الإنكليزي </a:t>
            </a:r>
            <a:r>
              <a:rPr lang="ar-IQ" sz="2800" dirty="0" err="1" smtClean="0">
                <a:solidFill>
                  <a:schemeClr val="bg1"/>
                </a:solidFill>
              </a:rPr>
              <a:t>كونجريف</a:t>
            </a:r>
            <a:endParaRPr lang="en-US" sz="2800" dirty="0">
              <a:solidFill>
                <a:schemeClr val="bg1"/>
              </a:solidFill>
            </a:endParaRPr>
          </a:p>
        </p:txBody>
      </p:sp>
    </p:spTree>
    <p:extLst>
      <p:ext uri="{BB962C8B-B14F-4D97-AF65-F5344CB8AC3E}">
        <p14:creationId xmlns:p14="http://schemas.microsoft.com/office/powerpoint/2010/main" val="174228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أنواع المسرحية:</a:t>
            </a:r>
            <a:endParaRPr lang="en-US" dirty="0">
              <a:solidFill>
                <a:srgbClr val="FF0000"/>
              </a:solidFill>
            </a:endParaRPr>
          </a:p>
        </p:txBody>
      </p:sp>
      <p:sp>
        <p:nvSpPr>
          <p:cNvPr id="3" name="عنصر نائب للمحتوى 2"/>
          <p:cNvSpPr>
            <a:spLocks noGrp="1"/>
          </p:cNvSpPr>
          <p:nvPr>
            <p:ph idx="1"/>
          </p:nvPr>
        </p:nvSpPr>
        <p:spPr>
          <a:xfrm>
            <a:off x="1141412" y="1689100"/>
            <a:ext cx="10491788" cy="4940299"/>
          </a:xfrm>
        </p:spPr>
        <p:txBody>
          <a:bodyPr>
            <a:normAutofit/>
          </a:bodyPr>
          <a:lstStyle/>
          <a:p>
            <a:pPr algn="r"/>
            <a:r>
              <a:rPr lang="ar-IQ" sz="2800" dirty="0" smtClean="0">
                <a:solidFill>
                  <a:schemeClr val="bg1"/>
                </a:solidFill>
              </a:rPr>
              <a:t>الميلودراما (المشجاة): هي نوع مسرحي حديث بالقياس على المأساة والملهاة، عرف في اوربا في القرن الثامن عشر وكان من اهم أسباب ظهور هذا النوع المسرحي حاجة الجماهير الشعبية الى مسرح يعبر عن همومها وتطلعاتها، كانت الميلودراما في اول الامر تطلق على المسرحية الجدية التي يتخللها عدد من الأغاني ثم اخذت تتميز من المأساة بما فشا فيها من العناصر المثيرة للعواطف واهمال رسم الشخصيات والبعد عن روح المأساة الحقيقية لمجرد التأثير في المتفرجين وبهذا اصبح الغناء والاستعراض والحادثة العارضة هي الخصائص الغالبة عليها. والميلودراما تخلو عادة من القيمة الأدبية فلا تدخل مسرحياتها في الادب والتراث المسرحي.</a:t>
            </a:r>
          </a:p>
          <a:p>
            <a:pPr algn="r"/>
            <a:r>
              <a:rPr lang="ar-IQ" sz="2800" dirty="0" smtClean="0">
                <a:solidFill>
                  <a:schemeClr val="bg1"/>
                </a:solidFill>
              </a:rPr>
              <a:t>رائدها في اوربا الكاتب الفرنسي </a:t>
            </a:r>
            <a:r>
              <a:rPr lang="ar-IQ" sz="2800" dirty="0" err="1" smtClean="0">
                <a:solidFill>
                  <a:schemeClr val="bg1"/>
                </a:solidFill>
              </a:rPr>
              <a:t>بيكسير</a:t>
            </a:r>
            <a:r>
              <a:rPr lang="ar-IQ" sz="2800" dirty="0" smtClean="0">
                <a:solidFill>
                  <a:schemeClr val="bg1"/>
                </a:solidFill>
              </a:rPr>
              <a:t> يكور، وفي الادب العربي يوسف وهبي.</a:t>
            </a:r>
            <a:endParaRPr lang="en-US" sz="2800" dirty="0">
              <a:solidFill>
                <a:schemeClr val="bg1"/>
              </a:solidFill>
            </a:endParaRPr>
          </a:p>
        </p:txBody>
      </p:sp>
    </p:spTree>
    <p:extLst>
      <p:ext uri="{BB962C8B-B14F-4D97-AF65-F5344CB8AC3E}">
        <p14:creationId xmlns:p14="http://schemas.microsoft.com/office/powerpoint/2010/main" val="257128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بداية المسرحية</a:t>
            </a:r>
            <a:endParaRPr lang="en-US" dirty="0">
              <a:solidFill>
                <a:srgbClr val="FF0000"/>
              </a:solidFill>
            </a:endParaRPr>
          </a:p>
        </p:txBody>
      </p:sp>
      <p:sp>
        <p:nvSpPr>
          <p:cNvPr id="3" name="عنصر نائب للمحتوى 2"/>
          <p:cNvSpPr>
            <a:spLocks noGrp="1"/>
          </p:cNvSpPr>
          <p:nvPr>
            <p:ph idx="1"/>
          </p:nvPr>
        </p:nvSpPr>
        <p:spPr>
          <a:xfrm>
            <a:off x="1141412" y="2249486"/>
            <a:ext cx="9905999" cy="4252913"/>
          </a:xfrm>
        </p:spPr>
        <p:txBody>
          <a:bodyPr>
            <a:noAutofit/>
          </a:bodyPr>
          <a:lstStyle/>
          <a:p>
            <a:pPr algn="r"/>
            <a:r>
              <a:rPr lang="ar-IQ" sz="3600" dirty="0" smtClean="0">
                <a:solidFill>
                  <a:schemeClr val="bg1"/>
                </a:solidFill>
              </a:rPr>
              <a:t>بدأت المسرحية في العالم شعراً وظلت تكتب شعراً حتى القرن التاسع عشر حيث سادت الواقعية التي وجدت ان الشعر لا يصلح للتعبير عن القضايا والمشكلات الواقعية مثل الصراع بين الرجل والمرأة وصراع الطبقات، عند ذاك غلب النثر على المسرحية التي صارت تدرس مع فنون النثر كالقصة والمقالة والخطابة ولم يبق للشعر في المسرحية شان يذكر اذا استثنينا مسرحيات شعرية قليلة.</a:t>
            </a:r>
            <a:endParaRPr lang="en-US" sz="3600" dirty="0">
              <a:solidFill>
                <a:schemeClr val="bg1"/>
              </a:solidFill>
            </a:endParaRPr>
          </a:p>
        </p:txBody>
      </p:sp>
    </p:spTree>
    <p:extLst>
      <p:ext uri="{BB962C8B-B14F-4D97-AF65-F5344CB8AC3E}">
        <p14:creationId xmlns:p14="http://schemas.microsoft.com/office/powerpoint/2010/main" val="229607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956282"/>
          </a:xfrm>
        </p:spPr>
        <p:txBody>
          <a:bodyPr/>
          <a:lstStyle/>
          <a:p>
            <a:pPr algn="r"/>
            <a:r>
              <a:rPr lang="ar-IQ" dirty="0" smtClean="0">
                <a:solidFill>
                  <a:srgbClr val="FF0000"/>
                </a:solidFill>
              </a:rPr>
              <a:t>عناصر المسرحية</a:t>
            </a:r>
            <a:endParaRPr lang="en-US" dirty="0">
              <a:solidFill>
                <a:srgbClr val="FF0000"/>
              </a:solidFill>
            </a:endParaRPr>
          </a:p>
        </p:txBody>
      </p:sp>
      <p:sp>
        <p:nvSpPr>
          <p:cNvPr id="3" name="عنصر نائب للمحتوى 2"/>
          <p:cNvSpPr>
            <a:spLocks noGrp="1"/>
          </p:cNvSpPr>
          <p:nvPr>
            <p:ph idx="1"/>
          </p:nvPr>
        </p:nvSpPr>
        <p:spPr>
          <a:xfrm>
            <a:off x="393700" y="1333500"/>
            <a:ext cx="11442700" cy="5524500"/>
          </a:xfrm>
        </p:spPr>
        <p:txBody>
          <a:bodyPr>
            <a:noAutofit/>
          </a:bodyPr>
          <a:lstStyle/>
          <a:p>
            <a:pPr algn="r"/>
            <a:r>
              <a:rPr lang="ar-IQ" sz="3200" dirty="0" smtClean="0"/>
              <a:t>1</a:t>
            </a:r>
            <a:r>
              <a:rPr lang="ar-IQ" sz="3200" dirty="0" smtClean="0">
                <a:solidFill>
                  <a:schemeClr val="bg1"/>
                </a:solidFill>
              </a:rPr>
              <a:t>- الحبكة: حبكة المسرحية هي الاحداث التي يتكون منها بناء المسرحية وتبدأ عادة بالعرض أي عرض خيوط ازمة المسرحية وشخصياتها ثم تأخذ في النمو والتطور والصعود حتى تصل الى الذروة لتأخذ بعد ذلك في السير نحو الحل والنهاية.</a:t>
            </a:r>
          </a:p>
          <a:p>
            <a:pPr algn="r"/>
            <a:r>
              <a:rPr lang="ar-IQ" sz="3200" dirty="0" smtClean="0">
                <a:solidFill>
                  <a:schemeClr val="bg1"/>
                </a:solidFill>
              </a:rPr>
              <a:t>الحبكة الجيدة هي التي يقوم بناؤها على أساس محكم من السببية فيكون كل حدث فيها سببا ومقدمة للحدث الذي يليه دون ان تتدخل المصادفات او المفاجآت المفتعلة في تطور الاحداث ونموها.</a:t>
            </a:r>
          </a:p>
          <a:p>
            <a:pPr algn="r"/>
            <a:r>
              <a:rPr lang="ar-IQ" sz="3200" dirty="0" smtClean="0">
                <a:solidFill>
                  <a:schemeClr val="bg1"/>
                </a:solidFill>
              </a:rPr>
              <a:t>كما يجب ان تكون مقنعة ومنطقية والا تكون مبتذلة فلا تعنى بالمواقف التافهة التي استخدمت كثيرا في المسرحيات وتكون مشوقة تجذب انتباه القارئ والمشاهد وتحقق المغزى الذي ينطوي عليه موضوع المسرحية.</a:t>
            </a:r>
            <a:endParaRPr lang="en-US" sz="3200" dirty="0">
              <a:solidFill>
                <a:schemeClr val="bg1"/>
              </a:solidFill>
            </a:endParaRPr>
          </a:p>
        </p:txBody>
      </p:sp>
    </p:spTree>
    <p:extLst>
      <p:ext uri="{BB962C8B-B14F-4D97-AF65-F5344CB8AC3E}">
        <p14:creationId xmlns:p14="http://schemas.microsoft.com/office/powerpoint/2010/main" val="274405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1083282"/>
          </a:xfrm>
        </p:spPr>
        <p:txBody>
          <a:bodyPr>
            <a:normAutofit/>
          </a:bodyPr>
          <a:lstStyle/>
          <a:p>
            <a:pPr algn="r"/>
            <a:r>
              <a:rPr lang="ar-IQ" sz="4000" dirty="0" smtClean="0">
                <a:solidFill>
                  <a:srgbClr val="FF0000"/>
                </a:solidFill>
              </a:rPr>
              <a:t>عناصر المسرحية</a:t>
            </a:r>
            <a:endParaRPr lang="en-US" sz="4000" dirty="0">
              <a:solidFill>
                <a:srgbClr val="FF0000"/>
              </a:solidFill>
            </a:endParaRPr>
          </a:p>
        </p:txBody>
      </p:sp>
      <p:sp>
        <p:nvSpPr>
          <p:cNvPr id="3" name="عنصر نائب للمحتوى 2"/>
          <p:cNvSpPr>
            <a:spLocks noGrp="1"/>
          </p:cNvSpPr>
          <p:nvPr>
            <p:ph idx="1"/>
          </p:nvPr>
        </p:nvSpPr>
        <p:spPr>
          <a:xfrm>
            <a:off x="406400" y="1447800"/>
            <a:ext cx="11557000" cy="5232400"/>
          </a:xfrm>
        </p:spPr>
        <p:txBody>
          <a:bodyPr>
            <a:normAutofit/>
          </a:bodyPr>
          <a:lstStyle/>
          <a:p>
            <a:pPr algn="r"/>
            <a:r>
              <a:rPr lang="ar-IQ" sz="3200" dirty="0" smtClean="0">
                <a:solidFill>
                  <a:schemeClr val="bg1"/>
                </a:solidFill>
              </a:rPr>
              <a:t>وقد تتضمن المسرحية حبكتين احداهما رئيسة والأخرى ثانوية على ان تقوم بينهما علاقة ما كأن تكرر الحبكة الثانوية الفكرة نفسها التي تتضمنها الحبكة الرئيسة فيضفى بذلك طابع الشمول على موضوع المسرحية او ما يسمى الروح العالمي الذي يعني بان موضوع المسرحية عام وشامل يحدث في كل زمان ومكان.</a:t>
            </a:r>
          </a:p>
          <a:p>
            <a:pPr algn="r"/>
            <a:r>
              <a:rPr lang="ar-IQ" sz="3200" dirty="0" smtClean="0">
                <a:solidFill>
                  <a:schemeClr val="bg1"/>
                </a:solidFill>
              </a:rPr>
              <a:t>2- الشخصيات: في كل مسرحية شخصيات تقوم بالأفعال التي تجري فيها بعضها شخصيات رئيسة تقوم بدور مهم فيها وبعضها ثانوية لا تقوم الا بدور هامشي.</a:t>
            </a:r>
          </a:p>
          <a:p>
            <a:pPr algn="r"/>
            <a:r>
              <a:rPr lang="ar-IQ" sz="3200" dirty="0" smtClean="0">
                <a:solidFill>
                  <a:schemeClr val="bg1"/>
                </a:solidFill>
              </a:rPr>
              <a:t>ترسم المسرحية  الجيدة شخصياتها واضحة وحية حتى تبدو مخلوقات إنسانية حقيقية وتصورها افرادا لا نماذج او انماطا وتجعل دوافع افعالها وتصرفاتها منطقية ومقنعة.</a:t>
            </a:r>
            <a:endParaRPr lang="en-US" sz="3200" dirty="0">
              <a:solidFill>
                <a:schemeClr val="bg1"/>
              </a:solidFill>
            </a:endParaRPr>
          </a:p>
        </p:txBody>
      </p:sp>
    </p:spTree>
    <p:extLst>
      <p:ext uri="{BB962C8B-B14F-4D97-AF65-F5344CB8AC3E}">
        <p14:creationId xmlns:p14="http://schemas.microsoft.com/office/powerpoint/2010/main" val="393518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956282"/>
          </a:xfrm>
        </p:spPr>
        <p:txBody>
          <a:bodyPr>
            <a:normAutofit/>
          </a:bodyPr>
          <a:lstStyle/>
          <a:p>
            <a:pPr algn="r"/>
            <a:r>
              <a:rPr lang="ar-IQ" sz="4000" dirty="0" smtClean="0">
                <a:solidFill>
                  <a:srgbClr val="FF0000"/>
                </a:solidFill>
              </a:rPr>
              <a:t>عناصر المسرحية</a:t>
            </a:r>
            <a:endParaRPr lang="en-US" sz="4000" dirty="0">
              <a:solidFill>
                <a:srgbClr val="FF0000"/>
              </a:solidFill>
            </a:endParaRPr>
          </a:p>
        </p:txBody>
      </p:sp>
      <p:sp>
        <p:nvSpPr>
          <p:cNvPr id="3" name="عنصر نائب للمحتوى 2"/>
          <p:cNvSpPr>
            <a:spLocks noGrp="1"/>
          </p:cNvSpPr>
          <p:nvPr>
            <p:ph idx="1"/>
          </p:nvPr>
        </p:nvSpPr>
        <p:spPr>
          <a:xfrm>
            <a:off x="1141412" y="1574800"/>
            <a:ext cx="10237788" cy="4216401"/>
          </a:xfrm>
        </p:spPr>
        <p:txBody>
          <a:bodyPr>
            <a:normAutofit/>
          </a:bodyPr>
          <a:lstStyle/>
          <a:p>
            <a:pPr marL="0" indent="0" algn="r">
              <a:buNone/>
            </a:pPr>
            <a:r>
              <a:rPr lang="ar-IQ" sz="2800" dirty="0" smtClean="0">
                <a:solidFill>
                  <a:schemeClr val="bg1"/>
                </a:solidFill>
              </a:rPr>
              <a:t>ابعاد الشخصيات الثلاثة:</a:t>
            </a:r>
          </a:p>
          <a:p>
            <a:pPr marL="0" indent="0" algn="r">
              <a:buNone/>
            </a:pPr>
            <a:r>
              <a:rPr lang="ar-IQ" sz="2800" dirty="0" smtClean="0">
                <a:solidFill>
                  <a:schemeClr val="bg1"/>
                </a:solidFill>
              </a:rPr>
              <a:t>الجسمي: هو ما يتعلق بالصفات والعلامات الخارجية في الشخصية.</a:t>
            </a:r>
          </a:p>
          <a:p>
            <a:pPr marL="0" indent="0" algn="r">
              <a:buNone/>
            </a:pPr>
            <a:r>
              <a:rPr lang="ar-IQ" sz="2800" dirty="0" smtClean="0">
                <a:solidFill>
                  <a:schemeClr val="bg1"/>
                </a:solidFill>
              </a:rPr>
              <a:t>الاجتماعي: مهنة الشخصية والطبقة الاجتماعية التي تنتمي اليها.</a:t>
            </a:r>
          </a:p>
          <a:p>
            <a:pPr marL="0" indent="0" algn="r">
              <a:buNone/>
            </a:pPr>
            <a:r>
              <a:rPr lang="ar-IQ" sz="2800" dirty="0" smtClean="0">
                <a:solidFill>
                  <a:schemeClr val="bg1"/>
                </a:solidFill>
              </a:rPr>
              <a:t>النفسي: اخلاق الشخصية وعواطفها وسماتها الفكرية.</a:t>
            </a:r>
          </a:p>
          <a:p>
            <a:pPr marL="0" indent="0" algn="r">
              <a:buNone/>
            </a:pPr>
            <a:r>
              <a:rPr lang="ar-IQ" sz="2800" dirty="0" smtClean="0">
                <a:solidFill>
                  <a:schemeClr val="bg1"/>
                </a:solidFill>
              </a:rPr>
              <a:t>وهناك خصيصة يشترطها النقاد في شخصيات المسرحية وهي الاختلاف والتباين في النزعات والمشارب حتى تتصادم هذه الشخصيات وتشتبك في صراع قوي يحرك احداث المسرحية.</a:t>
            </a:r>
            <a:endParaRPr lang="en-US" sz="2800" dirty="0">
              <a:solidFill>
                <a:schemeClr val="bg1"/>
              </a:solidFill>
            </a:endParaRPr>
          </a:p>
        </p:txBody>
      </p:sp>
    </p:spTree>
    <p:extLst>
      <p:ext uri="{BB962C8B-B14F-4D97-AF65-F5344CB8AC3E}">
        <p14:creationId xmlns:p14="http://schemas.microsoft.com/office/powerpoint/2010/main" val="113972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عناصر المسرحية</a:t>
            </a:r>
            <a:endParaRPr lang="en-US" dirty="0">
              <a:solidFill>
                <a:srgbClr val="FF0000"/>
              </a:solidFill>
            </a:endParaRPr>
          </a:p>
        </p:txBody>
      </p:sp>
      <p:sp>
        <p:nvSpPr>
          <p:cNvPr id="3" name="عنصر نائب للمحتوى 2"/>
          <p:cNvSpPr>
            <a:spLocks noGrp="1"/>
          </p:cNvSpPr>
          <p:nvPr>
            <p:ph idx="1"/>
          </p:nvPr>
        </p:nvSpPr>
        <p:spPr/>
        <p:txBody>
          <a:bodyPr>
            <a:noAutofit/>
          </a:bodyPr>
          <a:lstStyle/>
          <a:p>
            <a:pPr algn="r"/>
            <a:r>
              <a:rPr lang="ar-IQ" sz="3200" dirty="0" smtClean="0">
                <a:solidFill>
                  <a:schemeClr val="bg1"/>
                </a:solidFill>
              </a:rPr>
              <a:t>تتجلى الشخصية المسرحية المتكاملة انسانا متعدد الابعاد له حياته الخارجية الظاهرة التي نراها تضطرب امامنا على المسرح وله حياته الباطنة الي نرى انعكاسها على عالم الواقع وهي في الوقت نفسه تسهم اسهاما فعالا فيما يدور حولها من احداث وتشارك مشاركة إيجابية في الصراع الذي تقوم عليه المسرحية لان حيوية الشخصية تتوقف على قدر هذه المشاركة في الصراع وتكمن قدرتها على التطور.</a:t>
            </a:r>
            <a:endParaRPr lang="en-US" sz="3200" dirty="0">
              <a:solidFill>
                <a:schemeClr val="bg1"/>
              </a:solidFill>
            </a:endParaRPr>
          </a:p>
        </p:txBody>
      </p:sp>
    </p:spTree>
    <p:extLst>
      <p:ext uri="{BB962C8B-B14F-4D97-AF65-F5344CB8AC3E}">
        <p14:creationId xmlns:p14="http://schemas.microsoft.com/office/powerpoint/2010/main" val="24477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عناصر المسرحية</a:t>
            </a:r>
            <a:endParaRPr lang="en-US" dirty="0">
              <a:solidFill>
                <a:srgbClr val="FF0000"/>
              </a:solidFill>
            </a:endParaRPr>
          </a:p>
        </p:txBody>
      </p:sp>
      <p:sp>
        <p:nvSpPr>
          <p:cNvPr id="3" name="عنصر نائب للمحتوى 2"/>
          <p:cNvSpPr>
            <a:spLocks noGrp="1"/>
          </p:cNvSpPr>
          <p:nvPr>
            <p:ph idx="1"/>
          </p:nvPr>
        </p:nvSpPr>
        <p:spPr>
          <a:xfrm>
            <a:off x="546100" y="1587500"/>
            <a:ext cx="11315700" cy="5016499"/>
          </a:xfrm>
        </p:spPr>
        <p:txBody>
          <a:bodyPr>
            <a:normAutofit fontScale="92500"/>
          </a:bodyPr>
          <a:lstStyle/>
          <a:p>
            <a:pPr algn="r"/>
            <a:r>
              <a:rPr lang="ar-IQ" dirty="0" smtClean="0"/>
              <a:t>3</a:t>
            </a:r>
            <a:r>
              <a:rPr lang="ar-IQ" sz="2800" dirty="0" smtClean="0">
                <a:solidFill>
                  <a:schemeClr val="bg1"/>
                </a:solidFill>
              </a:rPr>
              <a:t>- الصراع: وهو جوهر المسرحية فالمسرحية التي تخلو من الصراع تعد مسرحية جامدة خالية من الحركة والتشويق فالصراع هو الذي يحرك المسرحية ويبعث فيها حركة وتشويقا ويعني الصراع أي صدام بين شخصيتين او جماعتين او فكرتين.</a:t>
            </a:r>
          </a:p>
          <a:p>
            <a:pPr algn="r"/>
            <a:r>
              <a:rPr lang="ar-IQ" sz="2800" dirty="0" smtClean="0">
                <a:solidFill>
                  <a:schemeClr val="bg1"/>
                </a:solidFill>
              </a:rPr>
              <a:t>والصراع نوعان:</a:t>
            </a:r>
          </a:p>
          <a:p>
            <a:pPr algn="r"/>
            <a:r>
              <a:rPr lang="ar-IQ" sz="2800" dirty="0" smtClean="0">
                <a:solidFill>
                  <a:schemeClr val="bg1"/>
                </a:solidFill>
              </a:rPr>
              <a:t>الخارجي: الذي يدور خارج الذات الإنسانية ويكون بين شخصين واكثر.</a:t>
            </a:r>
          </a:p>
          <a:p>
            <a:pPr algn="r"/>
            <a:r>
              <a:rPr lang="ar-IQ" sz="2800" dirty="0" smtClean="0">
                <a:solidFill>
                  <a:schemeClr val="bg1"/>
                </a:solidFill>
              </a:rPr>
              <a:t>الداخلي: الذي يدور داخل الانسان أي بين الانسان ونفسه كان يكون بين العقل والعاطفة او بين عاطفتين او بين العقل الواعي والعقل الباطن</a:t>
            </a:r>
          </a:p>
          <a:p>
            <a:pPr algn="r"/>
            <a:r>
              <a:rPr lang="ar-IQ" sz="2800" dirty="0" smtClean="0">
                <a:solidFill>
                  <a:schemeClr val="bg1"/>
                </a:solidFill>
              </a:rPr>
              <a:t>ان الصراع الناجح هو الذي يجري واضحا وقويا منذ بداية المسرحية ويسود فيها حتى النهاية وتكون قوتا الصراع متكافئتين اذ ليس من صراع مثير في مباراة تتفوق فيها على اختها تفوقا هائلا.</a:t>
            </a:r>
            <a:endParaRPr lang="en-US" sz="2800" dirty="0">
              <a:solidFill>
                <a:schemeClr val="bg1"/>
              </a:solidFill>
            </a:endParaRPr>
          </a:p>
        </p:txBody>
      </p:sp>
    </p:spTree>
    <p:extLst>
      <p:ext uri="{BB962C8B-B14F-4D97-AF65-F5344CB8AC3E}">
        <p14:creationId xmlns:p14="http://schemas.microsoft.com/office/powerpoint/2010/main" val="19709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عناصر المسرحية</a:t>
            </a:r>
            <a:endParaRPr lang="en-US" dirty="0">
              <a:solidFill>
                <a:srgbClr val="FF0000"/>
              </a:solidFill>
            </a:endParaRPr>
          </a:p>
        </p:txBody>
      </p:sp>
      <p:sp>
        <p:nvSpPr>
          <p:cNvPr id="3" name="عنصر نائب للمحتوى 2"/>
          <p:cNvSpPr>
            <a:spLocks noGrp="1"/>
          </p:cNvSpPr>
          <p:nvPr>
            <p:ph idx="1"/>
          </p:nvPr>
        </p:nvSpPr>
        <p:spPr>
          <a:xfrm>
            <a:off x="622300" y="2249486"/>
            <a:ext cx="11049000" cy="4240213"/>
          </a:xfrm>
        </p:spPr>
        <p:txBody>
          <a:bodyPr>
            <a:normAutofit/>
          </a:bodyPr>
          <a:lstStyle/>
          <a:p>
            <a:pPr algn="r"/>
            <a:r>
              <a:rPr lang="ar-IQ" dirty="0" smtClean="0"/>
              <a:t>4</a:t>
            </a:r>
            <a:r>
              <a:rPr lang="ar-IQ" sz="2800" dirty="0" smtClean="0">
                <a:solidFill>
                  <a:schemeClr val="bg1"/>
                </a:solidFill>
              </a:rPr>
              <a:t>- الفكرة: تتضمن المسرحية الجادة فكرة هي وجهة نظر كاتب المسرحية في قضية او جانب من جوانب الحياة وهذه الفكرة تتجلى في سير الاحداث وسلوك الأشخاص وتتبلور في نهاية المسرحية أي انها لا تأتي في أسلوب تقريري يقولها المؤلف مباشرة او يفرضها فرضا.</a:t>
            </a:r>
          </a:p>
          <a:p>
            <a:pPr algn="r"/>
            <a:r>
              <a:rPr lang="ar-IQ" sz="2800" dirty="0" smtClean="0">
                <a:solidFill>
                  <a:schemeClr val="bg1"/>
                </a:solidFill>
              </a:rPr>
              <a:t>ان التسلية ورواية القصة ليست كل ما في المسرحية فغالبا ما يكون لدى الكاتب البارزين غاية فكرية تكمن وراء توفير الاستمتاع والترفيه .</a:t>
            </a:r>
          </a:p>
          <a:p>
            <a:pPr algn="r"/>
            <a:r>
              <a:rPr lang="ar-IQ" sz="2800" dirty="0" smtClean="0">
                <a:solidFill>
                  <a:schemeClr val="bg1"/>
                </a:solidFill>
              </a:rPr>
              <a:t>ولا يعني ذلك ان المسرحية يجب ان تكون أداة للوعظ والإرشاد وانما ترسم أفكارا عن الحياة في أسلوب ذاتي غير مباشر بوساطة القصص والاحداث المشوقة والشخصيات المتباينة</a:t>
            </a:r>
            <a:endParaRPr lang="en-US" sz="2800" dirty="0">
              <a:solidFill>
                <a:schemeClr val="bg1"/>
              </a:solidFill>
            </a:endParaRPr>
          </a:p>
        </p:txBody>
      </p:sp>
    </p:spTree>
    <p:extLst>
      <p:ext uri="{BB962C8B-B14F-4D97-AF65-F5344CB8AC3E}">
        <p14:creationId xmlns:p14="http://schemas.microsoft.com/office/powerpoint/2010/main" val="305814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TM04033919[[fn=دارة]]</Template>
  <TotalTime>225</TotalTime>
  <Words>1819</Words>
  <Application>Microsoft Office PowerPoint</Application>
  <PresentationFormat>ملء الشاشة</PresentationFormat>
  <Paragraphs>80</Paragraphs>
  <Slides>22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22</vt:i4>
      </vt:variant>
    </vt:vector>
  </HeadingPairs>
  <TitlesOfParts>
    <vt:vector size="27" baseType="lpstr">
      <vt:lpstr>Arial</vt:lpstr>
      <vt:lpstr>Times New Roman</vt:lpstr>
      <vt:lpstr>Trebuchet MS</vt:lpstr>
      <vt:lpstr>Tw Cen MT</vt:lpstr>
      <vt:lpstr>دارة</vt:lpstr>
      <vt:lpstr>المسرحية</vt:lpstr>
      <vt:lpstr>خصائص المسرحية</vt:lpstr>
      <vt:lpstr>بداية المسرحية</vt:lpstr>
      <vt:lpstr>عناصر المسرحية</vt:lpstr>
      <vt:lpstr>عناصر المسرحية</vt:lpstr>
      <vt:lpstr>عناصر المسرحية</vt:lpstr>
      <vt:lpstr>عناصر المسرحية</vt:lpstr>
      <vt:lpstr>عناصر المسرحية</vt:lpstr>
      <vt:lpstr>عناصر المسرحية</vt:lpstr>
      <vt:lpstr>عناصر المسرحية</vt:lpstr>
      <vt:lpstr>اهم العيوب التي تصيب الحوار المسرحي</vt:lpstr>
      <vt:lpstr>اهم العيوب التي تصيب الحوار المسرحي</vt:lpstr>
      <vt:lpstr>لغة الحوار المسرحي.</vt:lpstr>
      <vt:lpstr>أنواع المسرحية</vt:lpstr>
      <vt:lpstr>تعريف ارسطو للمأساة</vt:lpstr>
      <vt:lpstr>وظيفة المأساة عند ارسطو</vt:lpstr>
      <vt:lpstr>تفسيرات التطهير</vt:lpstr>
      <vt:lpstr>مراحل المأساة: تبلورت المأساة في ثلاث صور هي</vt:lpstr>
      <vt:lpstr>مراحل المأساة:</vt:lpstr>
      <vt:lpstr>أنواع المسرحية:</vt:lpstr>
      <vt:lpstr>أنواع الملهاة:</vt:lpstr>
      <vt:lpstr>أنواع المسرحية:</vt:lpstr>
    </vt:vector>
  </TitlesOfParts>
  <Company>Al-Qaisar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المسرحية</dc:title>
  <dc:creator>spiderhouse</dc:creator>
  <cp:lastModifiedBy>spiderhouse</cp:lastModifiedBy>
  <cp:revision>20</cp:revision>
  <dcterms:created xsi:type="dcterms:W3CDTF">2021-06-14T18:33:53Z</dcterms:created>
  <dcterms:modified xsi:type="dcterms:W3CDTF">2021-06-28T20:44:39Z</dcterms:modified>
</cp:coreProperties>
</file>