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5"/>
  </p:notesMasterIdLst>
  <p:sldIdLst>
    <p:sldId id="260" r:id="rId2"/>
    <p:sldId id="259" r:id="rId3"/>
    <p:sldId id="261" r:id="rId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FC74CB8-2098-47B3-8B2B-4DBC45A89F91}" type="datetimeFigureOut">
              <a:rPr lang="ar-IQ" smtClean="0"/>
              <a:t>12/10/1442</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44E74F7-8BED-46BB-96CD-7C0A529A1E16}" type="slidenum">
              <a:rPr lang="ar-IQ" smtClean="0"/>
              <a:t>‹#›</a:t>
            </a:fld>
            <a:endParaRPr lang="ar-IQ"/>
          </a:p>
        </p:txBody>
      </p:sp>
    </p:spTree>
    <p:extLst>
      <p:ext uri="{BB962C8B-B14F-4D97-AF65-F5344CB8AC3E}">
        <p14:creationId xmlns:p14="http://schemas.microsoft.com/office/powerpoint/2010/main" val="4466163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44E74F7-8BED-46BB-96CD-7C0A529A1E16}" type="slidenum">
              <a:rPr lang="ar-IQ" smtClean="0"/>
              <a:t>3</a:t>
            </a:fld>
            <a:endParaRPr lang="ar-IQ"/>
          </a:p>
        </p:txBody>
      </p:sp>
    </p:spTree>
    <p:extLst>
      <p:ext uri="{BB962C8B-B14F-4D97-AF65-F5344CB8AC3E}">
        <p14:creationId xmlns:p14="http://schemas.microsoft.com/office/powerpoint/2010/main" val="1597327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248294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329331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377978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135722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28050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351E26D-D2CA-4729-B1FF-BAC9A288B5D7}" type="datetimeFigureOut">
              <a:rPr lang="ar-IQ" smtClean="0"/>
              <a:t>12/10/1442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183743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351E26D-D2CA-4729-B1FF-BAC9A288B5D7}" type="datetimeFigureOut">
              <a:rPr lang="ar-IQ" smtClean="0"/>
              <a:t>12/10/1442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168998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351E26D-D2CA-4729-B1FF-BAC9A288B5D7}" type="datetimeFigureOut">
              <a:rPr lang="ar-IQ" smtClean="0"/>
              <a:t>12/10/1442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102982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51E26D-D2CA-4729-B1FF-BAC9A288B5D7}" type="datetimeFigureOut">
              <a:rPr lang="ar-IQ" smtClean="0"/>
              <a:t>12/10/1442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4135597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351E26D-D2CA-4729-B1FF-BAC9A288B5D7}" type="datetimeFigureOut">
              <a:rPr lang="ar-IQ" smtClean="0"/>
              <a:t>12/10/1442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18202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351E26D-D2CA-4729-B1FF-BAC9A288B5D7}" type="datetimeFigureOut">
              <a:rPr lang="ar-IQ" smtClean="0"/>
              <a:t>12/10/1442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14BAC22-BE2E-46AE-9671-557777E8BDF6}" type="slidenum">
              <a:rPr lang="ar-IQ" smtClean="0"/>
              <a:t>‹#›</a:t>
            </a:fld>
            <a:endParaRPr lang="ar-IQ"/>
          </a:p>
        </p:txBody>
      </p:sp>
    </p:spTree>
    <p:extLst>
      <p:ext uri="{BB962C8B-B14F-4D97-AF65-F5344CB8AC3E}">
        <p14:creationId xmlns:p14="http://schemas.microsoft.com/office/powerpoint/2010/main" val="246339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51E26D-D2CA-4729-B1FF-BAC9A288B5D7}" type="datetimeFigureOut">
              <a:rPr lang="ar-IQ" smtClean="0"/>
              <a:t>12/10/1442</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4BAC22-BE2E-46AE-9671-557777E8BDF6}" type="slidenum">
              <a:rPr lang="ar-IQ" smtClean="0"/>
              <a:t>‹#›</a:t>
            </a:fld>
            <a:endParaRPr lang="ar-IQ"/>
          </a:p>
        </p:txBody>
      </p:sp>
    </p:spTree>
    <p:extLst>
      <p:ext uri="{BB962C8B-B14F-4D97-AF65-F5344CB8AC3E}">
        <p14:creationId xmlns:p14="http://schemas.microsoft.com/office/powerpoint/2010/main" val="446380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7546" y="201353"/>
            <a:ext cx="11667699" cy="740344"/>
          </a:xfrm>
        </p:spPr>
        <p:txBody>
          <a:bodyPr>
            <a:normAutofit/>
          </a:bodyPr>
          <a:lstStyle/>
          <a:p>
            <a:r>
              <a:rPr lang="ar-IQ" sz="3000" b="1" dirty="0" smtClean="0">
                <a:solidFill>
                  <a:srgbClr val="FF0000"/>
                </a:solidFill>
              </a:rPr>
              <a:t>6. علم </a:t>
            </a:r>
            <a:r>
              <a:rPr lang="ar-IQ" sz="3000" b="1" dirty="0">
                <a:solidFill>
                  <a:srgbClr val="FF0000"/>
                </a:solidFill>
              </a:rPr>
              <a:t>اللغة مقدمة للقارئ العربي، د. محمود السعران </a:t>
            </a:r>
            <a:endParaRPr lang="ar-IQ" sz="3000" dirty="0">
              <a:solidFill>
                <a:srgbClr val="FF0000"/>
              </a:solidFill>
            </a:endParaRPr>
          </a:p>
        </p:txBody>
      </p:sp>
      <p:sp>
        <p:nvSpPr>
          <p:cNvPr id="4" name="عنصر نائب للمحتوى 2"/>
          <p:cNvSpPr>
            <a:spLocks noGrp="1"/>
          </p:cNvSpPr>
          <p:nvPr>
            <p:ph idx="1"/>
          </p:nvPr>
        </p:nvSpPr>
        <p:spPr>
          <a:xfrm>
            <a:off x="196755" y="941696"/>
            <a:ext cx="11798490" cy="5663819"/>
          </a:xfrm>
        </p:spPr>
        <p:txBody>
          <a:bodyPr>
            <a:normAutofit lnSpcReduction="10000"/>
          </a:bodyPr>
          <a:lstStyle/>
          <a:p>
            <a:pPr marL="0" indent="0" algn="just">
              <a:buNone/>
            </a:pPr>
            <a:r>
              <a:rPr lang="ar-IQ" dirty="0" smtClean="0"/>
              <a:t>	يعد </a:t>
            </a:r>
            <a:r>
              <a:rPr lang="ar-IQ" dirty="0"/>
              <a:t>هذا الكتاب من أهم كتب علم اللغة، تناول فيه مؤلفه في التمهيد دراسة اللغة بوصفها علماً، وتناول في الباب الأول (علم اللغة موضوعه وماهيته)، وفيه عرض أن علم اللغة يدرس اللغة، والبحث في نشأة اللغة، واللغة (الكلام)، وعن طبيعة اللغة، واللغو بوصفها نظاماً من العلامات الاصطلاحية ذات الدلالات الاصطلاحية، وعلم اللغة وعلم النفس، والفلسفة اللغوية، وغيرها من الموضوعات </a:t>
            </a:r>
            <a:r>
              <a:rPr lang="ar-IQ" dirty="0" smtClean="0"/>
              <a:t>التي تندرج في باب اللغة.</a:t>
            </a:r>
          </a:p>
          <a:p>
            <a:pPr marL="0" indent="0" algn="just">
              <a:buNone/>
            </a:pPr>
            <a:r>
              <a:rPr lang="ar-IQ" dirty="0" smtClean="0"/>
              <a:t>	وخصص </a:t>
            </a:r>
            <a:r>
              <a:rPr lang="ar-IQ" dirty="0"/>
              <a:t>الباب الثاني لعلم الأصوات اللغوية، وتناول فيه دراسات القدماء للأصوات اللغوية بدءاً من الخليل بن أحمد الفراهيدي وسيبويه، وعرض كذلك لجهود العلماء الغرب في دراسة الأصوات اللغوية، والدراسة الصوتية الآلية، والكتابة الصوتية، وعرض للنطق والجهاز النطقي واعضائه، والصوت الكلامي، وتصنيف الأصوات وخصائصها، وكذلك عرض للفونولوجيا او علم الأصوات اللغوية الوظيفي.</a:t>
            </a:r>
            <a:endParaRPr lang="en-US" dirty="0"/>
          </a:p>
          <a:p>
            <a:pPr marL="0" indent="0" algn="just">
              <a:buNone/>
            </a:pPr>
            <a:r>
              <a:rPr lang="ar-IQ" dirty="0" smtClean="0"/>
              <a:t>	وتناول </a:t>
            </a:r>
            <a:r>
              <a:rPr lang="ar-IQ" dirty="0"/>
              <a:t>في الباب الثالث النحو، وعرض لموضوع من التحليل الفونولوجي الى التحليل النحوي، وعرّج على </a:t>
            </a:r>
            <a:r>
              <a:rPr lang="ar-IQ" dirty="0" smtClean="0"/>
              <a:t>النحو </a:t>
            </a:r>
            <a:r>
              <a:rPr lang="ar-IQ" dirty="0"/>
              <a:t>الوصفي، وعرض للنحو المقارن.</a:t>
            </a:r>
            <a:endParaRPr lang="en-US" dirty="0"/>
          </a:p>
          <a:p>
            <a:pPr marL="0" indent="0" algn="just">
              <a:buNone/>
            </a:pPr>
            <a:r>
              <a:rPr lang="ar-IQ" dirty="0" smtClean="0"/>
              <a:t>	أما </a:t>
            </a:r>
            <a:r>
              <a:rPr lang="ar-IQ" dirty="0"/>
              <a:t>الباب الرابع فقد خصصه لعلم الدلالة أو دراسة المعنى، وعرض فيه لقصور المعنى القاموسي وذلك لصعوبة تحديد المعنى والخلاف عليه، وتحصيل المعنى، وتوصيل الكلام، وتغير المعنى، ومناهج دراسة المعنى.</a:t>
            </a:r>
            <a:endParaRPr lang="en-US" dirty="0"/>
          </a:p>
          <a:p>
            <a:pPr marL="0" indent="0" algn="just">
              <a:buNone/>
            </a:pPr>
            <a:endParaRPr lang="ar-IQ" dirty="0"/>
          </a:p>
        </p:txBody>
      </p:sp>
    </p:spTree>
    <p:extLst>
      <p:ext uri="{BB962C8B-B14F-4D97-AF65-F5344CB8AC3E}">
        <p14:creationId xmlns:p14="http://schemas.microsoft.com/office/powerpoint/2010/main" val="1346127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7546" y="201353"/>
            <a:ext cx="11667699" cy="740344"/>
          </a:xfrm>
        </p:spPr>
        <p:txBody>
          <a:bodyPr>
            <a:normAutofit/>
          </a:bodyPr>
          <a:lstStyle/>
          <a:p>
            <a:r>
              <a:rPr lang="ar-IQ" sz="3000" b="1" dirty="0" smtClean="0">
                <a:solidFill>
                  <a:srgbClr val="FF0000"/>
                </a:solidFill>
              </a:rPr>
              <a:t>7. </a:t>
            </a:r>
            <a:r>
              <a:rPr lang="ar-IQ" sz="3000" b="1" dirty="0">
                <a:solidFill>
                  <a:srgbClr val="FF0000"/>
                </a:solidFill>
              </a:rPr>
              <a:t>في علم اللغة العام، د. عبد الصبور شاهين</a:t>
            </a:r>
            <a:endParaRPr lang="ar-IQ" sz="3000" dirty="0">
              <a:solidFill>
                <a:srgbClr val="FF0000"/>
              </a:solidFill>
            </a:endParaRPr>
          </a:p>
        </p:txBody>
      </p:sp>
      <p:sp>
        <p:nvSpPr>
          <p:cNvPr id="4" name="عنصر نائب للمحتوى 3"/>
          <p:cNvSpPr>
            <a:spLocks noGrp="1"/>
          </p:cNvSpPr>
          <p:nvPr>
            <p:ph idx="1"/>
          </p:nvPr>
        </p:nvSpPr>
        <p:spPr/>
        <p:txBody>
          <a:bodyPr/>
          <a:lstStyle/>
          <a:p>
            <a:endParaRPr lang="ar-IQ"/>
          </a:p>
        </p:txBody>
      </p:sp>
      <p:pic>
        <p:nvPicPr>
          <p:cNvPr id="5" name="صورة 4"/>
          <p:cNvPicPr/>
          <p:nvPr/>
        </p:nvPicPr>
        <p:blipFill rotWithShape="1">
          <a:blip r:embed="rId2">
            <a:extLst>
              <a:ext uri="{28A0092B-C50C-407E-A947-70E740481C1C}">
                <a14:useLocalDpi xmlns:a14="http://schemas.microsoft.com/office/drawing/2010/main" val="0"/>
              </a:ext>
            </a:extLst>
          </a:blip>
          <a:srcRect l="19294" t="13860" r="20410" b="14188"/>
          <a:stretch/>
        </p:blipFill>
        <p:spPr bwMode="auto">
          <a:xfrm>
            <a:off x="318447" y="941697"/>
            <a:ext cx="11555106" cy="56365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19166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7546" y="201353"/>
            <a:ext cx="11667699" cy="740344"/>
          </a:xfrm>
        </p:spPr>
        <p:txBody>
          <a:bodyPr>
            <a:normAutofit/>
          </a:bodyPr>
          <a:lstStyle/>
          <a:p>
            <a:r>
              <a:rPr lang="ar-IQ" sz="3000" b="1" dirty="0" smtClean="0">
                <a:solidFill>
                  <a:srgbClr val="FF0000"/>
                </a:solidFill>
              </a:rPr>
              <a:t>8. مدخل الى علم </a:t>
            </a:r>
            <a:r>
              <a:rPr lang="ar-IQ" sz="3000" b="1" dirty="0">
                <a:solidFill>
                  <a:srgbClr val="FF0000"/>
                </a:solidFill>
              </a:rPr>
              <a:t>اللغة العام، د. </a:t>
            </a:r>
            <a:r>
              <a:rPr lang="ar-IQ" sz="3000" b="1" dirty="0" smtClean="0">
                <a:solidFill>
                  <a:srgbClr val="FF0000"/>
                </a:solidFill>
              </a:rPr>
              <a:t>محمود فهمي حجازي</a:t>
            </a:r>
            <a:endParaRPr lang="ar-IQ" sz="3000" dirty="0">
              <a:solidFill>
                <a:srgbClr val="FF0000"/>
              </a:solidFill>
            </a:endParaRPr>
          </a:p>
        </p:txBody>
      </p:sp>
      <p:pic>
        <p:nvPicPr>
          <p:cNvPr id="9" name="صورة 8"/>
          <p:cNvPicPr/>
          <p:nvPr/>
        </p:nvPicPr>
        <p:blipFill rotWithShape="1">
          <a:blip r:embed="rId3">
            <a:extLst>
              <a:ext uri="{28A0092B-C50C-407E-A947-70E740481C1C}">
                <a14:useLocalDpi xmlns:a14="http://schemas.microsoft.com/office/drawing/2010/main" val="0"/>
              </a:ext>
            </a:extLst>
          </a:blip>
          <a:srcRect l="34142" t="17329" r="44108" b="10032"/>
          <a:stretch/>
        </p:blipFill>
        <p:spPr bwMode="auto">
          <a:xfrm>
            <a:off x="8180477" y="941697"/>
            <a:ext cx="3624835" cy="5676900"/>
          </a:xfrm>
          <a:prstGeom prst="rect">
            <a:avLst/>
          </a:prstGeom>
          <a:ln>
            <a:noFill/>
          </a:ln>
          <a:extLst>
            <a:ext uri="{53640926-AAD7-44D8-BBD7-CCE9431645EC}">
              <a14:shadowObscured xmlns:a14="http://schemas.microsoft.com/office/drawing/2010/main"/>
            </a:ext>
          </a:extLst>
        </p:spPr>
      </p:pic>
      <p:pic>
        <p:nvPicPr>
          <p:cNvPr id="10" name="صورة 9"/>
          <p:cNvPicPr/>
          <p:nvPr/>
        </p:nvPicPr>
        <p:blipFill rotWithShape="1">
          <a:blip r:embed="rId4">
            <a:extLst>
              <a:ext uri="{28A0092B-C50C-407E-A947-70E740481C1C}">
                <a14:useLocalDpi xmlns:a14="http://schemas.microsoft.com/office/drawing/2010/main" val="0"/>
              </a:ext>
            </a:extLst>
          </a:blip>
          <a:srcRect l="31844" t="17672" r="43105" b="5731"/>
          <a:stretch/>
        </p:blipFill>
        <p:spPr bwMode="auto">
          <a:xfrm>
            <a:off x="3985146" y="941697"/>
            <a:ext cx="3873618" cy="5676900"/>
          </a:xfrm>
          <a:prstGeom prst="rect">
            <a:avLst/>
          </a:prstGeom>
          <a:ln>
            <a:noFill/>
          </a:ln>
          <a:extLst>
            <a:ext uri="{53640926-AAD7-44D8-BBD7-CCE9431645EC}">
              <a14:shadowObscured xmlns:a14="http://schemas.microsoft.com/office/drawing/2010/main"/>
            </a:ext>
          </a:extLst>
        </p:spPr>
      </p:pic>
      <p:pic>
        <p:nvPicPr>
          <p:cNvPr id="11" name="صورة 10"/>
          <p:cNvPicPr/>
          <p:nvPr/>
        </p:nvPicPr>
        <p:blipFill rotWithShape="1">
          <a:blip r:embed="rId5">
            <a:extLst>
              <a:ext uri="{28A0092B-C50C-407E-A947-70E740481C1C}">
                <a14:useLocalDpi xmlns:a14="http://schemas.microsoft.com/office/drawing/2010/main" val="0"/>
              </a:ext>
            </a:extLst>
          </a:blip>
          <a:srcRect l="33457" t="16558" r="42352" b="5937"/>
          <a:stretch/>
        </p:blipFill>
        <p:spPr bwMode="auto">
          <a:xfrm>
            <a:off x="668741" y="941697"/>
            <a:ext cx="3135078" cy="56769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4620958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38</Words>
  <Application>Microsoft Office PowerPoint</Application>
  <PresentationFormat>شاشة عريضة</PresentationFormat>
  <Paragraphs>8</Paragraphs>
  <Slides>3</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6. علم اللغة مقدمة للقارئ العربي، د. محمود السعران </vt:lpstr>
      <vt:lpstr>7. في علم اللغة العام، د. عبد الصبور شاهين</vt:lpstr>
      <vt:lpstr>8. مدخل الى علم اللغة العام، د. محمود فهمي حجازي</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يعد هذا الكتاب من أهم كتب علم اللغة، تناول فيه مؤلفه في التمهيد دراسة اللغة بوصفها علماً، وتناول في الباب الأول (علم اللغة موضوعه وماهيته)، وفيه عرض أن علم اللغة يدرس اللغة، والبحث في نشأة اللغة، واللغة (الكلام)، وعن طبيعة اللغة، واللغو بوصفها نظاماً من العلامات الاصطلاحية ذات الدلالات الاصطلاحية، وعلم اللغة وعلم النفس، والفلسفة اللغوية، وغيرها من الموضوعات التي تندرج في باب اللغة.</dc:title>
  <dc:creator>Maher</dc:creator>
  <cp:lastModifiedBy>Maher</cp:lastModifiedBy>
  <cp:revision>6</cp:revision>
  <dcterms:created xsi:type="dcterms:W3CDTF">2021-05-22T17:18:47Z</dcterms:created>
  <dcterms:modified xsi:type="dcterms:W3CDTF">2021-05-23T06:51:52Z</dcterms:modified>
</cp:coreProperties>
</file>