
<file path=[Content_Types].xml><?xml version="1.0" encoding="utf-8"?>
<Types xmlns="http://schemas.openxmlformats.org/package/2006/content-types">
  <Default Extension="png" ContentType="image/png"/>
  <Default Extension="jpeg" ContentType="image/jpeg"/>
  <Default Extension="wma" ContentType="audio/x-ms-wm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snapToGrid="0">
      <p:cViewPr>
        <p:scale>
          <a:sx n="66" d="100"/>
          <a:sy n="66" d="100"/>
        </p:scale>
        <p:origin x="870" y="15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FF515AAC-4AEA-4A63-BE4E-55FE81547441}" type="datetimeFigureOut">
              <a:rPr lang="ar-IQ" smtClean="0"/>
              <a:t>06/08/1441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C02C408-D5E1-4465-B68C-28E5A7E90D46}" type="slidenum">
              <a:rPr lang="ar-IQ" smtClean="0"/>
              <a:t>‹#›</a:t>
            </a:fld>
            <a:endParaRPr lang="ar-IQ"/>
          </a:p>
        </p:txBody>
      </p:sp>
    </p:spTree>
    <p:extLst>
      <p:ext uri="{BB962C8B-B14F-4D97-AF65-F5344CB8AC3E}">
        <p14:creationId xmlns:p14="http://schemas.microsoft.com/office/powerpoint/2010/main" val="1401947025"/>
      </p:ext>
    </p:extLst>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FF515AAC-4AEA-4A63-BE4E-55FE81547441}" type="datetimeFigureOut">
              <a:rPr lang="ar-IQ" smtClean="0"/>
              <a:t>06/08/1441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AC02C408-D5E1-4465-B68C-28E5A7E90D46}" type="slidenum">
              <a:rPr lang="ar-IQ" smtClean="0"/>
              <a:t>‹#›</a:t>
            </a:fld>
            <a:endParaRPr lang="ar-IQ"/>
          </a:p>
        </p:txBody>
      </p:sp>
    </p:spTree>
    <p:extLst>
      <p:ext uri="{BB962C8B-B14F-4D97-AF65-F5344CB8AC3E}">
        <p14:creationId xmlns:p14="http://schemas.microsoft.com/office/powerpoint/2010/main" val="2729033620"/>
      </p:ext>
    </p:extLst>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ar-SA" smtClean="0"/>
              <a:t>انقر لتحرير نمط العنوان الرئيسي</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FF515AAC-4AEA-4A63-BE4E-55FE81547441}" type="datetimeFigureOut">
              <a:rPr lang="ar-IQ" smtClean="0"/>
              <a:t>06/08/1441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C02C408-D5E1-4465-B68C-28E5A7E90D46}" type="slidenum">
              <a:rPr lang="ar-IQ" smtClean="0"/>
              <a:t>‹#›</a:t>
            </a:fld>
            <a:endParaRPr lang="ar-IQ"/>
          </a:p>
        </p:txBody>
      </p:sp>
    </p:spTree>
    <p:extLst>
      <p:ext uri="{BB962C8B-B14F-4D97-AF65-F5344CB8AC3E}">
        <p14:creationId xmlns:p14="http://schemas.microsoft.com/office/powerpoint/2010/main" val="1729720193"/>
      </p:ext>
    </p:extLst>
  </p:cSld>
  <p:clrMapOvr>
    <a:masterClrMapping/>
  </p:clrMapOvr>
  <p:transition spd="slow">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ar-SA" smtClean="0"/>
              <a:t>انقر لتحرير نمط العنوان الرئيسي</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FF515AAC-4AEA-4A63-BE4E-55FE81547441}" type="datetimeFigureOut">
              <a:rPr lang="ar-IQ" smtClean="0"/>
              <a:t>06/08/1441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C02C408-D5E1-4465-B68C-28E5A7E90D46}" type="slidenum">
              <a:rPr lang="ar-IQ" smtClean="0"/>
              <a:t>‹#›</a:t>
            </a:fld>
            <a:endParaRPr lang="ar-IQ"/>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562321601"/>
      </p:ext>
    </p:extLst>
  </p:cSld>
  <p:clrMapOvr>
    <a:masterClrMapping/>
  </p:clrMapOvr>
  <p:transition spd="slow">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FF515AAC-4AEA-4A63-BE4E-55FE81547441}" type="datetimeFigureOut">
              <a:rPr lang="ar-IQ" smtClean="0"/>
              <a:t>06/08/1441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C02C408-D5E1-4465-B68C-28E5A7E90D46}" type="slidenum">
              <a:rPr lang="ar-IQ" smtClean="0"/>
              <a:t>‹#›</a:t>
            </a:fld>
            <a:endParaRPr lang="ar-IQ"/>
          </a:p>
        </p:txBody>
      </p:sp>
    </p:spTree>
    <p:extLst>
      <p:ext uri="{BB962C8B-B14F-4D97-AF65-F5344CB8AC3E}">
        <p14:creationId xmlns:p14="http://schemas.microsoft.com/office/powerpoint/2010/main" val="1387272475"/>
      </p:ext>
    </p:extLst>
  </p:cSld>
  <p:clrMapOvr>
    <a:masterClrMapping/>
  </p:clrMapOvr>
  <p:transition spd="slow">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أعمد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F515AAC-4AEA-4A63-BE4E-55FE81547441}" type="datetimeFigureOut">
              <a:rPr lang="ar-IQ" smtClean="0"/>
              <a:t>06/08/1441</a:t>
            </a:fld>
            <a:endParaRPr lang="ar-IQ"/>
          </a:p>
        </p:txBody>
      </p:sp>
      <p:sp>
        <p:nvSpPr>
          <p:cNvPr id="4"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C02C408-D5E1-4465-B68C-28E5A7E90D46}" type="slidenum">
              <a:rPr lang="ar-IQ" smtClean="0"/>
              <a:t>‹#›</a:t>
            </a:fld>
            <a:endParaRPr lang="ar-IQ"/>
          </a:p>
        </p:txBody>
      </p:sp>
    </p:spTree>
    <p:extLst>
      <p:ext uri="{BB962C8B-B14F-4D97-AF65-F5344CB8AC3E}">
        <p14:creationId xmlns:p14="http://schemas.microsoft.com/office/powerpoint/2010/main" val="2663414568"/>
      </p:ext>
    </p:extLst>
  </p:cSld>
  <p:clrMapOvr>
    <a:masterClrMapping/>
  </p:clrMapOvr>
  <p:transition spd="slow">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أعمدة صو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F515AAC-4AEA-4A63-BE4E-55FE81547441}" type="datetimeFigureOut">
              <a:rPr lang="ar-IQ" smtClean="0"/>
              <a:t>06/08/1441</a:t>
            </a:fld>
            <a:endParaRPr lang="ar-IQ"/>
          </a:p>
        </p:txBody>
      </p:sp>
      <p:sp>
        <p:nvSpPr>
          <p:cNvPr id="4"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C02C408-D5E1-4465-B68C-28E5A7E90D46}" type="slidenum">
              <a:rPr lang="ar-IQ" smtClean="0"/>
              <a:t>‹#›</a:t>
            </a:fld>
            <a:endParaRPr lang="ar-IQ"/>
          </a:p>
        </p:txBody>
      </p:sp>
    </p:spTree>
    <p:extLst>
      <p:ext uri="{BB962C8B-B14F-4D97-AF65-F5344CB8AC3E}">
        <p14:creationId xmlns:p14="http://schemas.microsoft.com/office/powerpoint/2010/main" val="2507726690"/>
      </p:ext>
    </p:extLst>
  </p:cSld>
  <p:clrMapOvr>
    <a:masterClrMapping/>
  </p:clrMapOvr>
  <p:transition spd="slow">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nchorCtr="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FF515AAC-4AEA-4A63-BE4E-55FE81547441}" type="datetimeFigureOut">
              <a:rPr lang="ar-IQ" smtClean="0"/>
              <a:t>06/08/1441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C02C408-D5E1-4465-B68C-28E5A7E90D46}" type="slidenum">
              <a:rPr lang="ar-IQ" smtClean="0"/>
              <a:t>‹#›</a:t>
            </a:fld>
            <a:endParaRPr lang="ar-IQ"/>
          </a:p>
        </p:txBody>
      </p:sp>
    </p:spTree>
    <p:extLst>
      <p:ext uri="{BB962C8B-B14F-4D97-AF65-F5344CB8AC3E}">
        <p14:creationId xmlns:p14="http://schemas.microsoft.com/office/powerpoint/2010/main" val="1484267238"/>
      </p:ext>
    </p:extLst>
  </p:cSld>
  <p:clrMapOvr>
    <a:masterClrMapping/>
  </p:clrMapOvr>
  <p:transition spd="slow">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FF515AAC-4AEA-4A63-BE4E-55FE81547441}" type="datetimeFigureOut">
              <a:rPr lang="ar-IQ" smtClean="0"/>
              <a:t>06/08/1441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C02C408-D5E1-4465-B68C-28E5A7E90D46}" type="slidenum">
              <a:rPr lang="ar-IQ" smtClean="0"/>
              <a:t>‹#›</a:t>
            </a:fld>
            <a:endParaRPr lang="ar-IQ"/>
          </a:p>
        </p:txBody>
      </p:sp>
    </p:spTree>
    <p:extLst>
      <p:ext uri="{BB962C8B-B14F-4D97-AF65-F5344CB8AC3E}">
        <p14:creationId xmlns:p14="http://schemas.microsoft.com/office/powerpoint/2010/main" val="488463484"/>
      </p:ext>
    </p:extLst>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FF515AAC-4AEA-4A63-BE4E-55FE81547441}" type="datetimeFigureOut">
              <a:rPr lang="ar-IQ" smtClean="0"/>
              <a:t>06/08/1441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C02C408-D5E1-4465-B68C-28E5A7E90D46}" type="slidenum">
              <a:rPr lang="ar-IQ" smtClean="0"/>
              <a:t>‹#›</a:t>
            </a:fld>
            <a:endParaRPr lang="ar-IQ"/>
          </a:p>
        </p:txBody>
      </p:sp>
    </p:spTree>
    <p:extLst>
      <p:ext uri="{BB962C8B-B14F-4D97-AF65-F5344CB8AC3E}">
        <p14:creationId xmlns:p14="http://schemas.microsoft.com/office/powerpoint/2010/main" val="1068308729"/>
      </p:ext>
    </p:extLst>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FF515AAC-4AEA-4A63-BE4E-55FE81547441}" type="datetimeFigureOut">
              <a:rPr lang="ar-IQ" smtClean="0"/>
              <a:t>06/08/1441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C02C408-D5E1-4465-B68C-28E5A7E90D46}" type="slidenum">
              <a:rPr lang="ar-IQ" smtClean="0"/>
              <a:t>‹#›</a:t>
            </a:fld>
            <a:endParaRPr lang="ar-IQ"/>
          </a:p>
        </p:txBody>
      </p:sp>
    </p:spTree>
    <p:extLst>
      <p:ext uri="{BB962C8B-B14F-4D97-AF65-F5344CB8AC3E}">
        <p14:creationId xmlns:p14="http://schemas.microsoft.com/office/powerpoint/2010/main" val="4272957404"/>
      </p:ext>
    </p:extLst>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FF515AAC-4AEA-4A63-BE4E-55FE81547441}" type="datetimeFigureOut">
              <a:rPr lang="ar-IQ" smtClean="0"/>
              <a:t>06/08/1441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AC02C408-D5E1-4465-B68C-28E5A7E90D46}" type="slidenum">
              <a:rPr lang="ar-IQ" smtClean="0"/>
              <a:t>‹#›</a:t>
            </a:fld>
            <a:endParaRPr lang="ar-IQ"/>
          </a:p>
        </p:txBody>
      </p:sp>
    </p:spTree>
    <p:extLst>
      <p:ext uri="{BB962C8B-B14F-4D97-AF65-F5344CB8AC3E}">
        <p14:creationId xmlns:p14="http://schemas.microsoft.com/office/powerpoint/2010/main" val="303208371"/>
      </p:ext>
    </p:extLst>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FF515AAC-4AEA-4A63-BE4E-55FE81547441}" type="datetimeFigureOut">
              <a:rPr lang="ar-IQ" smtClean="0"/>
              <a:t>06/08/1441</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AC02C408-D5E1-4465-B68C-28E5A7E90D46}" type="slidenum">
              <a:rPr lang="ar-IQ" smtClean="0"/>
              <a:t>‹#›</a:t>
            </a:fld>
            <a:endParaRPr lang="ar-IQ"/>
          </a:p>
        </p:txBody>
      </p:sp>
    </p:spTree>
    <p:extLst>
      <p:ext uri="{BB962C8B-B14F-4D97-AF65-F5344CB8AC3E}">
        <p14:creationId xmlns:p14="http://schemas.microsoft.com/office/powerpoint/2010/main" val="1060294480"/>
      </p:ext>
    </p:extLst>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7" name="Date Placeholder 2"/>
          <p:cNvSpPr>
            <a:spLocks noGrp="1"/>
          </p:cNvSpPr>
          <p:nvPr>
            <p:ph type="dt" sz="half" idx="10"/>
          </p:nvPr>
        </p:nvSpPr>
        <p:spPr/>
        <p:txBody>
          <a:bodyPr/>
          <a:lstStyle/>
          <a:p>
            <a:fld id="{FF515AAC-4AEA-4A63-BE4E-55FE81547441}" type="datetimeFigureOut">
              <a:rPr lang="ar-IQ" smtClean="0"/>
              <a:t>06/08/1441</a:t>
            </a:fld>
            <a:endParaRPr lang="ar-IQ"/>
          </a:p>
        </p:txBody>
      </p:sp>
      <p:sp>
        <p:nvSpPr>
          <p:cNvPr id="5" name="Footer Placeholder 3"/>
          <p:cNvSpPr>
            <a:spLocks noGrp="1"/>
          </p:cNvSpPr>
          <p:nvPr>
            <p:ph type="ftr" sz="quarter" idx="11"/>
          </p:nvPr>
        </p:nvSpPr>
        <p:spPr/>
        <p:txBody>
          <a:bodyPr/>
          <a:lstStyle/>
          <a:p>
            <a:endParaRPr lang="ar-IQ"/>
          </a:p>
        </p:txBody>
      </p:sp>
      <p:sp>
        <p:nvSpPr>
          <p:cNvPr id="6" name="Slide Number Placeholder 4"/>
          <p:cNvSpPr>
            <a:spLocks noGrp="1"/>
          </p:cNvSpPr>
          <p:nvPr>
            <p:ph type="sldNum" sz="quarter" idx="12"/>
          </p:nvPr>
        </p:nvSpPr>
        <p:spPr/>
        <p:txBody>
          <a:bodyPr/>
          <a:lstStyle/>
          <a:p>
            <a:fld id="{AC02C408-D5E1-4465-B68C-28E5A7E90D46}" type="slidenum">
              <a:rPr lang="ar-IQ" smtClean="0"/>
              <a:t>‹#›</a:t>
            </a:fld>
            <a:endParaRPr lang="ar-IQ"/>
          </a:p>
        </p:txBody>
      </p:sp>
    </p:spTree>
    <p:extLst>
      <p:ext uri="{BB962C8B-B14F-4D97-AF65-F5344CB8AC3E}">
        <p14:creationId xmlns:p14="http://schemas.microsoft.com/office/powerpoint/2010/main" val="4018532592"/>
      </p:ext>
    </p:extLst>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F515AAC-4AEA-4A63-BE4E-55FE81547441}" type="datetimeFigureOut">
              <a:rPr lang="ar-IQ" smtClean="0"/>
              <a:t>06/08/1441</a:t>
            </a:fld>
            <a:endParaRPr lang="ar-IQ"/>
          </a:p>
        </p:txBody>
      </p:sp>
      <p:sp>
        <p:nvSpPr>
          <p:cNvPr id="5" name="Footer Placeholder 2"/>
          <p:cNvSpPr>
            <a:spLocks noGrp="1"/>
          </p:cNvSpPr>
          <p:nvPr>
            <p:ph type="ftr" sz="quarter" idx="11"/>
          </p:nvPr>
        </p:nvSpPr>
        <p:spPr/>
        <p:txBody>
          <a:bodyPr/>
          <a:lstStyle/>
          <a:p>
            <a:endParaRPr lang="ar-IQ"/>
          </a:p>
        </p:txBody>
      </p:sp>
      <p:sp>
        <p:nvSpPr>
          <p:cNvPr id="6" name="Slide Number Placeholder 3"/>
          <p:cNvSpPr>
            <a:spLocks noGrp="1"/>
          </p:cNvSpPr>
          <p:nvPr>
            <p:ph type="sldNum" sz="quarter" idx="12"/>
          </p:nvPr>
        </p:nvSpPr>
        <p:spPr/>
        <p:txBody>
          <a:bodyPr/>
          <a:lstStyle/>
          <a:p>
            <a:fld id="{AC02C408-D5E1-4465-B68C-28E5A7E90D46}" type="slidenum">
              <a:rPr lang="ar-IQ" smtClean="0"/>
              <a:t>‹#›</a:t>
            </a:fld>
            <a:endParaRPr lang="ar-IQ"/>
          </a:p>
        </p:txBody>
      </p:sp>
    </p:spTree>
    <p:extLst>
      <p:ext uri="{BB962C8B-B14F-4D97-AF65-F5344CB8AC3E}">
        <p14:creationId xmlns:p14="http://schemas.microsoft.com/office/powerpoint/2010/main" val="238187458"/>
      </p:ext>
    </p:extLst>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7" name="Date Placeholder 4"/>
          <p:cNvSpPr>
            <a:spLocks noGrp="1"/>
          </p:cNvSpPr>
          <p:nvPr>
            <p:ph type="dt" sz="half" idx="10"/>
          </p:nvPr>
        </p:nvSpPr>
        <p:spPr/>
        <p:txBody>
          <a:bodyPr/>
          <a:lstStyle/>
          <a:p>
            <a:fld id="{FF515AAC-4AEA-4A63-BE4E-55FE81547441}" type="datetimeFigureOut">
              <a:rPr lang="ar-IQ" smtClean="0"/>
              <a:t>06/08/1441</a:t>
            </a:fld>
            <a:endParaRPr lang="ar-IQ"/>
          </a:p>
        </p:txBody>
      </p:sp>
      <p:sp>
        <p:nvSpPr>
          <p:cNvPr id="5" name="Footer Placeholder 5"/>
          <p:cNvSpPr>
            <a:spLocks noGrp="1"/>
          </p:cNvSpPr>
          <p:nvPr>
            <p:ph type="ftr" sz="quarter" idx="11"/>
          </p:nvPr>
        </p:nvSpPr>
        <p:spPr/>
        <p:txBody>
          <a:bodyPr/>
          <a:lstStyle/>
          <a:p>
            <a:endParaRPr lang="ar-IQ"/>
          </a:p>
        </p:txBody>
      </p:sp>
      <p:sp>
        <p:nvSpPr>
          <p:cNvPr id="6" name="Slide Number Placeholder 6"/>
          <p:cNvSpPr>
            <a:spLocks noGrp="1"/>
          </p:cNvSpPr>
          <p:nvPr>
            <p:ph type="sldNum" sz="quarter" idx="12"/>
          </p:nvPr>
        </p:nvSpPr>
        <p:spPr/>
        <p:txBody>
          <a:bodyPr/>
          <a:lstStyle/>
          <a:p>
            <a:fld id="{AC02C408-D5E1-4465-B68C-28E5A7E90D46}" type="slidenum">
              <a:rPr lang="ar-IQ" smtClean="0"/>
              <a:t>‹#›</a:t>
            </a:fld>
            <a:endParaRPr lang="ar-IQ"/>
          </a:p>
        </p:txBody>
      </p:sp>
    </p:spTree>
    <p:extLst>
      <p:ext uri="{BB962C8B-B14F-4D97-AF65-F5344CB8AC3E}">
        <p14:creationId xmlns:p14="http://schemas.microsoft.com/office/powerpoint/2010/main" val="381225938"/>
      </p:ext>
    </p:extLst>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FF515AAC-4AEA-4A63-BE4E-55FE81547441}" type="datetimeFigureOut">
              <a:rPr lang="ar-IQ" smtClean="0"/>
              <a:t>06/08/1441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AC02C408-D5E1-4465-B68C-28E5A7E90D46}" type="slidenum">
              <a:rPr lang="ar-IQ" smtClean="0"/>
              <a:t>‹#›</a:t>
            </a:fld>
            <a:endParaRPr lang="ar-IQ"/>
          </a:p>
        </p:txBody>
      </p:sp>
    </p:spTree>
    <p:extLst>
      <p:ext uri="{BB962C8B-B14F-4D97-AF65-F5344CB8AC3E}">
        <p14:creationId xmlns:p14="http://schemas.microsoft.com/office/powerpoint/2010/main" val="604441198"/>
      </p:ext>
    </p:extLst>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F515AAC-4AEA-4A63-BE4E-55FE81547441}" type="datetimeFigureOut">
              <a:rPr lang="ar-IQ" smtClean="0"/>
              <a:t>06/08/1441</a:t>
            </a:fld>
            <a:endParaRPr lang="ar-IQ"/>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ar-IQ"/>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C02C408-D5E1-4465-B68C-28E5A7E90D46}" type="slidenum">
              <a:rPr lang="ar-IQ" smtClean="0"/>
              <a:t>‹#›</a:t>
            </a:fld>
            <a:endParaRPr lang="ar-IQ"/>
          </a:p>
        </p:txBody>
      </p:sp>
    </p:spTree>
    <p:extLst>
      <p:ext uri="{BB962C8B-B14F-4D97-AF65-F5344CB8AC3E}">
        <p14:creationId xmlns:p14="http://schemas.microsoft.com/office/powerpoint/2010/main" val="3787124519"/>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ransition spd="slow">
    <p:randomBar dir="vert"/>
  </p:transition>
  <p:txStyles>
    <p:titleStyle>
      <a:lvl1pPr algn="l" defTabSz="457200"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ma"/><Relationship Id="rId1" Type="http://schemas.microsoft.com/office/2007/relationships/media" Target="../media/media2.wma"/><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ma"/><Relationship Id="rId1" Type="http://schemas.microsoft.com/office/2007/relationships/media" Target="../media/media3.wma"/><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4.wma"/><Relationship Id="rId1" Type="http://schemas.microsoft.com/office/2007/relationships/media" Target="../media/media4.wma"/><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5.wma"/><Relationship Id="rId1" Type="http://schemas.microsoft.com/office/2007/relationships/media" Target="../media/media5.wma"/><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ma"/><Relationship Id="rId1" Type="http://schemas.microsoft.com/office/2007/relationships/media" Target="../media/media6.wma"/><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normAutofit fontScale="90000"/>
          </a:bodyPr>
          <a:lstStyle/>
          <a:p>
            <a:r>
              <a:rPr lang="ar-IQ" dirty="0" smtClean="0">
                <a:solidFill>
                  <a:schemeClr val="bg1">
                    <a:lumMod val="95000"/>
                    <a:lumOff val="5000"/>
                  </a:schemeClr>
                </a:solidFill>
              </a:rPr>
              <a:t>محاضرات اللسانيات/ المرحلة الرابعة-قسم اللغة العربية /كلية العلوم الإسلامية</a:t>
            </a:r>
            <a:endParaRPr lang="ar-IQ" dirty="0">
              <a:solidFill>
                <a:schemeClr val="bg1">
                  <a:lumMod val="95000"/>
                  <a:lumOff val="5000"/>
                </a:schemeClr>
              </a:solidFill>
            </a:endParaRPr>
          </a:p>
        </p:txBody>
      </p:sp>
      <p:sp>
        <p:nvSpPr>
          <p:cNvPr id="3" name="عنوان فرعي 2"/>
          <p:cNvSpPr>
            <a:spLocks noGrp="1"/>
          </p:cNvSpPr>
          <p:nvPr>
            <p:ph type="subTitle" idx="1"/>
          </p:nvPr>
        </p:nvSpPr>
        <p:spPr/>
        <p:txBody>
          <a:bodyPr>
            <a:noAutofit/>
          </a:bodyPr>
          <a:lstStyle/>
          <a:p>
            <a:r>
              <a:rPr lang="ar-IQ" sz="3600" dirty="0" err="1" smtClean="0">
                <a:solidFill>
                  <a:srgbClr val="FFC000"/>
                </a:solidFill>
              </a:rPr>
              <a:t>أ.م.د</a:t>
            </a:r>
            <a:r>
              <a:rPr lang="ar-IQ" sz="3600" dirty="0" smtClean="0">
                <a:solidFill>
                  <a:srgbClr val="FFC000"/>
                </a:solidFill>
              </a:rPr>
              <a:t>. ميساء صائب رافع</a:t>
            </a:r>
          </a:p>
          <a:p>
            <a:r>
              <a:rPr lang="ar-IQ" sz="3600" dirty="0" smtClean="0">
                <a:solidFill>
                  <a:srgbClr val="FFC000"/>
                </a:solidFill>
              </a:rPr>
              <a:t>أستاذة اللسانيات في قسم اللغة العربية</a:t>
            </a:r>
            <a:endParaRPr lang="ar-IQ" sz="3600" dirty="0">
              <a:solidFill>
                <a:srgbClr val="FFC000"/>
              </a:solidFill>
            </a:endParaRPr>
          </a:p>
        </p:txBody>
      </p:sp>
      <p:pic>
        <p:nvPicPr>
          <p:cNvPr id="4" name="صو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622160166"/>
      </p:ext>
    </p:extLst>
  </p:cSld>
  <p:clrMapOvr>
    <a:masterClrMapping/>
  </p:clrMapOvr>
  <p:transition spd="slow" advTm="30034">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33830" y="1219199"/>
            <a:ext cx="10964252" cy="5159827"/>
          </a:xfrm>
        </p:spPr>
        <p:txBody>
          <a:bodyPr/>
          <a:lstStyle/>
          <a:p>
            <a:r>
              <a:rPr lang="ar-IQ" dirty="0" smtClean="0"/>
              <a:t>نخلص مما سبق أن (علم اللغة ) يتميز بسمات تجعله علماً متخصصا ، أو أقرب إلى العلم المتخصص من فقه اللغة ، وأوضح هذه السمات طريقته الاستقرائية الحسية في دراسة اللغة ، دراسة وصفية حية لواقعها المعيش ، واستنباطه القواعد والقوانين من ملاحظاته الاستقرائية والإحصائية ، واعتماده ولا سيما في دراسة الأصوات على الآلات والأجهزة الحديثة .</a:t>
            </a:r>
          </a:p>
          <a:p>
            <a:endParaRPr lang="ar-IQ" dirty="0"/>
          </a:p>
          <a:p>
            <a:r>
              <a:rPr lang="ar-IQ" dirty="0" smtClean="0"/>
              <a:t>ف( علم اللغة ) في أبسط تعريفاته ، هو : دراسة اللغة على نحو علمي ، إذ هو العلم الذي يقدم لنا النظرية ، التي تفسر لنا اللغة الإنسانية ، والمناهج التي تدرسها هي : المنهج الوصفي والمعياري والتاريخي والمقارن </a:t>
            </a:r>
            <a:r>
              <a:rPr lang="ar-IQ" dirty="0" err="1" smtClean="0"/>
              <a:t>والتقابلي</a:t>
            </a:r>
            <a:r>
              <a:rPr lang="ar-IQ" dirty="0" smtClean="0"/>
              <a:t> والجغرافي .</a:t>
            </a:r>
          </a:p>
          <a:p>
            <a:r>
              <a:rPr lang="ar-IQ" dirty="0" smtClean="0"/>
              <a:t>وقد أطلق الباحثون على علم اللغة مسميات كثيرة، إذ اكتفى البعض منهم ب ( علم اللغة </a:t>
            </a:r>
            <a:r>
              <a:rPr lang="en-US" dirty="0" smtClean="0"/>
              <a:t>Linguistics </a:t>
            </a:r>
            <a:r>
              <a:rPr lang="ar-IQ" dirty="0" smtClean="0"/>
              <a:t>) بمعنى : ( علم اللغة العام )، ومنهم من أطلق عليه (علم اللسان) ، و( اللسانيات )، و(</a:t>
            </a:r>
            <a:r>
              <a:rPr lang="ar-IQ" dirty="0" err="1" smtClean="0"/>
              <a:t>الألسنيات</a:t>
            </a:r>
            <a:r>
              <a:rPr lang="ar-IQ" dirty="0" smtClean="0"/>
              <a:t>) ؛ ذلك أن اللغة ظاهرة إنسانية ، تستخدمها المجتمعات للتعبير عن مقاصدهم ، وأداء واجباتهم ، وتحقيق غاياتهم في حياتهم اليومية، وبناء هذه اللغات بشكل عام يتألف من أصوات تنتظم في كلمات ، وتأتلف الكلمات وتتراصف في جمل ، وتجتمع مع بعضها لتكون </a:t>
            </a:r>
            <a:r>
              <a:rPr lang="ar-IQ" dirty="0" err="1" smtClean="0"/>
              <a:t>اللغة،والبشر</a:t>
            </a:r>
            <a:r>
              <a:rPr lang="ar-IQ" dirty="0" smtClean="0"/>
              <a:t> جميعا يستخدمون اللغة أداة للتواصل الإنساني على اختلافه، وقد عرف ابن جني اللغة إذ قال : (بأنها أصوات يعبر بها كل قوم عن أغراضهم ).</a:t>
            </a:r>
            <a:endParaRPr lang="ar-IQ" dirty="0"/>
          </a:p>
        </p:txBody>
      </p:sp>
    </p:spTree>
    <p:extLst>
      <p:ext uri="{BB962C8B-B14F-4D97-AF65-F5344CB8AC3E}">
        <p14:creationId xmlns:p14="http://schemas.microsoft.com/office/powerpoint/2010/main" val="2575119824"/>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75146" y="239852"/>
            <a:ext cx="9404723" cy="1400530"/>
          </a:xfrm>
        </p:spPr>
        <p:txBody>
          <a:bodyPr/>
          <a:lstStyle/>
          <a:p>
            <a:pPr algn="ctr"/>
            <a:r>
              <a:rPr lang="ar-IQ" dirty="0" smtClean="0">
                <a:solidFill>
                  <a:schemeClr val="bg1">
                    <a:lumMod val="95000"/>
                    <a:lumOff val="5000"/>
                  </a:schemeClr>
                </a:solidFill>
              </a:rPr>
              <a:t>اللسانيات</a:t>
            </a:r>
            <a:endParaRPr lang="ar-IQ" dirty="0">
              <a:solidFill>
                <a:schemeClr val="bg1">
                  <a:lumMod val="95000"/>
                  <a:lumOff val="5000"/>
                </a:schemeClr>
              </a:solidFill>
            </a:endParaRPr>
          </a:p>
        </p:txBody>
      </p:sp>
      <p:sp>
        <p:nvSpPr>
          <p:cNvPr id="3" name="عنصر نائب للمحتوى 2"/>
          <p:cNvSpPr>
            <a:spLocks noGrp="1"/>
          </p:cNvSpPr>
          <p:nvPr>
            <p:ph idx="1"/>
          </p:nvPr>
        </p:nvSpPr>
        <p:spPr/>
        <p:txBody>
          <a:bodyPr>
            <a:normAutofit/>
          </a:bodyPr>
          <a:lstStyle/>
          <a:p>
            <a:r>
              <a:rPr lang="ar-IQ" dirty="0" smtClean="0"/>
              <a:t>هي الدراسة العلمية للغة الإنسانية، ويمكن تعريفها بأنها ذلك الفرع من المعرفة الذي يدرس اللغات من أي مجتمع إنساني دراسة علمية ، وأن اللغة نظام من العلامات ،وأداة اتصال </a:t>
            </a:r>
            <a:r>
              <a:rPr lang="ar-IQ" dirty="0" err="1" smtClean="0"/>
              <a:t>وإبلاغ،ويقصد</a:t>
            </a:r>
            <a:r>
              <a:rPr lang="ar-IQ" dirty="0" smtClean="0"/>
              <a:t> بدراسة اللغة دراسة علمية ، الوصف ،أي: وصف اللغة على طريقة منهجية ،قائمة على أسس موضوعية .</a:t>
            </a:r>
          </a:p>
          <a:p>
            <a:r>
              <a:rPr lang="ar-IQ" dirty="0" smtClean="0"/>
              <a:t>واللسانيات هي المقابل العربي للمصطلح الغربي</a:t>
            </a:r>
            <a:r>
              <a:rPr lang="en-US" dirty="0" smtClean="0"/>
              <a:t>Linguistics</a:t>
            </a:r>
            <a:r>
              <a:rPr lang="ar-IQ" dirty="0" smtClean="0"/>
              <a:t>، وموضوع اللسانيات هو اللغة ،على حد قول دي </a:t>
            </a:r>
            <a:r>
              <a:rPr lang="ar-IQ" dirty="0" err="1" smtClean="0"/>
              <a:t>سوسير</a:t>
            </a:r>
            <a:r>
              <a:rPr lang="ar-IQ" dirty="0" smtClean="0"/>
              <a:t> ، إذ قال :</a:t>
            </a:r>
            <a:r>
              <a:rPr lang="en-US" dirty="0" smtClean="0"/>
              <a:t>”</a:t>
            </a:r>
            <a:r>
              <a:rPr lang="ar-IQ" dirty="0" smtClean="0"/>
              <a:t>إن موضوع اللسانيات الوحيد والصحيح هو اللغة في ذاتها، ومن أجل ذاتها</a:t>
            </a:r>
            <a:r>
              <a:rPr lang="en-US" dirty="0" smtClean="0"/>
              <a:t>”</a:t>
            </a:r>
            <a:r>
              <a:rPr lang="ar-IQ" dirty="0" smtClean="0"/>
              <a:t> ومعنى دراسة اللغة في ذاتها ، أن تُدرس اللغة من حيث هي </a:t>
            </a:r>
            <a:r>
              <a:rPr lang="ar-IQ" dirty="0" err="1" smtClean="0"/>
              <a:t>لغة،كما</a:t>
            </a:r>
            <a:r>
              <a:rPr lang="ar-IQ" dirty="0" smtClean="0"/>
              <a:t> تظهر في </a:t>
            </a:r>
            <a:r>
              <a:rPr lang="ar-IQ" dirty="0" err="1" smtClean="0"/>
              <a:t>الاستعمال،وليس</a:t>
            </a:r>
            <a:r>
              <a:rPr lang="ar-IQ" dirty="0" smtClean="0"/>
              <a:t> لنا أن نغير من طبيعتها، ولا ان </a:t>
            </a:r>
            <a:r>
              <a:rPr lang="ar-IQ" dirty="0" err="1" smtClean="0"/>
              <a:t>نخظعها</a:t>
            </a:r>
            <a:r>
              <a:rPr lang="ar-IQ" dirty="0" smtClean="0"/>
              <a:t> </a:t>
            </a:r>
            <a:r>
              <a:rPr lang="ar-IQ" dirty="0" err="1" smtClean="0"/>
              <a:t>للأي</a:t>
            </a:r>
            <a:r>
              <a:rPr lang="ar-IQ" dirty="0" smtClean="0"/>
              <a:t> </a:t>
            </a:r>
            <a:r>
              <a:rPr lang="ar-IQ" dirty="0" err="1" smtClean="0"/>
              <a:t>معاييرخارجة</a:t>
            </a:r>
            <a:r>
              <a:rPr lang="ar-IQ" dirty="0" smtClean="0"/>
              <a:t> عن </a:t>
            </a:r>
            <a:r>
              <a:rPr lang="ar-IQ" dirty="0" err="1" smtClean="0"/>
              <a:t>طبيعتها،بل</a:t>
            </a:r>
            <a:r>
              <a:rPr lang="ar-IQ" dirty="0" smtClean="0"/>
              <a:t> نحكم على اللغة باللغة، والمقصود بقول دي </a:t>
            </a:r>
            <a:r>
              <a:rPr lang="ar-IQ" dirty="0" err="1" smtClean="0"/>
              <a:t>سوسير</a:t>
            </a:r>
            <a:r>
              <a:rPr lang="ar-IQ" dirty="0" smtClean="0"/>
              <a:t> «لذاتها» ، أنتكون دراستها مجردة عن أي غرض آخر، مثل تعرُّف النواحي الجمالية، أو تمييز الصواب من الخطأ، أو الحكم عليها بالجودة أو الرداءة.</a:t>
            </a:r>
          </a:p>
          <a:p>
            <a:r>
              <a:rPr lang="ar-IQ" dirty="0" smtClean="0"/>
              <a:t>وقد أطلق الباحثون على اللسانيات مصطلحات كثيرة ،منها: «علم اللسان»، </a:t>
            </a:r>
            <a:r>
              <a:rPr lang="ar-IQ" dirty="0" err="1" smtClean="0"/>
              <a:t>و»الألسنية</a:t>
            </a:r>
            <a:r>
              <a:rPr lang="ar-IQ" dirty="0" smtClean="0"/>
              <a:t>»، </a:t>
            </a:r>
            <a:r>
              <a:rPr lang="ar-IQ" dirty="0" err="1" smtClean="0"/>
              <a:t>و»اللسنيات</a:t>
            </a:r>
            <a:r>
              <a:rPr lang="ar-IQ" dirty="0" smtClean="0"/>
              <a:t>»، </a:t>
            </a:r>
            <a:r>
              <a:rPr lang="ar-IQ" dirty="0" err="1" smtClean="0"/>
              <a:t>و»لغويات</a:t>
            </a:r>
            <a:r>
              <a:rPr lang="ar-IQ" dirty="0" smtClean="0"/>
              <a:t>»، وذلك من قبيل المحاكاة للمصطلح الغربي</a:t>
            </a:r>
            <a:endParaRPr lang="ar-IQ" dirty="0"/>
          </a:p>
        </p:txBody>
      </p:sp>
      <p:pic>
        <p:nvPicPr>
          <p:cNvPr id="4" name="صو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506810401"/>
      </p:ext>
    </p:extLst>
  </p:cSld>
  <p:clrMapOvr>
    <a:masterClrMapping/>
  </p:clrMapOvr>
  <p:transition spd="slow" advTm="179065">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666018" y="347210"/>
            <a:ext cx="9404723" cy="1400530"/>
          </a:xfrm>
        </p:spPr>
        <p:txBody>
          <a:bodyPr/>
          <a:lstStyle/>
          <a:p>
            <a:pPr algn="ctr"/>
            <a:r>
              <a:rPr lang="ar-IQ" dirty="0" smtClean="0">
                <a:solidFill>
                  <a:schemeClr val="bg1">
                    <a:lumMod val="95000"/>
                    <a:lumOff val="5000"/>
                  </a:schemeClr>
                </a:solidFill>
              </a:rPr>
              <a:t>بين اللسانيات(</a:t>
            </a:r>
            <a:r>
              <a:rPr lang="en-US" dirty="0" smtClean="0">
                <a:solidFill>
                  <a:schemeClr val="bg1">
                    <a:lumMod val="95000"/>
                    <a:lumOff val="5000"/>
                  </a:schemeClr>
                </a:solidFill>
              </a:rPr>
              <a:t>linguistics</a:t>
            </a:r>
            <a:r>
              <a:rPr lang="ar-IQ" dirty="0" smtClean="0">
                <a:solidFill>
                  <a:schemeClr val="bg1">
                    <a:lumMod val="95000"/>
                    <a:lumOff val="5000"/>
                  </a:schemeClr>
                </a:solidFill>
              </a:rPr>
              <a:t>) </a:t>
            </a:r>
            <a:r>
              <a:rPr lang="ar-IQ" dirty="0" err="1" smtClean="0">
                <a:solidFill>
                  <a:schemeClr val="bg1">
                    <a:lumMod val="95000"/>
                    <a:lumOff val="5000"/>
                  </a:schemeClr>
                </a:solidFill>
              </a:rPr>
              <a:t>والفيلولوجيا</a:t>
            </a:r>
            <a:r>
              <a:rPr lang="ar-IQ" dirty="0" smtClean="0">
                <a:solidFill>
                  <a:schemeClr val="bg1">
                    <a:lumMod val="95000"/>
                    <a:lumOff val="5000"/>
                  </a:schemeClr>
                </a:solidFill>
              </a:rPr>
              <a:t> (</a:t>
            </a:r>
            <a:r>
              <a:rPr lang="en-US" dirty="0" smtClean="0">
                <a:solidFill>
                  <a:schemeClr val="bg1">
                    <a:lumMod val="95000"/>
                    <a:lumOff val="5000"/>
                  </a:schemeClr>
                </a:solidFill>
              </a:rPr>
              <a:t>Philology</a:t>
            </a:r>
            <a:r>
              <a:rPr lang="ar-IQ" dirty="0" smtClean="0">
                <a:solidFill>
                  <a:schemeClr val="bg1">
                    <a:lumMod val="95000"/>
                    <a:lumOff val="5000"/>
                  </a:schemeClr>
                </a:solidFill>
              </a:rPr>
              <a:t>)</a:t>
            </a:r>
            <a:endParaRPr lang="ar-IQ" dirty="0">
              <a:solidFill>
                <a:schemeClr val="bg1">
                  <a:lumMod val="95000"/>
                  <a:lumOff val="5000"/>
                </a:schemeClr>
              </a:solidFill>
            </a:endParaRPr>
          </a:p>
        </p:txBody>
      </p:sp>
      <p:sp>
        <p:nvSpPr>
          <p:cNvPr id="3" name="عنصر نائب للمحتوى 2"/>
          <p:cNvSpPr>
            <a:spLocks noGrp="1"/>
          </p:cNvSpPr>
          <p:nvPr>
            <p:ph idx="1"/>
          </p:nvPr>
        </p:nvSpPr>
        <p:spPr/>
        <p:txBody>
          <a:bodyPr>
            <a:normAutofit fontScale="92500" lnSpcReduction="20000"/>
          </a:bodyPr>
          <a:lstStyle/>
          <a:p>
            <a:r>
              <a:rPr lang="ar-IQ" dirty="0" smtClean="0"/>
              <a:t>قبل ظهور اللسانيات الوصفية الحديثة ، كانت الدراسات اللغوية في الغرب تُعرف ب(</a:t>
            </a:r>
            <a:r>
              <a:rPr lang="ar-IQ" dirty="0" err="1" smtClean="0"/>
              <a:t>الفيلولوجيا</a:t>
            </a:r>
            <a:r>
              <a:rPr lang="ar-IQ" dirty="0" smtClean="0"/>
              <a:t>)(</a:t>
            </a:r>
            <a:r>
              <a:rPr lang="en-US" dirty="0" smtClean="0"/>
              <a:t>philology</a:t>
            </a:r>
            <a:r>
              <a:rPr lang="ar-IQ" dirty="0" smtClean="0"/>
              <a:t>)، وهو مصطلح مركب من كلمتين إغريقيتين ،هما : (</a:t>
            </a:r>
            <a:r>
              <a:rPr lang="en-US" dirty="0" err="1" smtClean="0"/>
              <a:t>philos</a:t>
            </a:r>
            <a:r>
              <a:rPr lang="ar-IQ" dirty="0" smtClean="0"/>
              <a:t>) و(</a:t>
            </a:r>
            <a:r>
              <a:rPr lang="en-US" dirty="0" smtClean="0"/>
              <a:t>Logos</a:t>
            </a:r>
            <a:r>
              <a:rPr lang="ar-IQ" dirty="0" smtClean="0"/>
              <a:t>)، </a:t>
            </a:r>
            <a:r>
              <a:rPr lang="ar-IQ" dirty="0" err="1" smtClean="0"/>
              <a:t>بمعنى:الخطبة</a:t>
            </a:r>
            <a:r>
              <a:rPr lang="ar-IQ" dirty="0" smtClean="0"/>
              <a:t> أو الكلام، وبين </a:t>
            </a:r>
            <a:r>
              <a:rPr lang="ar-IQ" dirty="0" err="1" smtClean="0"/>
              <a:t>الفيلولوجيا</a:t>
            </a:r>
            <a:r>
              <a:rPr lang="ar-IQ" dirty="0" smtClean="0"/>
              <a:t> واللسانيات فروق من الناحيتين: التاريخية والدلالية.</a:t>
            </a:r>
          </a:p>
          <a:p>
            <a:r>
              <a:rPr lang="ar-IQ" dirty="0" smtClean="0"/>
              <a:t>أي أن </a:t>
            </a:r>
            <a:r>
              <a:rPr lang="ar-IQ" dirty="0" err="1" smtClean="0"/>
              <a:t>الفيلولوجيا</a:t>
            </a:r>
            <a:r>
              <a:rPr lang="ar-IQ" dirty="0" smtClean="0"/>
              <a:t> أسبق في الظهور من اللسانيات </a:t>
            </a:r>
            <a:r>
              <a:rPr lang="ar-IQ" dirty="0" err="1" smtClean="0"/>
              <a:t>تأريخيا</a:t>
            </a:r>
            <a:r>
              <a:rPr lang="ar-IQ" dirty="0" smtClean="0"/>
              <a:t>، وأقدم دراسة </a:t>
            </a:r>
            <a:r>
              <a:rPr lang="ar-IQ" dirty="0" err="1" smtClean="0"/>
              <a:t>فيلولوجية</a:t>
            </a:r>
            <a:r>
              <a:rPr lang="ar-IQ" dirty="0" smtClean="0"/>
              <a:t> يذكرها تاريخ اللسانيات، تلك التي وُجدت في مكتبة الإسكندرية، ما بين القرن الثاني قبل الميلاد والقرن الثاني </a:t>
            </a:r>
            <a:r>
              <a:rPr lang="ar-IQ" dirty="0" err="1" smtClean="0"/>
              <a:t>الميلادي،إذ</a:t>
            </a:r>
            <a:r>
              <a:rPr lang="ar-IQ" dirty="0" smtClean="0"/>
              <a:t> نشأت في هذه المدينة مدرسة </a:t>
            </a:r>
            <a:r>
              <a:rPr lang="ar-IQ" dirty="0" err="1" smtClean="0"/>
              <a:t>فيلولوجية</a:t>
            </a:r>
            <a:r>
              <a:rPr lang="ar-IQ" dirty="0" smtClean="0"/>
              <a:t>، قائمة على دراسة نصوص آتية من القرون السابقة، وعلى الرغم من أن </a:t>
            </a:r>
            <a:r>
              <a:rPr lang="ar-IQ" dirty="0" err="1" smtClean="0"/>
              <a:t>الفيلولوجيا</a:t>
            </a:r>
            <a:r>
              <a:rPr lang="ar-IQ" dirty="0" smtClean="0"/>
              <a:t> تضرب جذورها في أعماق التاريخ، نجد أن هذا المصطلح اقترن بشكل خاص بالحركة العلمية التي أنشأها (</a:t>
            </a:r>
            <a:r>
              <a:rPr lang="ar-IQ" dirty="0" err="1" smtClean="0"/>
              <a:t>فريدرك</a:t>
            </a:r>
            <a:r>
              <a:rPr lang="ar-IQ" dirty="0" smtClean="0"/>
              <a:t> وولف)في الربع الأخير من </a:t>
            </a:r>
            <a:r>
              <a:rPr lang="ar-IQ" dirty="0" err="1" smtClean="0"/>
              <a:t>القرت</a:t>
            </a:r>
            <a:r>
              <a:rPr lang="ar-IQ" dirty="0" smtClean="0"/>
              <a:t> الثامن </a:t>
            </a:r>
            <a:r>
              <a:rPr lang="ar-IQ" dirty="0" err="1" smtClean="0"/>
              <a:t>عشر،والتي</a:t>
            </a:r>
            <a:r>
              <a:rPr lang="ar-IQ" dirty="0" smtClean="0"/>
              <a:t> استمرت حتى مطلع القرن العشرين، إذ وضع (</a:t>
            </a:r>
            <a:r>
              <a:rPr lang="ar-IQ" dirty="0" err="1" smtClean="0"/>
              <a:t>فريدرك</a:t>
            </a:r>
            <a:r>
              <a:rPr lang="ar-IQ" dirty="0" smtClean="0"/>
              <a:t> وولف) ما يُعرف بالنقد المقارن للنصوص </a:t>
            </a:r>
            <a:r>
              <a:rPr lang="ar-IQ" dirty="0" err="1" smtClean="0"/>
              <a:t>القديمة،هادفا</a:t>
            </a:r>
            <a:r>
              <a:rPr lang="ar-IQ" dirty="0" smtClean="0"/>
              <a:t> إلى إعادة بناء تلك النصوص وتفسيرها.</a:t>
            </a:r>
          </a:p>
          <a:p>
            <a:r>
              <a:rPr lang="ar-IQ" dirty="0" smtClean="0"/>
              <a:t>أما من الناحية الدلالية ، فإن مصطلح </a:t>
            </a:r>
            <a:r>
              <a:rPr lang="ar-IQ" dirty="0" err="1" smtClean="0"/>
              <a:t>الفيلولوجيا</a:t>
            </a:r>
            <a:r>
              <a:rPr lang="ar-IQ" dirty="0" smtClean="0"/>
              <a:t> له معان مختلفة فيما بين الدول الأوربية، ففي اللغة الإنكليزية تعني (</a:t>
            </a:r>
            <a:r>
              <a:rPr lang="ar-IQ" dirty="0" err="1" smtClean="0"/>
              <a:t>الفيلولوجيا</a:t>
            </a:r>
            <a:r>
              <a:rPr lang="ar-IQ" dirty="0" smtClean="0"/>
              <a:t>) ما يشير إليه اللغويون تقنيا ب( اللسانيات التاريخية والمقارنة).</a:t>
            </a:r>
            <a:r>
              <a:rPr lang="ar-IQ" dirty="0" err="1" smtClean="0"/>
              <a:t>والفيلولوجيا</a:t>
            </a:r>
            <a:r>
              <a:rPr lang="ar-IQ" dirty="0" smtClean="0"/>
              <a:t> بهذا المعنى لا علاقة لها بالنقد النصي ولا بالثقافة الأدبية. أما في الألمانية فإن </a:t>
            </a:r>
            <a:r>
              <a:rPr lang="ar-IQ" dirty="0" err="1" smtClean="0"/>
              <a:t>الفيلولوجيا</a:t>
            </a:r>
            <a:r>
              <a:rPr lang="ar-IQ" dirty="0" smtClean="0"/>
              <a:t> تستعمل عنوانا للدراسة العلمية المتعلقة بالنصوص الأدبية الإغريقية والرومانية القديمة، إذ هو وسيلة لدراسة الثقافة والحضارة الإغريقية عن طريق الوثائق الأدبية .</a:t>
            </a:r>
          </a:p>
          <a:p>
            <a:r>
              <a:rPr lang="ar-IQ" dirty="0" smtClean="0"/>
              <a:t>أما من ناحية الاهتمامات ، فإن موضوع دراسة </a:t>
            </a:r>
            <a:r>
              <a:rPr lang="ar-IQ" dirty="0" err="1" smtClean="0"/>
              <a:t>الفيلولوجيا</a:t>
            </a:r>
            <a:r>
              <a:rPr lang="ar-IQ" dirty="0" smtClean="0"/>
              <a:t> ليس اللغة وحدها ، ذلك أن هدف أصحاب هذا الاتجاه ضبط النصوص وتحقيقها والتعليق عليها.</a:t>
            </a:r>
          </a:p>
        </p:txBody>
      </p:sp>
      <p:pic>
        <p:nvPicPr>
          <p:cNvPr id="4" name="صو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922967407"/>
      </p:ext>
    </p:extLst>
  </p:cSld>
  <p:clrMapOvr>
    <a:masterClrMapping/>
  </p:clrMapOvr>
  <p:transition spd="slow" advTm="199898">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half" idx="1"/>
          </p:nvPr>
        </p:nvSpPr>
        <p:spPr/>
        <p:txBody>
          <a:bodyPr>
            <a:normAutofit lnSpcReduction="10000"/>
          </a:bodyPr>
          <a:lstStyle/>
          <a:p>
            <a:r>
              <a:rPr lang="ar-IQ" dirty="0" smtClean="0"/>
              <a:t>وعليه فمنطلق اللسانيات في أوربا ، غير </a:t>
            </a:r>
            <a:r>
              <a:rPr lang="ar-IQ" dirty="0" err="1" smtClean="0"/>
              <a:t>منطلقها</a:t>
            </a:r>
            <a:r>
              <a:rPr lang="ar-IQ" dirty="0" smtClean="0"/>
              <a:t> في أمريكا ، واختلاف المنطلقات هذا ، هو الذي جعل </a:t>
            </a:r>
            <a:r>
              <a:rPr lang="ar-IQ" dirty="0" err="1" smtClean="0"/>
              <a:t>اللسانيا</a:t>
            </a:r>
            <a:r>
              <a:rPr lang="ar-IQ" dirty="0" smtClean="0"/>
              <a:t> الأمريكية ، تتقدم وتتطور ، في حين جعلها تسير بخطى</a:t>
            </a:r>
            <a:r>
              <a:rPr lang="ar-IQ" dirty="0"/>
              <a:t> </a:t>
            </a:r>
            <a:r>
              <a:rPr lang="ar-IQ" dirty="0" smtClean="0"/>
              <a:t>وئيدة في أوربا.</a:t>
            </a:r>
            <a:endParaRPr lang="ar-IQ" dirty="0"/>
          </a:p>
        </p:txBody>
      </p:sp>
      <p:sp>
        <p:nvSpPr>
          <p:cNvPr id="4" name="عنصر نائب للمحتوى 3"/>
          <p:cNvSpPr>
            <a:spLocks noGrp="1"/>
          </p:cNvSpPr>
          <p:nvPr>
            <p:ph sz="half" idx="2"/>
          </p:nvPr>
        </p:nvSpPr>
        <p:spPr/>
        <p:txBody>
          <a:bodyPr>
            <a:normAutofit lnSpcReduction="10000"/>
          </a:bodyPr>
          <a:lstStyle/>
          <a:p>
            <a:r>
              <a:rPr lang="ar-IQ" dirty="0" smtClean="0"/>
              <a:t>وخلاصة القول : إن </a:t>
            </a:r>
            <a:r>
              <a:rPr lang="ar-IQ" dirty="0" err="1" smtClean="0"/>
              <a:t>الفيلولوجيا</a:t>
            </a:r>
            <a:r>
              <a:rPr lang="ar-IQ" dirty="0" smtClean="0"/>
              <a:t> هو علم النصوص القديمة ، فالقدم هو أهم المعاني التي يتكون منها معنى </a:t>
            </a:r>
            <a:r>
              <a:rPr lang="ar-IQ" dirty="0" err="1" smtClean="0"/>
              <a:t>الفيلولوجيا</a:t>
            </a:r>
            <a:r>
              <a:rPr lang="ar-IQ" dirty="0" smtClean="0"/>
              <a:t> ،</a:t>
            </a:r>
            <a:r>
              <a:rPr lang="ar-IQ" dirty="0" err="1" smtClean="0"/>
              <a:t>فالفيلولوجي</a:t>
            </a:r>
            <a:r>
              <a:rPr lang="ar-IQ" dirty="0" smtClean="0"/>
              <a:t> يركز على تحقيق النصوص والمخطوطات ، وإعدادها للنشر العلمي، وفك مغاليق رموز الكتابة القديمة. فتحقيق الدواوين المخطوطة، أو الكتب المخطوطة يُعد عملا </a:t>
            </a:r>
            <a:r>
              <a:rPr lang="ar-IQ" dirty="0" err="1" smtClean="0"/>
              <a:t>فيلولوجيا</a:t>
            </a:r>
            <a:r>
              <a:rPr lang="ar-IQ" dirty="0" smtClean="0"/>
              <a:t>، ولكن هذا العمل ،يقع خارج نطاق عمل اللساني، وهو عمل يفيد منه </a:t>
            </a:r>
            <a:r>
              <a:rPr lang="ar-IQ" dirty="0" err="1" smtClean="0"/>
              <a:t>اللسانيون</a:t>
            </a:r>
            <a:r>
              <a:rPr lang="ar-IQ" dirty="0" smtClean="0"/>
              <a:t>، ذلك أن أي دراسة تقوم على هذا العمل المحقق، تتناوله من ناحية صوتية أو صرفية أو نحوية أو دلالية تعد دراسة لسانية، ومن هنا تكون </a:t>
            </a:r>
            <a:r>
              <a:rPr lang="ar-IQ" dirty="0" err="1" smtClean="0"/>
              <a:t>الفيلولوجيا</a:t>
            </a:r>
            <a:r>
              <a:rPr lang="ar-IQ" dirty="0" smtClean="0"/>
              <a:t> بمنزلة الأساس أو القاعدة التي انطلقت منها اللسانيات. وهذا يصدق على اللسانيات في أوربا وحدها ، أما اللسانيات في أمريكا فقد انطلقت من مصدر آخر هو </a:t>
            </a:r>
            <a:r>
              <a:rPr lang="ar-IQ" dirty="0" err="1" smtClean="0"/>
              <a:t>الإ‘نثروبولوجيا</a:t>
            </a:r>
            <a:r>
              <a:rPr lang="ar-IQ" dirty="0" smtClean="0"/>
              <a:t>( علم الإنسان، أو علم المجتمعات البشرية)</a:t>
            </a:r>
            <a:endParaRPr lang="ar-IQ" dirty="0"/>
          </a:p>
        </p:txBody>
      </p:sp>
      <p:pic>
        <p:nvPicPr>
          <p:cNvPr id="5" name="صوت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292792245"/>
      </p:ext>
    </p:extLst>
  </p:cSld>
  <p:clrMapOvr>
    <a:masterClrMapping/>
  </p:clrMapOvr>
  <p:transition spd="slow" advTm="148016">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pPr algn="ctr"/>
            <a:r>
              <a:rPr lang="ar-IQ" dirty="0" smtClean="0"/>
              <a:t>نشأة </a:t>
            </a:r>
            <a:r>
              <a:rPr lang="ar-IQ" dirty="0" err="1" smtClean="0"/>
              <a:t>السانيات</a:t>
            </a:r>
            <a:endParaRPr lang="ar-IQ" dirty="0"/>
          </a:p>
        </p:txBody>
      </p:sp>
      <p:sp>
        <p:nvSpPr>
          <p:cNvPr id="3" name="عنوان فرعي 2"/>
          <p:cNvSpPr>
            <a:spLocks noGrp="1"/>
          </p:cNvSpPr>
          <p:nvPr>
            <p:ph type="subTitle" idx="1"/>
          </p:nvPr>
        </p:nvSpPr>
        <p:spPr/>
        <p:txBody>
          <a:bodyPr/>
          <a:lstStyle/>
          <a:p>
            <a:endParaRPr lang="ar-IQ"/>
          </a:p>
        </p:txBody>
      </p:sp>
      <p:pic>
        <p:nvPicPr>
          <p:cNvPr id="4" name="صو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977612824"/>
      </p:ext>
    </p:extLst>
  </p:cSld>
  <p:clrMapOvr>
    <a:masterClrMapping/>
  </p:clrMapOvr>
  <p:transition spd="slow" advTm="3099">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IQ" dirty="0" smtClean="0"/>
              <a:t>نشأة اللسانيات</a:t>
            </a:r>
            <a:endParaRPr lang="ar-IQ" dirty="0"/>
          </a:p>
        </p:txBody>
      </p:sp>
      <p:sp>
        <p:nvSpPr>
          <p:cNvPr id="3" name="عنصر نائب للمحتوى 2"/>
          <p:cNvSpPr>
            <a:spLocks noGrp="1"/>
          </p:cNvSpPr>
          <p:nvPr>
            <p:ph idx="1"/>
          </p:nvPr>
        </p:nvSpPr>
        <p:spPr/>
        <p:txBody>
          <a:bodyPr>
            <a:normAutofit fontScale="70000" lnSpcReduction="20000"/>
          </a:bodyPr>
          <a:lstStyle/>
          <a:p>
            <a:r>
              <a:rPr lang="ar-IQ" dirty="0" smtClean="0"/>
              <a:t>تعد اللسانيات من أحدث العلوم الإنسانية ، وهي وافد جديد على الساحة اللغوية ، فضلا عن أن عمرها لا يزيد على عمر المصطلح نفسه</a:t>
            </a:r>
          </a:p>
          <a:p>
            <a:r>
              <a:rPr lang="ar-IQ" dirty="0" smtClean="0"/>
              <a:t>ذكر (جورج مونن) (</a:t>
            </a:r>
            <a:r>
              <a:rPr lang="en-US" dirty="0" smtClean="0"/>
              <a:t>George </a:t>
            </a:r>
            <a:r>
              <a:rPr lang="en-US" dirty="0" err="1" smtClean="0"/>
              <a:t>Mounin</a:t>
            </a:r>
            <a:r>
              <a:rPr lang="ar-IQ" dirty="0" smtClean="0"/>
              <a:t>) تواريخ متعددة  في كتابه (</a:t>
            </a:r>
            <a:r>
              <a:rPr lang="ar-IQ" dirty="0" err="1" smtClean="0"/>
              <a:t>مفاتيج</a:t>
            </a:r>
            <a:r>
              <a:rPr lang="ar-IQ" dirty="0" smtClean="0"/>
              <a:t> الألسنية)لنشأة اللسانيات ،إذ ذكر أن اللسانيات نشأت في القرن الخامس قبل الميلاد على يد الإغريق، أو أنها نشأت عام 1816م، مع نشأة النحو المقارن على يد ( فرانز بوب) (</a:t>
            </a:r>
            <a:r>
              <a:rPr lang="en-US" dirty="0" err="1" smtClean="0"/>
              <a:t>F.Bopp</a:t>
            </a:r>
            <a:r>
              <a:rPr lang="ar-IQ" dirty="0" smtClean="0"/>
              <a:t>) ، أو أنها نشأت عام 1916 على يد (دي </a:t>
            </a:r>
            <a:r>
              <a:rPr lang="ar-IQ" dirty="0" err="1" smtClean="0"/>
              <a:t>سوسير</a:t>
            </a:r>
            <a:r>
              <a:rPr lang="ar-IQ" dirty="0" smtClean="0"/>
              <a:t>)، أو عام 1926 على يد (</a:t>
            </a:r>
            <a:r>
              <a:rPr lang="ar-IQ" dirty="0" err="1" smtClean="0"/>
              <a:t>تروبتسكوي</a:t>
            </a:r>
            <a:r>
              <a:rPr lang="ar-IQ" dirty="0" smtClean="0"/>
              <a:t>)، أو سنة 1956 على يد(</a:t>
            </a:r>
            <a:r>
              <a:rPr lang="ar-IQ" dirty="0" err="1" smtClean="0"/>
              <a:t>تشومسكي</a:t>
            </a:r>
            <a:r>
              <a:rPr lang="ar-IQ" dirty="0" smtClean="0"/>
              <a:t>).</a:t>
            </a:r>
          </a:p>
          <a:p>
            <a:r>
              <a:rPr lang="ar-IQ" dirty="0" smtClean="0"/>
              <a:t>غي أننا إذا ما أردنا أن نحدد نشأة اللسانيات بوصفها الدراسة العلمية للغة الإنسانية، فإنه ينبغي لنا أن نميز أولا بين ما وصفه (</a:t>
            </a:r>
            <a:r>
              <a:rPr lang="ar-IQ" dirty="0" err="1" smtClean="0"/>
              <a:t>سوسير</a:t>
            </a:r>
            <a:r>
              <a:rPr lang="ar-IQ" dirty="0" smtClean="0"/>
              <a:t>) ب( اللسانيات الحديثة)، وبين (اللسانيات الوصفية الحديثة).</a:t>
            </a:r>
          </a:p>
          <a:p>
            <a:r>
              <a:rPr lang="ar-IQ" dirty="0" smtClean="0"/>
              <a:t>أما (اللسانيات الحديثة) فقد جرت العادة على أن يُؤرخ لها بأواخر القرن الثامن عشر، وأوائل القرن التاسع عشر، وإذا ما أردنا وضع تأريخ محدد فإن العام 1816 ،هو التاريخ المناسب لنشأة اللسانيات الحديثة، إذ هو العام الذي شهد مولد النحو المقارن على يد (فرانز بوب)، رائد اللسانيات المقارنة ، وفتاها الأول فقد أرست اللسانيات المقارنة معالم الدراسة العلمية </a:t>
            </a:r>
            <a:r>
              <a:rPr lang="ar-IQ" dirty="0" err="1" smtClean="0"/>
              <a:t>للسانيلت،وزودتها</a:t>
            </a:r>
            <a:r>
              <a:rPr lang="ar-IQ" dirty="0" smtClean="0"/>
              <a:t> ببنيتها التحتية الأساسية ، وبذلك قضت على الفرض والتخمين والخيال الذي سيطر على ميدان اللسانيات قبل ذلك. إذ هي لم تخضع لمنهج علمي إلا في نهاية القرن الثامن عشر وأوائل القرن التاسع عشر.</a:t>
            </a:r>
          </a:p>
          <a:p>
            <a:r>
              <a:rPr lang="ar-IQ" dirty="0" smtClean="0"/>
              <a:t>أما اللسانيات الوصفية الحديثة ، فيُؤرخ لها بالعام الذي نُشِرَ فيه كتاب (دي </a:t>
            </a:r>
            <a:r>
              <a:rPr lang="ar-IQ" dirty="0" err="1" smtClean="0"/>
              <a:t>سوسير</a:t>
            </a:r>
            <a:r>
              <a:rPr lang="ar-IQ" dirty="0" smtClean="0"/>
              <a:t>) (دروس في الألسنية العامة) عام 1916م، أي أن اللسانيات الوصفية  ظهرت بعد قرن كامل من ظهور اللسانيات الحديثة ، وكتاب (دي </a:t>
            </a:r>
            <a:r>
              <a:rPr lang="ar-IQ" dirty="0" err="1" smtClean="0"/>
              <a:t>سوسير</a:t>
            </a:r>
            <a:r>
              <a:rPr lang="ar-IQ" dirty="0" smtClean="0"/>
              <a:t>) يعد شهادة ميلاد حقيقية للسانيات الوصفية الحديثة، والحجر الأساس لها، لذا عُد (دي </a:t>
            </a:r>
            <a:r>
              <a:rPr lang="ar-IQ" dirty="0" err="1" smtClean="0"/>
              <a:t>سوسير</a:t>
            </a:r>
            <a:r>
              <a:rPr lang="ar-IQ" dirty="0" smtClean="0"/>
              <a:t>) أبا اللسانيات ، لعظم تأثيره فيمن جاء بعده، وفي الحقيقة إن اللسانيات الوصفية نودي بها بشكل مستقل من قبل </a:t>
            </a:r>
            <a:r>
              <a:rPr lang="ar-IQ" dirty="0" err="1" smtClean="0"/>
              <a:t>ثلالثة</a:t>
            </a:r>
            <a:r>
              <a:rPr lang="ar-IQ" dirty="0" smtClean="0"/>
              <a:t> من الرواد: في سويسرا على يد (دي </a:t>
            </a:r>
            <a:r>
              <a:rPr lang="ar-IQ" dirty="0" err="1" smtClean="0"/>
              <a:t>سوسير</a:t>
            </a:r>
            <a:r>
              <a:rPr lang="ar-IQ" dirty="0" smtClean="0"/>
              <a:t>)، وفي أمريكا على يد (فرانس </a:t>
            </a:r>
            <a:r>
              <a:rPr lang="ar-IQ" dirty="0" err="1" smtClean="0"/>
              <a:t>بواس</a:t>
            </a:r>
            <a:r>
              <a:rPr lang="ar-IQ" dirty="0" smtClean="0"/>
              <a:t>) (</a:t>
            </a:r>
            <a:r>
              <a:rPr lang="en-US" dirty="0" err="1" smtClean="0"/>
              <a:t>F.Boas</a:t>
            </a:r>
            <a:r>
              <a:rPr lang="ar-IQ" dirty="0" smtClean="0"/>
              <a:t>) ، وفي تشيكو سلوفاكيا على يد (</a:t>
            </a:r>
            <a:r>
              <a:rPr lang="ar-IQ" dirty="0" err="1" smtClean="0"/>
              <a:t>ماثيسيوس</a:t>
            </a:r>
            <a:r>
              <a:rPr lang="ar-IQ" dirty="0" smtClean="0"/>
              <a:t>) (</a:t>
            </a:r>
            <a:r>
              <a:rPr lang="en-US" dirty="0" err="1" smtClean="0"/>
              <a:t>Mathesius</a:t>
            </a:r>
            <a:r>
              <a:rPr lang="ar-IQ" dirty="0" smtClean="0"/>
              <a:t>)</a:t>
            </a:r>
          </a:p>
          <a:p>
            <a:r>
              <a:rPr lang="ar-IQ" dirty="0" smtClean="0"/>
              <a:t>وخلاصة القول : إن السنوات ما بين (1786-1816) شهدت مولد اللسانيات الحديثة، والسنوات (1876-1916) شهدت مولد اللسانيات الوصفية الحديثة .</a:t>
            </a:r>
            <a:endParaRPr lang="ar-IQ" dirty="0"/>
          </a:p>
        </p:txBody>
      </p:sp>
      <p:pic>
        <p:nvPicPr>
          <p:cNvPr id="4" name="صو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861350180"/>
      </p:ext>
    </p:extLst>
  </p:cSld>
  <p:clrMapOvr>
    <a:masterClrMapping/>
  </p:clrMapOvr>
  <p:transition spd="slow" advTm="278822">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IQ" dirty="0" smtClean="0"/>
              <a:t>فقه اللغة وعلم اللغة والفرق بينهما</a:t>
            </a:r>
            <a:endParaRPr lang="ar-IQ" dirty="0"/>
          </a:p>
        </p:txBody>
      </p:sp>
      <p:sp>
        <p:nvSpPr>
          <p:cNvPr id="3" name="عنصر نائب للمحتوى 2"/>
          <p:cNvSpPr>
            <a:spLocks noGrp="1"/>
          </p:cNvSpPr>
          <p:nvPr>
            <p:ph idx="1"/>
          </p:nvPr>
        </p:nvSpPr>
        <p:spPr/>
        <p:txBody>
          <a:bodyPr/>
          <a:lstStyle/>
          <a:p>
            <a:r>
              <a:rPr lang="ar-IQ" dirty="0" smtClean="0"/>
              <a:t>الفِقْهُ بالكسر : العلم بالشيء، والفهم له ،والفطنة. غلب على علوم الدين لشرفه. واللغة ( أصوات يعبر بها كل قوم عن أغراضهم)، ومن الجمع بين القوانين ندرك معنى (فقه اللغة).</a:t>
            </a:r>
          </a:p>
          <a:p>
            <a:r>
              <a:rPr lang="ar-IQ" dirty="0" smtClean="0"/>
              <a:t>وفقه الشيء كلُّ </a:t>
            </a:r>
            <a:r>
              <a:rPr lang="ar-IQ" dirty="0" err="1" smtClean="0"/>
              <a:t>مايتصلُ</a:t>
            </a:r>
            <a:r>
              <a:rPr lang="ar-IQ" dirty="0" smtClean="0"/>
              <a:t> بفلسفته وفَهْمهِ ، والوقوف على </a:t>
            </a:r>
            <a:r>
              <a:rPr lang="ar-IQ" dirty="0" err="1" smtClean="0"/>
              <a:t>مايسير</a:t>
            </a:r>
            <a:r>
              <a:rPr lang="ar-IQ" dirty="0" smtClean="0"/>
              <a:t> عليه من قوانين . قال صاحب المصباح المنير: (الفقهُ فَهْم الشيء)، وقال ابن فارس:(كل علم لشيء فهو فقه).</a:t>
            </a:r>
          </a:p>
          <a:p>
            <a:r>
              <a:rPr lang="ar-IQ" u="sng" dirty="0" smtClean="0"/>
              <a:t>فقه اللغة </a:t>
            </a:r>
            <a:r>
              <a:rPr lang="ar-IQ" dirty="0" smtClean="0"/>
              <a:t>: علمٌ عربي خالص ،عربي النشأة </a:t>
            </a:r>
            <a:r>
              <a:rPr lang="ar-IQ" dirty="0" err="1" smtClean="0"/>
              <a:t>زالتطور،عربي</a:t>
            </a:r>
            <a:r>
              <a:rPr lang="ar-IQ" dirty="0" smtClean="0"/>
              <a:t> المصطلح ، عربي المباحث والباحثين ،مقصدهُ الأول ،دراسة اللغة العربية خاصة، لا دراسة اللغات عامة، كما هو شأن علم اللغة ، إذ درس علماؤنا تحت عنوان (فقه اللغة) ، كل ما يتعلق بنشأة اللغة العربية ، وصلتها بأخواتها من فصيلتها (اللغات الجزرية)، وأصواتها، وألفاظها ، ودلالات الألفاظ ، ولهجاتها، وتعريبها للأعجمي والدخيل، وتطورها العصري المواكب للحضارة الحديثة ، وما أثاره خصوم العربية من مشكلات تتعلق بخطها وإملائها ، </a:t>
            </a:r>
            <a:r>
              <a:rPr lang="ar-IQ" dirty="0" err="1" smtClean="0"/>
              <a:t>وقدرتهاعلى</a:t>
            </a:r>
            <a:r>
              <a:rPr lang="ar-IQ" dirty="0" smtClean="0"/>
              <a:t> تمَثل الحضارة المتجدد باستمرار.</a:t>
            </a:r>
          </a:p>
          <a:p>
            <a:r>
              <a:rPr lang="ar-IQ" u="sng" dirty="0" smtClean="0"/>
              <a:t>علم اللغة </a:t>
            </a:r>
            <a:r>
              <a:rPr lang="ar-IQ" dirty="0" smtClean="0"/>
              <a:t>: يدرس اللغات عامة ، ويحاول أن يصل إلى فهم الحقائق والخصائص التي تنتظم اللغات جميعا في سلك واحد.</a:t>
            </a:r>
          </a:p>
          <a:p>
            <a:pPr marL="0" indent="0">
              <a:buNone/>
            </a:pPr>
            <a:endParaRPr lang="ar-IQ" dirty="0" smtClean="0"/>
          </a:p>
          <a:p>
            <a:endParaRPr lang="ar-IQ" dirty="0"/>
          </a:p>
        </p:txBody>
      </p:sp>
    </p:spTree>
    <p:extLst>
      <p:ext uri="{BB962C8B-B14F-4D97-AF65-F5344CB8AC3E}">
        <p14:creationId xmlns:p14="http://schemas.microsoft.com/office/powerpoint/2010/main" val="3334420649"/>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03813" y="696036"/>
            <a:ext cx="8946541" cy="4678907"/>
          </a:xfrm>
        </p:spPr>
        <p:txBody>
          <a:bodyPr>
            <a:normAutofit fontScale="92500" lnSpcReduction="10000"/>
          </a:bodyPr>
          <a:lstStyle/>
          <a:p>
            <a:r>
              <a:rPr lang="ar-IQ" dirty="0" smtClean="0"/>
              <a:t>وإذا كان</a:t>
            </a:r>
            <a:r>
              <a:rPr lang="ar-IQ" u="sng" dirty="0" smtClean="0"/>
              <a:t>( فقه اللغة )</a:t>
            </a:r>
            <a:r>
              <a:rPr lang="ar-IQ" dirty="0" smtClean="0"/>
              <a:t>يدرس اللغة العربية الفصحى القديمة ، المحفوظة في المعجمات، وكتب الأدب ، ودواوين </a:t>
            </a:r>
            <a:r>
              <a:rPr lang="ar-IQ" dirty="0" err="1" smtClean="0"/>
              <a:t>الشعر،والفصحى</a:t>
            </a:r>
            <a:r>
              <a:rPr lang="ar-IQ" dirty="0" smtClean="0"/>
              <a:t> الحديثة المتداولة في الجامعات والصحف، ويترفع عن دراسة اللهجات العامية . فإن الاتجاه الذي التزمه </a:t>
            </a:r>
            <a:r>
              <a:rPr lang="ar-IQ" u="sng" dirty="0" smtClean="0"/>
              <a:t>(علم اللغة) </a:t>
            </a:r>
            <a:r>
              <a:rPr lang="ar-IQ" dirty="0" smtClean="0"/>
              <a:t>، يجمله على دراسة اللغات في واقعها اللغوي كما هو ، إلى جانب دراستها في ماضيها المنقول إلينا.</a:t>
            </a:r>
          </a:p>
          <a:p>
            <a:r>
              <a:rPr lang="ar-IQ" dirty="0" smtClean="0"/>
              <a:t>إن </a:t>
            </a:r>
            <a:r>
              <a:rPr lang="ar-IQ" u="sng" dirty="0" smtClean="0"/>
              <a:t>(علم اللغة)</a:t>
            </a:r>
            <a:r>
              <a:rPr lang="ar-IQ" dirty="0" smtClean="0"/>
              <a:t> يدرس اللغة في إطاريها العامي والفصيح ، ولهذا يتوفر على دراسة اللهجات العامية. فإن الاتجاه العلمي الذي التزمه (علم اللغة) يحمله على دراسة اللغات في واقعها اللغوي كما هو، إلى جانب دراستها في ماضيها المنقول إلينا .</a:t>
            </a:r>
          </a:p>
          <a:p>
            <a:r>
              <a:rPr lang="ar-IQ" dirty="0" smtClean="0"/>
              <a:t>أي أن ( </a:t>
            </a:r>
            <a:r>
              <a:rPr lang="ar-IQ" u="sng" dirty="0" smtClean="0"/>
              <a:t>علم اللغة </a:t>
            </a:r>
            <a:r>
              <a:rPr lang="ar-IQ" dirty="0" smtClean="0"/>
              <a:t>) يدرس اللغة في إطاريها العامي والفصيح ، ولهذا يتوفر على دراسة اللهجات العامية، مندفعا إليها بروح البحث المجرد من المعايير </a:t>
            </a:r>
            <a:r>
              <a:rPr lang="ar-IQ" dirty="0" err="1" smtClean="0"/>
              <a:t>القديمة،وغير</a:t>
            </a:r>
            <a:r>
              <a:rPr lang="ar-IQ" dirty="0" smtClean="0"/>
              <a:t> المجردة من النفع.</a:t>
            </a:r>
          </a:p>
          <a:p>
            <a:r>
              <a:rPr lang="ar-IQ" dirty="0" smtClean="0"/>
              <a:t>أما </a:t>
            </a:r>
            <a:r>
              <a:rPr lang="ar-IQ" u="sng" dirty="0" smtClean="0"/>
              <a:t>( علم اللغة ) </a:t>
            </a:r>
            <a:r>
              <a:rPr lang="ar-IQ" dirty="0" smtClean="0"/>
              <a:t>: فهو علم غربي النشأة ، غربي المباحث والباحثين، عرفته دائرة المعارف البريطانية ، وحددت زمان ظهوره بأنه ( الدراسة العلمية للغة) ، والتعريف نفسه ورد في الموسوعة الأمريكية ، حتى كأن إحدى الموسوعتين اقتبسته من الأخرى</a:t>
            </a:r>
            <a:r>
              <a:rPr lang="ar-IQ" dirty="0" smtClean="0"/>
              <a:t>.</a:t>
            </a:r>
          </a:p>
          <a:p>
            <a:r>
              <a:rPr lang="ar-IQ" dirty="0" smtClean="0"/>
              <a:t>وموضوع علم اللغة هو النشاط اللغوي الإنساني كله، في الماضي والحاضر، يستوي في هذا الإنسان البدائي والمتحضر، واللغات الحية والميتة، والقديمة والحديثة، دون اعتبار لصحة، أو لحن (خطأ لغوي)، أو جودة أو رداءة أو غير ذلك.</a:t>
            </a:r>
            <a:endParaRPr lang="ar-IQ" dirty="0" smtClean="0"/>
          </a:p>
          <a:p>
            <a:endParaRPr lang="ar-IQ" dirty="0"/>
          </a:p>
        </p:txBody>
      </p:sp>
    </p:spTree>
    <p:extLst>
      <p:ext uri="{BB962C8B-B14F-4D97-AF65-F5344CB8AC3E}">
        <p14:creationId xmlns:p14="http://schemas.microsoft.com/office/powerpoint/2010/main" val="2089496257"/>
      </p:ext>
    </p:extLst>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r>
              <a:rPr lang="ar-IQ" dirty="0" smtClean="0"/>
              <a:t>واللغة التي يبحث فيها هذا العلم (</a:t>
            </a:r>
            <a:r>
              <a:rPr lang="ar-IQ" u="sng" dirty="0" smtClean="0"/>
              <a:t>علم اللغة </a:t>
            </a:r>
            <a:r>
              <a:rPr lang="ar-IQ" dirty="0" smtClean="0"/>
              <a:t>)ليست العربية وحدها، أو الإنكليزية ، أو الألمانية ، </a:t>
            </a:r>
            <a:r>
              <a:rPr lang="ar-IQ" u="sng" dirty="0" smtClean="0"/>
              <a:t>إنما هي اللغة في ذاتها ومن أجل ذاتها</a:t>
            </a:r>
            <a:r>
              <a:rPr lang="ar-IQ" dirty="0" smtClean="0"/>
              <a:t>. وهي اللغة التي تظهر وتتحقق في أشكال لغات كثيرة ، ولهجات متعددة، وصور مختلفة من صور (الكلام) الإنساني ، ومع أن اللغة العربية ، تختلف عن </a:t>
            </a:r>
            <a:r>
              <a:rPr lang="ar-IQ" dirty="0" err="1" smtClean="0"/>
              <a:t>الإنكليزية،وهذه</a:t>
            </a:r>
            <a:r>
              <a:rPr lang="ar-IQ" dirty="0" smtClean="0"/>
              <a:t> تختلف عن الألمانية، فإنَِ هناك أصولاً وخصائصَ جوهرية ، تجمع ما بين هذه اللغات، كما تجمع بينها وبين سائر اللغات، وهو أن كلا منها لغة ، أو نظام اجتماعي معين ، </a:t>
            </a:r>
            <a:r>
              <a:rPr lang="ar-IQ" dirty="0" err="1" smtClean="0"/>
              <a:t>تتكلمه</a:t>
            </a:r>
            <a:r>
              <a:rPr lang="ar-IQ" dirty="0" smtClean="0"/>
              <a:t> جماعة معينة، ينتقل من جيلٍ لآخر، فيمر بأطوارٍ من التطور، متأثراً بالنظم الاجتماعية والسياسية والاقتصادية والدينية وغير ذلك.</a:t>
            </a:r>
          </a:p>
          <a:p>
            <a:r>
              <a:rPr lang="ar-IQ" dirty="0" smtClean="0"/>
              <a:t>وهكذا نرى أن علم اللغة يستقي مادته من النظر في اللغات على اختلافها، ويحاول أن يصل إلى فهم الحقائق والخصائص التي تجمع اللغات الإنسانية كلها في إطارٍ واحد.</a:t>
            </a:r>
          </a:p>
          <a:p>
            <a:r>
              <a:rPr lang="ar-IQ" dirty="0" smtClean="0"/>
              <a:t>وهكذا يمكن القول : إن </a:t>
            </a:r>
            <a:r>
              <a:rPr lang="ar-IQ" u="sng" dirty="0" smtClean="0"/>
              <a:t>( علم اللغة ) </a:t>
            </a:r>
            <a:r>
              <a:rPr lang="ar-IQ" dirty="0" smtClean="0"/>
              <a:t>هو العلم الذي يدرس اللغة أو اللهجة دراسة موضوعية ، غرضها الكشف عن خصائصها، وعن القوانين اللغوية التي تسير عليها ظواهرها الصوتية والصرفية والنحوية والدلالية والاشتقاقية، والكشف عن العلاقات التي تربط الظواهر بعضها ببعض ، وتربطها بالظواهر النفسية ،وبالمجتمع والبيئة.</a:t>
            </a:r>
          </a:p>
        </p:txBody>
      </p:sp>
    </p:spTree>
    <p:extLst>
      <p:ext uri="{BB962C8B-B14F-4D97-AF65-F5344CB8AC3E}">
        <p14:creationId xmlns:p14="http://schemas.microsoft.com/office/powerpoint/2010/main" val="246342775"/>
      </p:ext>
    </p:extLst>
  </p:cSld>
  <p:clrMapOvr>
    <a:masterClrMapping/>
  </p:clrMapOvr>
  <p:transition spd="slow">
    <p:randomBar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أيون">
  <a:themeElements>
    <a:clrScheme name="أيون">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أيون">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أيون">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docProps/app.xml><?xml version="1.0" encoding="utf-8"?>
<Properties xmlns="http://schemas.openxmlformats.org/officeDocument/2006/extended-properties" xmlns:vt="http://schemas.openxmlformats.org/officeDocument/2006/docPropsVTypes">
  <Template>Ion</Template>
  <TotalTime>1586</TotalTime>
  <Words>1847</Words>
  <Application>Microsoft Office PowerPoint</Application>
  <PresentationFormat>ملء الشاشة</PresentationFormat>
  <Paragraphs>39</Paragraphs>
  <Slides>10</Slides>
  <Notes>0</Notes>
  <HiddenSlides>0</HiddenSlides>
  <MMClips>6</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10</vt:i4>
      </vt:variant>
    </vt:vector>
  </HeadingPairs>
  <TitlesOfParts>
    <vt:vector size="15" baseType="lpstr">
      <vt:lpstr>Arial</vt:lpstr>
      <vt:lpstr>Century Gothic</vt:lpstr>
      <vt:lpstr>Times New Roman</vt:lpstr>
      <vt:lpstr>Wingdings 3</vt:lpstr>
      <vt:lpstr>أيون</vt:lpstr>
      <vt:lpstr>محاضرات اللسانيات/ المرحلة الرابعة-قسم اللغة العربية /كلية العلوم الإسلامية</vt:lpstr>
      <vt:lpstr>اللسانيات</vt:lpstr>
      <vt:lpstr>بين اللسانيات(linguistics) والفيلولوجيا (Philology)</vt:lpstr>
      <vt:lpstr>عرض تقديمي في PowerPoint</vt:lpstr>
      <vt:lpstr>نشأة السانيات</vt:lpstr>
      <vt:lpstr>نشأة اللسانيات</vt:lpstr>
      <vt:lpstr>فقه اللغة وعلم اللغة والفرق بينهما</vt:lpstr>
      <vt:lpstr>عرض تقديمي في PowerPoint</vt:lpstr>
      <vt:lpstr>عرض تقديمي في PowerPoint</vt:lpstr>
      <vt:lpstr>عرض تقديمي في PowerPoint</vt:lpstr>
    </vt:vector>
  </TitlesOfParts>
  <Company>Microsoft (C)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محاضرات اللسانيات/ المرحلة الرابعة-قسم اللغة العربية /كلية العلوم الإسلامية</dc:title>
  <dc:creator>DR.Ahmed Saker 2O14</dc:creator>
  <cp:lastModifiedBy>DR.Ahmed Saker 2O14</cp:lastModifiedBy>
  <cp:revision>53</cp:revision>
  <dcterms:created xsi:type="dcterms:W3CDTF">2020-03-23T14:10:25Z</dcterms:created>
  <dcterms:modified xsi:type="dcterms:W3CDTF">2020-03-30T23:08:46Z</dcterms:modified>
</cp:coreProperties>
</file>