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279" r:id="rId21"/>
    <p:sldId id="280" r:id="rId22"/>
    <p:sldId id="281" r:id="rId23"/>
    <p:sldId id="282" r:id="rId24"/>
    <p:sldId id="284" r:id="rId25"/>
    <p:sldId id="285" r:id="rId26"/>
    <p:sldId id="287" r:id="rId27"/>
    <p:sldId id="288" r:id="rId28"/>
    <p:sldId id="289" r:id="rId29"/>
    <p:sldId id="290" r:id="rId30"/>
    <p:sldId id="291" r:id="rId31"/>
    <p:sldId id="292" r:id="rId32"/>
    <p:sldId id="293" r:id="rId33"/>
    <p:sldId id="294" r:id="rId34"/>
    <p:sldId id="295" r:id="rId35"/>
    <p:sldId id="296" r:id="rId36"/>
    <p:sldId id="297" r:id="rId37"/>
    <p:sldId id="301" r:id="rId38"/>
    <p:sldId id="302" r:id="rId39"/>
    <p:sldId id="303" r:id="rId40"/>
    <p:sldId id="304" r:id="rId41"/>
    <p:sldId id="30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6" d="100"/>
          <a:sy n="66" d="100"/>
        </p:scale>
        <p:origin x="-151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AF10C6-3892-413D-B1FA-5734F9E0E136}"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72403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F10C6-3892-413D-B1FA-5734F9E0E136}"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86779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F10C6-3892-413D-B1FA-5734F9E0E136}"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288380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F10C6-3892-413D-B1FA-5734F9E0E136}"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266480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F10C6-3892-413D-B1FA-5734F9E0E136}"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287826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AF10C6-3892-413D-B1FA-5734F9E0E136}"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406781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AF10C6-3892-413D-B1FA-5734F9E0E136}"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261957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F10C6-3892-413D-B1FA-5734F9E0E136}"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362719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F10C6-3892-413D-B1FA-5734F9E0E136}"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252086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F10C6-3892-413D-B1FA-5734F9E0E136}"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236482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F10C6-3892-413D-B1FA-5734F9E0E136}"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096CE-CB57-4B96-B9C0-9E6B8BFE0751}" type="slidenum">
              <a:rPr lang="en-US" smtClean="0"/>
              <a:t>‹#›</a:t>
            </a:fld>
            <a:endParaRPr lang="en-US"/>
          </a:p>
        </p:txBody>
      </p:sp>
    </p:spTree>
    <p:extLst>
      <p:ext uri="{BB962C8B-B14F-4D97-AF65-F5344CB8AC3E}">
        <p14:creationId xmlns:p14="http://schemas.microsoft.com/office/powerpoint/2010/main" val="341667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F10C6-3892-413D-B1FA-5734F9E0E136}" type="datetimeFigureOut">
              <a:rPr lang="en-US" smtClean="0"/>
              <a:t>10/13/2021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096CE-CB57-4B96-B9C0-9E6B8BFE0751}" type="slidenum">
              <a:rPr lang="en-US" smtClean="0"/>
              <a:t>‹#›</a:t>
            </a:fld>
            <a:endParaRPr lang="en-US"/>
          </a:p>
        </p:txBody>
      </p:sp>
    </p:spTree>
    <p:extLst>
      <p:ext uri="{BB962C8B-B14F-4D97-AF65-F5344CB8AC3E}">
        <p14:creationId xmlns:p14="http://schemas.microsoft.com/office/powerpoint/2010/main" val="392659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محاضرات في الشعر الجاهلي</a:t>
            </a:r>
            <a:endParaRPr lang="en-US" dirty="0"/>
          </a:p>
        </p:txBody>
      </p:sp>
      <p:sp>
        <p:nvSpPr>
          <p:cNvPr id="3" name="Subtitle 2"/>
          <p:cNvSpPr>
            <a:spLocks noGrp="1"/>
          </p:cNvSpPr>
          <p:nvPr>
            <p:ph type="subTitle" idx="1"/>
          </p:nvPr>
        </p:nvSpPr>
        <p:spPr>
          <a:xfrm>
            <a:off x="0" y="3581400"/>
            <a:ext cx="9144000" cy="3276600"/>
          </a:xfrm>
        </p:spPr>
        <p:style>
          <a:lnRef idx="1">
            <a:schemeClr val="accent2"/>
          </a:lnRef>
          <a:fillRef idx="2">
            <a:schemeClr val="accent2"/>
          </a:fillRef>
          <a:effectRef idx="1">
            <a:schemeClr val="accent2"/>
          </a:effectRef>
          <a:fontRef idx="minor">
            <a:schemeClr val="dk1"/>
          </a:fontRef>
        </p:style>
        <p:txBody>
          <a:bodyPr/>
          <a:lstStyle/>
          <a:p>
            <a:r>
              <a:rPr lang="ar-IQ" dirty="0" smtClean="0"/>
              <a:t>د. محمود أحمد شاكر غضيب</a:t>
            </a:r>
          </a:p>
          <a:p>
            <a:r>
              <a:rPr lang="ar-IQ" dirty="0" smtClean="0"/>
              <a:t>التدريسي في قسم اللغة العربية</a:t>
            </a:r>
          </a:p>
          <a:p>
            <a:r>
              <a:rPr lang="ar-IQ" dirty="0" smtClean="0"/>
              <a:t>محاضرات الشعر الجاهلي للمرحلة الاولى /الكورس الثاني</a:t>
            </a:r>
          </a:p>
        </p:txBody>
      </p:sp>
    </p:spTree>
    <p:extLst>
      <p:ext uri="{BB962C8B-B14F-4D97-AF65-F5344CB8AC3E}">
        <p14:creationId xmlns:p14="http://schemas.microsoft.com/office/powerpoint/2010/main" val="2121879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781800"/>
          </a:xfrm>
        </p:spPr>
        <p:style>
          <a:lnRef idx="1">
            <a:schemeClr val="accent1"/>
          </a:lnRef>
          <a:fillRef idx="2">
            <a:schemeClr val="accent1"/>
          </a:fillRef>
          <a:effectRef idx="1">
            <a:schemeClr val="accent1"/>
          </a:effectRef>
          <a:fontRef idx="minor">
            <a:schemeClr val="dk1"/>
          </a:fontRef>
        </p:style>
        <p:txBody>
          <a:bodyPr>
            <a:normAutofit/>
          </a:bodyPr>
          <a:lstStyle/>
          <a:p>
            <a:pPr marL="0" marR="0" algn="just" rtl="1">
              <a:lnSpc>
                <a:spcPct val="115000"/>
              </a:lnSpc>
              <a:spcBef>
                <a:spcPts val="0"/>
              </a:spcBef>
              <a:spcAft>
                <a:spcPts val="1000"/>
              </a:spcAft>
            </a:pPr>
            <a:r>
              <a:rPr lang="ar-SA" dirty="0">
                <a:solidFill>
                  <a:srgbClr val="000000"/>
                </a:solidFill>
                <a:ea typeface="Calibri"/>
              </a:rPr>
              <a:t>-مختارات ابن الشجري و لقد وضع فيها ابن الشجري قصائد جاهلية         و إسلامية .</a:t>
            </a:r>
            <a:endParaRPr lang="en-US" sz="1800" dirty="0">
              <a:ea typeface="Calibri"/>
              <a:cs typeface="Arial"/>
            </a:endParaRPr>
          </a:p>
          <a:p>
            <a:pPr marL="0" marR="0" algn="just" rtl="1">
              <a:lnSpc>
                <a:spcPct val="115000"/>
              </a:lnSpc>
              <a:spcBef>
                <a:spcPts val="0"/>
              </a:spcBef>
              <a:spcAft>
                <a:spcPts val="1000"/>
              </a:spcAft>
            </a:pPr>
            <a:r>
              <a:rPr lang="en-US" dirty="0" smtClean="0">
                <a:solidFill>
                  <a:srgbClr val="000000"/>
                </a:solidFill>
                <a:effectLst/>
                <a:latin typeface="Arial"/>
                <a:ea typeface="Calibri"/>
                <a:cs typeface="Arial"/>
              </a:rPr>
              <a:t>  -</a:t>
            </a:r>
            <a:r>
              <a:rPr lang="ar-SA" dirty="0">
                <a:solidFill>
                  <a:srgbClr val="000000"/>
                </a:solidFill>
                <a:ea typeface="Calibri"/>
              </a:rPr>
              <a:t>ديوان الحماسة لابي تمام الطائي و قد وقف عليه العلماء الشراح و درسوه مرارا و تكرارا، و قسم هذا الكتاب على عشرة ابواب و اكبرها باب الحماسة الذي تضمن قصائد من الشعر الجاهلي و الاسلامي و العباسي .</a:t>
            </a:r>
            <a:endParaRPr lang="en-US" sz="1800" dirty="0">
              <a:ea typeface="Calibri"/>
              <a:cs typeface="Arial"/>
            </a:endParaRPr>
          </a:p>
          <a:p>
            <a:pPr marL="0" marR="0" algn="just" rtl="1">
              <a:lnSpc>
                <a:spcPct val="115000"/>
              </a:lnSpc>
              <a:spcBef>
                <a:spcPts val="0"/>
              </a:spcBef>
              <a:spcAft>
                <a:spcPts val="1000"/>
              </a:spcAft>
            </a:pPr>
            <a:r>
              <a:rPr lang="ar-SA" dirty="0">
                <a:solidFill>
                  <a:srgbClr val="000000"/>
                </a:solidFill>
                <a:ea typeface="Calibri"/>
              </a:rPr>
              <a:t> حماسة البحتري و لم يعن الشراح بهذا الكتاب كثيرا و قدم مقطوعات قصيرة من الشعر الجاهلي القديم</a:t>
            </a:r>
            <a:endParaRPr lang="en-US" sz="1800" dirty="0">
              <a:ea typeface="Calibri"/>
              <a:cs typeface="Arial"/>
            </a:endParaRPr>
          </a:p>
          <a:p>
            <a:pPr marL="0" marR="0" algn="just" rtl="1">
              <a:lnSpc>
                <a:spcPct val="115000"/>
              </a:lnSpc>
              <a:spcBef>
                <a:spcPts val="0"/>
              </a:spcBef>
              <a:spcAft>
                <a:spcPts val="1000"/>
              </a:spcAft>
            </a:pPr>
            <a:r>
              <a:rPr lang="en-US" dirty="0" smtClean="0">
                <a:solidFill>
                  <a:srgbClr val="000000"/>
                </a:solidFill>
                <a:effectLst/>
                <a:latin typeface="Arial"/>
                <a:ea typeface="Calibri"/>
                <a:cs typeface="Arial"/>
              </a:rPr>
              <a:t>  -</a:t>
            </a:r>
            <a:r>
              <a:rPr lang="ar-SA" dirty="0">
                <a:solidFill>
                  <a:srgbClr val="000000"/>
                </a:solidFill>
                <a:ea typeface="Calibri"/>
              </a:rPr>
              <a:t>العديد من دواوين الشعر الجاهلي و قد شرحها العديد من الشراح و هناك الكثير من المؤلفات القديمة التي أعتنت بشرح و عرض الكثير من الشعر الجاهلي مما يطول المقام من الوقوف عليه و ذكره.</a:t>
            </a:r>
            <a:endParaRPr lang="en-US" sz="1800" dirty="0">
              <a:ea typeface="Calibri"/>
              <a:cs typeface="Arial"/>
            </a:endParaRPr>
          </a:p>
          <a:p>
            <a:endParaRPr lang="en-US" dirty="0"/>
          </a:p>
        </p:txBody>
      </p:sp>
    </p:spTree>
    <p:extLst>
      <p:ext uri="{BB962C8B-B14F-4D97-AF65-F5344CB8AC3E}">
        <p14:creationId xmlns:p14="http://schemas.microsoft.com/office/powerpoint/2010/main" val="1500152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74726" cy="1600200"/>
          </a:xfrm>
        </p:spPr>
        <p:style>
          <a:lnRef idx="3">
            <a:schemeClr val="lt1"/>
          </a:lnRef>
          <a:fillRef idx="1">
            <a:schemeClr val="accent2"/>
          </a:fillRef>
          <a:effectRef idx="1">
            <a:schemeClr val="accent2"/>
          </a:effectRef>
          <a:fontRef idx="minor">
            <a:schemeClr val="lt1"/>
          </a:fontRef>
        </p:style>
        <p:txBody>
          <a:bodyPr/>
          <a:lstStyle/>
          <a:p>
            <a:r>
              <a:rPr lang="ar-IQ" dirty="0" smtClean="0"/>
              <a:t>المعلقات</a:t>
            </a:r>
            <a:endParaRPr lang="en-US" dirty="0"/>
          </a:p>
        </p:txBody>
      </p:sp>
      <p:sp>
        <p:nvSpPr>
          <p:cNvPr id="3" name="Content Placeholder 2"/>
          <p:cNvSpPr>
            <a:spLocks noGrp="1"/>
          </p:cNvSpPr>
          <p:nvPr>
            <p:ph idx="1"/>
          </p:nvPr>
        </p:nvSpPr>
        <p:spPr>
          <a:xfrm>
            <a:off x="0" y="1600200"/>
            <a:ext cx="9144000" cy="5257800"/>
          </a:xfrm>
        </p:spPr>
        <p:style>
          <a:lnRef idx="3">
            <a:schemeClr val="lt1"/>
          </a:lnRef>
          <a:fillRef idx="1">
            <a:schemeClr val="accent3"/>
          </a:fillRef>
          <a:effectRef idx="1">
            <a:schemeClr val="accent3"/>
          </a:effectRef>
          <a:fontRef idx="minor">
            <a:schemeClr val="lt1"/>
          </a:fontRef>
        </p:style>
        <p:txBody>
          <a:bodyPr/>
          <a:lstStyle/>
          <a:p>
            <a:pPr marL="0" marR="0" algn="just" rtl="1">
              <a:lnSpc>
                <a:spcPct val="115000"/>
              </a:lnSpc>
              <a:spcBef>
                <a:spcPts val="0"/>
              </a:spcBef>
              <a:spcAft>
                <a:spcPts val="1000"/>
              </a:spcAft>
            </a:pPr>
            <a:r>
              <a:rPr lang="ar-SA" dirty="0" smtClean="0">
                <a:ea typeface="Calibri"/>
              </a:rPr>
              <a:t>الاراء </a:t>
            </a:r>
            <a:r>
              <a:rPr lang="ar-SA" dirty="0">
                <a:ea typeface="Calibri"/>
              </a:rPr>
              <a:t>التي قيلت في سبب تسميتها</a:t>
            </a:r>
            <a:r>
              <a:rPr lang="en-US" dirty="0">
                <a:ea typeface="Calibri"/>
                <a:cs typeface="Arial"/>
              </a:rPr>
              <a:t>: </a:t>
            </a:r>
            <a:endParaRPr lang="en-US" sz="2000" dirty="0">
              <a:ea typeface="Calibri"/>
              <a:cs typeface="Arial"/>
            </a:endParaRPr>
          </a:p>
          <a:p>
            <a:pPr marL="0" marR="0" algn="just" rtl="1">
              <a:lnSpc>
                <a:spcPct val="115000"/>
              </a:lnSpc>
              <a:spcBef>
                <a:spcPts val="0"/>
              </a:spcBef>
              <a:spcAft>
                <a:spcPts val="1000"/>
              </a:spcAft>
            </a:pPr>
            <a:r>
              <a:rPr lang="ar-SA" dirty="0">
                <a:ea typeface="Calibri"/>
              </a:rPr>
              <a:t>لفظ المعلقات في الاصل يطلق على كل ما يعلق و عدّوها من العلق اي الشيء النفيس و سبب تسميتها بالمعلقات حسب النقاط الاتية :</a:t>
            </a:r>
            <a:endParaRPr lang="en-US" sz="2000" dirty="0">
              <a:ea typeface="Calibri"/>
              <a:cs typeface="Arial"/>
            </a:endParaRPr>
          </a:p>
          <a:p>
            <a:pPr marL="0" marR="0" algn="just" rtl="1">
              <a:lnSpc>
                <a:spcPct val="115000"/>
              </a:lnSpc>
              <a:spcBef>
                <a:spcPts val="0"/>
              </a:spcBef>
              <a:spcAft>
                <a:spcPts val="1000"/>
              </a:spcAft>
            </a:pPr>
            <a:r>
              <a:rPr lang="en-US" dirty="0">
                <a:ea typeface="Calibri"/>
                <a:cs typeface="Arial"/>
              </a:rPr>
              <a:t> -</a:t>
            </a:r>
            <a:r>
              <a:rPr lang="ar-SA" dirty="0">
                <a:ea typeface="Calibri"/>
              </a:rPr>
              <a:t>1-قيل ان العرب كتبوها بماء الذهب على القباطي و علقوها على جدار الكعبة المشرفة .</a:t>
            </a:r>
            <a:endParaRPr lang="en-US" sz="2000" dirty="0">
              <a:ea typeface="Calibri"/>
              <a:cs typeface="Arial"/>
            </a:endParaRPr>
          </a:p>
          <a:p>
            <a:pPr marL="0" indent="0">
              <a:buNone/>
            </a:pPr>
            <a:endParaRPr lang="en-US" dirty="0"/>
          </a:p>
        </p:txBody>
      </p:sp>
    </p:spTree>
    <p:extLst>
      <p:ext uri="{BB962C8B-B14F-4D97-AF65-F5344CB8AC3E}">
        <p14:creationId xmlns:p14="http://schemas.microsoft.com/office/powerpoint/2010/main" val="3308413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marL="0" marR="0" algn="just" rtl="1">
              <a:lnSpc>
                <a:spcPct val="115000"/>
              </a:lnSpc>
              <a:spcBef>
                <a:spcPts val="0"/>
              </a:spcBef>
              <a:spcAft>
                <a:spcPts val="1000"/>
              </a:spcAft>
            </a:pPr>
            <a:r>
              <a:rPr lang="en-US" dirty="0">
                <a:ea typeface="Calibri"/>
                <a:cs typeface="Arial"/>
              </a:rPr>
              <a:t>-</a:t>
            </a:r>
            <a:r>
              <a:rPr lang="ar-SA" dirty="0">
                <a:ea typeface="Calibri"/>
              </a:rPr>
              <a:t>قيل إن سبب تسميتها يرجع ألى انها بقيت عالقة في ذاكرة الناس على مر الدهور    و لكن خبر تعليقها على جدار الكعبة قد ورد في الكثير من الكتب القديمة و كانت معلقة امرئ القيس هي اول شعر علق على ركن من اركان الكعبة ثم قلدت باقي الشعراء هذا العمل فعلقوا ايضا قصائدهم الاخرى ، و عدد من علق قصائده 10 و قيل 7 شعراء.</a:t>
            </a:r>
            <a:endParaRPr lang="en-US" sz="2000" dirty="0">
              <a:ea typeface="Calibri"/>
              <a:cs typeface="Aria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95600"/>
            <a:ext cx="8153400" cy="3962400"/>
          </a:xfrm>
          <a:prstGeom prst="rect">
            <a:avLst/>
          </a:prstGeom>
        </p:spPr>
      </p:pic>
    </p:spTree>
    <p:extLst>
      <p:ext uri="{BB962C8B-B14F-4D97-AF65-F5344CB8AC3E}">
        <p14:creationId xmlns:p14="http://schemas.microsoft.com/office/powerpoint/2010/main" val="1839333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0"/>
            <a:ext cx="8991600" cy="6858000"/>
          </a:xfrm>
        </p:spPr>
        <p:style>
          <a:lnRef idx="1">
            <a:schemeClr val="accent3"/>
          </a:lnRef>
          <a:fillRef idx="2">
            <a:schemeClr val="accent3"/>
          </a:fillRef>
          <a:effectRef idx="1">
            <a:schemeClr val="accent3"/>
          </a:effectRef>
          <a:fontRef idx="minor">
            <a:schemeClr val="dk1"/>
          </a:fontRef>
        </p:style>
        <p:txBody>
          <a:bodyPr/>
          <a:lstStyle/>
          <a:p>
            <a:pPr marL="0" marR="0" algn="just" rtl="1">
              <a:lnSpc>
                <a:spcPct val="115000"/>
              </a:lnSpc>
              <a:spcBef>
                <a:spcPts val="0"/>
              </a:spcBef>
              <a:spcAft>
                <a:spcPts val="1000"/>
              </a:spcAft>
            </a:pPr>
            <a:r>
              <a:rPr lang="ar-SA" dirty="0">
                <a:ea typeface="Calibri"/>
              </a:rPr>
              <a:t>المعلقة الأولى لأمرئ القيس </a:t>
            </a:r>
            <a:endParaRPr lang="en-US" sz="2000" dirty="0">
              <a:ea typeface="Calibri"/>
              <a:cs typeface="Arial"/>
            </a:endParaRPr>
          </a:p>
          <a:p>
            <a:pPr marL="0" marR="0" algn="just" rtl="1">
              <a:lnSpc>
                <a:spcPct val="115000"/>
              </a:lnSpc>
              <a:spcBef>
                <a:spcPts val="0"/>
              </a:spcBef>
              <a:spcAft>
                <a:spcPts val="1000"/>
              </a:spcAft>
            </a:pPr>
            <a:r>
              <a:rPr lang="ar-SA" dirty="0">
                <a:ea typeface="Calibri"/>
              </a:rPr>
              <a:t> و اسمه حندجا و يكنى بالملك الضليل و يكنى ايضا بذي القروح و القيس هو اسم من اسماء الاصنام في الجاهلية و ابوه  حجر </a:t>
            </a:r>
            <a:r>
              <a:rPr lang="ar-SA" dirty="0" smtClean="0">
                <a:ea typeface="Calibri"/>
              </a:rPr>
              <a:t>بن الحارث</a:t>
            </a:r>
            <a:endParaRPr lang="en-US" dirty="0"/>
          </a:p>
        </p:txBody>
      </p:sp>
    </p:spTree>
    <p:extLst>
      <p:ext uri="{BB962C8B-B14F-4D97-AF65-F5344CB8AC3E}">
        <p14:creationId xmlns:p14="http://schemas.microsoft.com/office/powerpoint/2010/main" val="1267218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lvl="0" indent="-342900" rtl="1">
              <a:lnSpc>
                <a:spcPct val="115000"/>
              </a:lnSpc>
              <a:spcBef>
                <a:spcPts val="0"/>
              </a:spcBef>
              <a:spcAft>
                <a:spcPts val="1000"/>
              </a:spcAft>
            </a:pPr>
            <a:r>
              <a:rPr lang="en-US" sz="3200" dirty="0">
                <a:solidFill>
                  <a:prstClr val="black"/>
                </a:solidFill>
                <a:ea typeface="Calibri"/>
                <a:cs typeface="Arial"/>
              </a:rPr>
              <a:t>. </a:t>
            </a:r>
            <a:r>
              <a:rPr lang="ar-SA" sz="3200" dirty="0">
                <a:solidFill>
                  <a:prstClr val="black"/>
                </a:solidFill>
                <a:ea typeface="Calibri"/>
                <a:cs typeface="Arial"/>
              </a:rPr>
              <a:t>قال في بعض ابياتها ( حفظ 5 ابيات فقط من هذه المعلقة تختارها)</a:t>
            </a:r>
            <a:r>
              <a:rPr lang="en-US" sz="2000" dirty="0">
                <a:solidFill>
                  <a:prstClr val="black"/>
                </a:solidFill>
                <a:ea typeface="Calibri"/>
                <a:cs typeface="Arial"/>
              </a:rPr>
              <a:t/>
            </a:r>
            <a:br>
              <a:rPr lang="en-US" sz="2000" dirty="0">
                <a:solidFill>
                  <a:prstClr val="black"/>
                </a:solidFill>
                <a:ea typeface="Calibri"/>
                <a:cs typeface="Arial"/>
              </a:rPr>
            </a:br>
            <a:endParaRPr lang="en-US" dirty="0"/>
          </a:p>
        </p:txBody>
      </p:sp>
      <p:sp>
        <p:nvSpPr>
          <p:cNvPr id="3" name="Content Placeholder 2"/>
          <p:cNvSpPr>
            <a:spLocks noGrp="1"/>
          </p:cNvSpPr>
          <p:nvPr>
            <p:ph idx="1"/>
          </p:nvPr>
        </p:nvSpPr>
        <p:spPr>
          <a:xfrm>
            <a:off x="0" y="914400"/>
            <a:ext cx="9067800" cy="5211763"/>
          </a:xfrm>
        </p:spPr>
        <p:style>
          <a:lnRef idx="1">
            <a:schemeClr val="accent2"/>
          </a:lnRef>
          <a:fillRef idx="2">
            <a:schemeClr val="accent2"/>
          </a:fillRef>
          <a:effectRef idx="1">
            <a:schemeClr val="accent2"/>
          </a:effectRef>
          <a:fontRef idx="minor">
            <a:schemeClr val="dk1"/>
          </a:fontRef>
        </p:style>
        <p:txBody>
          <a:bodyPr>
            <a:normAutofit/>
          </a:bodyPr>
          <a:lstStyle/>
          <a:p>
            <a:pPr marL="0" marR="0" indent="0" algn="ctr" rtl="1">
              <a:lnSpc>
                <a:spcPct val="115000"/>
              </a:lnSpc>
              <a:spcBef>
                <a:spcPts val="0"/>
              </a:spcBef>
              <a:spcAft>
                <a:spcPts val="1000"/>
              </a:spcAft>
              <a:buNone/>
            </a:pPr>
            <a:r>
              <a:rPr lang="ar-IQ" dirty="0">
                <a:ea typeface="Calibri"/>
              </a:rPr>
              <a:t>قفا </a:t>
            </a:r>
            <a:r>
              <a:rPr lang="ar-IQ" dirty="0" smtClean="0">
                <a:ea typeface="Calibri"/>
              </a:rPr>
              <a:t>نبكِ </a:t>
            </a:r>
            <a:r>
              <a:rPr lang="ar-IQ" dirty="0">
                <a:ea typeface="Calibri"/>
              </a:rPr>
              <a:t>من ذكرى حبيب و منزل     بسقط اللوى بين الدخول </a:t>
            </a:r>
            <a:r>
              <a:rPr lang="ar-IQ" dirty="0" smtClean="0">
                <a:ea typeface="Calibri"/>
              </a:rPr>
              <a:t>فحوملِ</a:t>
            </a:r>
            <a:endParaRPr lang="en-US" sz="2000" dirty="0">
              <a:ea typeface="Calibri"/>
              <a:cs typeface="Arial"/>
            </a:endParaRPr>
          </a:p>
          <a:p>
            <a:pPr marL="0" marR="0" algn="ctr" rtl="1">
              <a:lnSpc>
                <a:spcPct val="115000"/>
              </a:lnSpc>
              <a:spcBef>
                <a:spcPts val="0"/>
              </a:spcBef>
              <a:spcAft>
                <a:spcPts val="1000"/>
              </a:spcAft>
            </a:pPr>
            <a:r>
              <a:rPr lang="ar-IQ" dirty="0" smtClean="0">
                <a:ea typeface="Calibri"/>
              </a:rPr>
              <a:t>فتوضحُ </a:t>
            </a:r>
            <a:r>
              <a:rPr lang="ar-IQ" dirty="0">
                <a:ea typeface="Calibri"/>
              </a:rPr>
              <a:t>فالمقراةِ لم يعفُ رسمُها     لما نسجتها من جنوبٍ و شــمألِ</a:t>
            </a:r>
            <a:endParaRPr lang="en-US" sz="2000" dirty="0">
              <a:ea typeface="Calibri"/>
              <a:cs typeface="Arial"/>
            </a:endParaRPr>
          </a:p>
          <a:p>
            <a:pPr marL="0" marR="0" algn="ctr" rtl="1">
              <a:lnSpc>
                <a:spcPct val="115000"/>
              </a:lnSpc>
              <a:spcBef>
                <a:spcPts val="0"/>
              </a:spcBef>
              <a:spcAft>
                <a:spcPts val="1000"/>
              </a:spcAft>
            </a:pPr>
            <a:r>
              <a:rPr lang="ar-IQ" dirty="0">
                <a:ea typeface="Calibri"/>
              </a:rPr>
              <a:t>ترى بعر الارام في عرصاتها      و قيعــانها كأنــــــــه حبُّ فلفــلِ</a:t>
            </a:r>
            <a:endParaRPr lang="en-US" sz="2000" dirty="0">
              <a:ea typeface="Calibri"/>
              <a:cs typeface="Arial"/>
            </a:endParaRPr>
          </a:p>
          <a:p>
            <a:pPr marL="0" marR="0" algn="ctr" rtl="1">
              <a:lnSpc>
                <a:spcPct val="115000"/>
              </a:lnSpc>
              <a:spcBef>
                <a:spcPts val="0"/>
              </a:spcBef>
              <a:spcAft>
                <a:spcPts val="1000"/>
              </a:spcAft>
            </a:pPr>
            <a:r>
              <a:rPr lang="ar-IQ" dirty="0">
                <a:ea typeface="Calibri"/>
              </a:rPr>
              <a:t>كأنِّي غداة البينِ يومَ تحملــوا       لدى ســمرات الحي ناقف حنظلِ</a:t>
            </a:r>
            <a:endParaRPr lang="en-US" sz="2000" dirty="0">
              <a:ea typeface="Calibri"/>
              <a:cs typeface="Arial"/>
            </a:endParaRPr>
          </a:p>
          <a:p>
            <a:r>
              <a:rPr lang="ar-IQ" dirty="0">
                <a:ea typeface="Calibri"/>
              </a:rPr>
              <a:t>وقوفاً بها صحبي على مطيِّهم      يقولون لا تهلِك أســــــىً و تجملِ</a:t>
            </a:r>
            <a:endParaRPr lang="en-US" dirty="0"/>
          </a:p>
        </p:txBody>
      </p:sp>
    </p:spTree>
    <p:extLst>
      <p:ext uri="{BB962C8B-B14F-4D97-AF65-F5344CB8AC3E}">
        <p14:creationId xmlns:p14="http://schemas.microsoft.com/office/powerpoint/2010/main" val="491633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marL="0" marR="0" algn="r" rtl="1">
              <a:lnSpc>
                <a:spcPct val="115000"/>
              </a:lnSpc>
              <a:spcBef>
                <a:spcPts val="0"/>
              </a:spcBef>
              <a:spcAft>
                <a:spcPts val="1000"/>
              </a:spcAft>
            </a:pPr>
            <a:r>
              <a:rPr lang="ar-IQ" dirty="0">
                <a:ea typeface="Calibri"/>
              </a:rPr>
              <a:t>ثم جاء بلوحته الغزلية التي قال ببعض ابياتها:</a:t>
            </a:r>
            <a:endParaRPr lang="en-US" sz="2000" dirty="0">
              <a:ea typeface="Calibri"/>
              <a:cs typeface="Arial"/>
            </a:endParaRPr>
          </a:p>
          <a:p>
            <a:pPr marL="0" marR="0" algn="ctr" rtl="1">
              <a:lnSpc>
                <a:spcPct val="115000"/>
              </a:lnSpc>
              <a:spcBef>
                <a:spcPts val="0"/>
              </a:spcBef>
              <a:spcAft>
                <a:spcPts val="1000"/>
              </a:spcAft>
            </a:pPr>
            <a:r>
              <a:rPr lang="ar-IQ" dirty="0">
                <a:ea typeface="Calibri"/>
              </a:rPr>
              <a:t>أفاطمُ مهلاً بعض هذا التدّللِ     و ان كنت ِ أزمعتِ صرمي فأجملي</a:t>
            </a:r>
            <a:endParaRPr lang="en-US" sz="2000" dirty="0">
              <a:ea typeface="Calibri"/>
              <a:cs typeface="Arial"/>
            </a:endParaRPr>
          </a:p>
          <a:p>
            <a:pPr marL="0" marR="0" algn="ctr" rtl="1">
              <a:lnSpc>
                <a:spcPct val="115000"/>
              </a:lnSpc>
              <a:spcBef>
                <a:spcPts val="0"/>
              </a:spcBef>
              <a:spcAft>
                <a:spcPts val="1000"/>
              </a:spcAft>
            </a:pPr>
            <a:r>
              <a:rPr lang="ar-IQ" dirty="0">
                <a:ea typeface="Calibri"/>
              </a:rPr>
              <a:t>أغرك  مني ان حبك قاتلي        و انك مهما تأمري القلب يفــعلِ</a:t>
            </a:r>
            <a:endParaRPr lang="en-US" sz="2000" dirty="0">
              <a:ea typeface="Calibri"/>
              <a:cs typeface="Arial"/>
            </a:endParaRPr>
          </a:p>
          <a:p>
            <a:pPr marL="0" marR="0" algn="ctr" rtl="1">
              <a:lnSpc>
                <a:spcPct val="115000"/>
              </a:lnSpc>
              <a:spcBef>
                <a:spcPts val="0"/>
              </a:spcBef>
              <a:spcAft>
                <a:spcPts val="1000"/>
              </a:spcAft>
            </a:pPr>
            <a:r>
              <a:rPr lang="ar-IQ" dirty="0">
                <a:ea typeface="Calibri"/>
              </a:rPr>
              <a:t>وما ذرفت عيناك الا لتقدحي     بســهميكِ في اعشار قلبٍ مقتلِ</a:t>
            </a:r>
            <a:endParaRPr lang="en-US" sz="2000" dirty="0">
              <a:ea typeface="Calibri"/>
              <a:cs typeface="Arial"/>
            </a:endParaRPr>
          </a:p>
          <a:p>
            <a:endParaRPr lang="en-US" dirty="0"/>
          </a:p>
        </p:txBody>
      </p:sp>
    </p:spTree>
    <p:extLst>
      <p:ext uri="{BB962C8B-B14F-4D97-AF65-F5344CB8AC3E}">
        <p14:creationId xmlns:p14="http://schemas.microsoft.com/office/powerpoint/2010/main" val="3101527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76200"/>
            <a:ext cx="9067800" cy="6781800"/>
          </a:xfrm>
        </p:spPr>
        <p:style>
          <a:lnRef idx="1">
            <a:schemeClr val="accent2"/>
          </a:lnRef>
          <a:fillRef idx="2">
            <a:schemeClr val="accent2"/>
          </a:fillRef>
          <a:effectRef idx="1">
            <a:schemeClr val="accent2"/>
          </a:effectRef>
          <a:fontRef idx="minor">
            <a:schemeClr val="dk1"/>
          </a:fontRef>
        </p:style>
        <p:txBody>
          <a:bodyPr/>
          <a:lstStyle/>
          <a:p>
            <a:pPr marL="0" marR="0" algn="r" rtl="1">
              <a:lnSpc>
                <a:spcPct val="115000"/>
              </a:lnSpc>
              <a:spcBef>
                <a:spcPts val="0"/>
              </a:spcBef>
              <a:spcAft>
                <a:spcPts val="1000"/>
              </a:spcAft>
            </a:pPr>
            <a:r>
              <a:rPr lang="ar-IQ" dirty="0">
                <a:ea typeface="Calibri"/>
              </a:rPr>
              <a:t>ثم يأتي بأبياته في وصف الليل</a:t>
            </a:r>
            <a:endParaRPr lang="en-US" sz="2000" dirty="0">
              <a:ea typeface="Calibri"/>
              <a:cs typeface="Arial"/>
            </a:endParaRPr>
          </a:p>
          <a:p>
            <a:pPr marL="0" marR="0" algn="ctr" rtl="1">
              <a:lnSpc>
                <a:spcPct val="115000"/>
              </a:lnSpc>
              <a:spcBef>
                <a:spcPts val="0"/>
              </a:spcBef>
              <a:spcAft>
                <a:spcPts val="1000"/>
              </a:spcAft>
            </a:pPr>
            <a:r>
              <a:rPr lang="ar-IQ" dirty="0">
                <a:ea typeface="Calibri"/>
              </a:rPr>
              <a:t>و ليل كموج البحر ارخى سدوله       </a:t>
            </a:r>
            <a:r>
              <a:rPr lang="ar-IQ" dirty="0" smtClean="0">
                <a:ea typeface="Calibri"/>
              </a:rPr>
              <a:t>عليَّ </a:t>
            </a:r>
            <a:r>
              <a:rPr lang="ar-IQ" dirty="0">
                <a:ea typeface="Calibri"/>
              </a:rPr>
              <a:t>بأنواع الهموم ليبــــــتلي</a:t>
            </a:r>
            <a:endParaRPr lang="en-US" sz="2000" dirty="0">
              <a:ea typeface="Calibri"/>
              <a:cs typeface="Arial"/>
            </a:endParaRPr>
          </a:p>
          <a:p>
            <a:pPr marL="0" marR="0" indent="0" algn="ctr" rtl="1">
              <a:lnSpc>
                <a:spcPct val="115000"/>
              </a:lnSpc>
              <a:spcBef>
                <a:spcPts val="0"/>
              </a:spcBef>
              <a:spcAft>
                <a:spcPts val="1000"/>
              </a:spcAft>
              <a:buNone/>
            </a:pPr>
            <a:r>
              <a:rPr lang="ar-IQ" dirty="0">
                <a:ea typeface="Calibri"/>
              </a:rPr>
              <a:t>فقلتُ له لما تمطى بصـــــــــلبه         </a:t>
            </a:r>
            <a:r>
              <a:rPr lang="ar-IQ" dirty="0" smtClean="0">
                <a:ea typeface="Calibri"/>
              </a:rPr>
              <a:t> </a:t>
            </a:r>
            <a:r>
              <a:rPr lang="ar-IQ" dirty="0">
                <a:ea typeface="Calibri"/>
              </a:rPr>
              <a:t>و أردف أعجازاً و ناء بــكلكلِ</a:t>
            </a:r>
            <a:endParaRPr lang="en-US" sz="2000" dirty="0">
              <a:ea typeface="Calibri"/>
              <a:cs typeface="Arial"/>
            </a:endParaRPr>
          </a:p>
          <a:p>
            <a:pPr marL="0" marR="0" indent="0" algn="ctr" rtl="1">
              <a:lnSpc>
                <a:spcPct val="115000"/>
              </a:lnSpc>
              <a:spcBef>
                <a:spcPts val="0"/>
              </a:spcBef>
              <a:spcAft>
                <a:spcPts val="1000"/>
              </a:spcAft>
              <a:buNone/>
            </a:pPr>
            <a:r>
              <a:rPr lang="ar-IQ" dirty="0">
                <a:ea typeface="Calibri"/>
              </a:rPr>
              <a:t>الا أيها الليل الطويل الا انجلي           </a:t>
            </a:r>
            <a:r>
              <a:rPr lang="ar-IQ" dirty="0" smtClean="0">
                <a:ea typeface="Calibri"/>
              </a:rPr>
              <a:t>بصبحٍ </a:t>
            </a:r>
            <a:r>
              <a:rPr lang="ar-IQ" dirty="0">
                <a:ea typeface="Calibri"/>
              </a:rPr>
              <a:t>وما الاصباحُ فيك بأمثلِ</a:t>
            </a:r>
            <a:endParaRPr lang="en-US" sz="2000" dirty="0">
              <a:ea typeface="Calibri"/>
              <a:cs typeface="Arial"/>
            </a:endParaRPr>
          </a:p>
          <a:p>
            <a:endParaRPr lang="en-US" dirty="0"/>
          </a:p>
        </p:txBody>
      </p:sp>
    </p:spTree>
    <p:extLst>
      <p:ext uri="{BB962C8B-B14F-4D97-AF65-F5344CB8AC3E}">
        <p14:creationId xmlns:p14="http://schemas.microsoft.com/office/powerpoint/2010/main" val="1916206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90714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067800" cy="6858000"/>
          </a:xfrm>
        </p:spPr>
        <p:style>
          <a:lnRef idx="1">
            <a:schemeClr val="accent4"/>
          </a:lnRef>
          <a:fillRef idx="2">
            <a:schemeClr val="accent4"/>
          </a:fillRef>
          <a:effectRef idx="1">
            <a:schemeClr val="accent4"/>
          </a:effectRef>
          <a:fontRef idx="minor">
            <a:schemeClr val="dk1"/>
          </a:fontRef>
        </p:style>
        <p:txBody>
          <a:bodyPr>
            <a:normAutofit/>
          </a:bodyPr>
          <a:lstStyle/>
          <a:p>
            <a:pPr marL="0" marR="0" algn="just" rtl="1">
              <a:lnSpc>
                <a:spcPct val="115000"/>
              </a:lnSpc>
              <a:spcBef>
                <a:spcPts val="0"/>
              </a:spcBef>
              <a:spcAft>
                <a:spcPts val="1000"/>
              </a:spcAft>
            </a:pPr>
            <a:r>
              <a:rPr lang="ar-IQ" dirty="0">
                <a:ea typeface="Calibri"/>
              </a:rPr>
              <a:t>زهير بن أبي سلمى ربيعة بن رباح المُزنيّ ، أبوه من قبيلة مزينة ،عاش زهير في كنف خاله الشاعر بشامة بن الغدير ، ذلك لان اباه لم يعش طويلا في العصر الجاهلي .</a:t>
            </a:r>
            <a:endParaRPr lang="en-US" sz="2000" dirty="0">
              <a:ea typeface="Calibri"/>
              <a:cs typeface="Arial"/>
            </a:endParaRPr>
          </a:p>
          <a:p>
            <a:pPr marL="0" marR="0" algn="just" rtl="1">
              <a:lnSpc>
                <a:spcPct val="115000"/>
              </a:lnSpc>
              <a:spcBef>
                <a:spcPts val="0"/>
              </a:spcBef>
              <a:spcAft>
                <a:spcPts val="1000"/>
              </a:spcAft>
            </a:pPr>
            <a:r>
              <a:rPr lang="ar-IQ" dirty="0">
                <a:ea typeface="Calibri"/>
              </a:rPr>
              <a:t>حياة زهير من الوجهة الأدبية حياة طريفة ، كان ابوه شاعرا ، وكان خاله بشامة بن الغدير شاعرا أيضا ، و اختاه سلمى و الخنساء شاعرتان .</a:t>
            </a:r>
            <a:endParaRPr lang="en-US" sz="2000" dirty="0">
              <a:ea typeface="Calibri"/>
              <a:cs typeface="Arial"/>
            </a:endParaRPr>
          </a:p>
          <a:p>
            <a:pPr marL="0" marR="0" algn="just" rtl="1">
              <a:lnSpc>
                <a:spcPct val="115000"/>
              </a:lnSpc>
              <a:spcBef>
                <a:spcPts val="0"/>
              </a:spcBef>
              <a:spcAft>
                <a:spcPts val="1000"/>
              </a:spcAft>
            </a:pPr>
            <a:r>
              <a:rPr lang="ar-IQ" dirty="0">
                <a:ea typeface="Calibri"/>
              </a:rPr>
              <a:t>ورث ابناه كعب و بجير الشعر و استمر الشعر في بيته اجيالا ، و كان ابن كعب و اسمه عقبة شاعرا أيضا . و كان العوام بن عقبة بن كعب بن زهير شاعرا أيضا .</a:t>
            </a:r>
            <a:endParaRPr lang="en-US" sz="2000" dirty="0">
              <a:ea typeface="Calibri"/>
              <a:cs typeface="Arial"/>
            </a:endParaRPr>
          </a:p>
          <a:p>
            <a:endParaRPr lang="en-US" dirty="0"/>
          </a:p>
        </p:txBody>
      </p:sp>
    </p:spTree>
    <p:extLst>
      <p:ext uri="{BB962C8B-B14F-4D97-AF65-F5344CB8AC3E}">
        <p14:creationId xmlns:p14="http://schemas.microsoft.com/office/powerpoint/2010/main" val="1201238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57199"/>
            <a:ext cx="7315200" cy="571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910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effectLst>
                  <a:glow rad="228600">
                    <a:schemeClr val="accent4">
                      <a:satMod val="175000"/>
                      <a:alpha val="40000"/>
                    </a:schemeClr>
                  </a:glow>
                </a:effectLst>
              </a:rPr>
              <a:t>خصائص الشعر الجاهلي :</a:t>
            </a:r>
            <a:r>
              <a:rPr lang="en-US" dirty="0"/>
              <a:t/>
            </a:r>
            <a:br>
              <a:rPr lang="en-US" dirty="0"/>
            </a:br>
            <a:endParaRPr lang="en-US" dirty="0"/>
          </a:p>
        </p:txBody>
      </p:sp>
      <p:sp>
        <p:nvSpPr>
          <p:cNvPr id="3" name="Content Placeholder 2"/>
          <p:cNvSpPr>
            <a:spLocks noGrp="1"/>
          </p:cNvSpPr>
          <p:nvPr>
            <p:ph idx="1"/>
          </p:nvPr>
        </p:nvSpPr>
        <p:spPr>
          <a:xfrm>
            <a:off x="0" y="1143000"/>
            <a:ext cx="9144000" cy="5715000"/>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en-US" dirty="0"/>
              <a:t>:- </a:t>
            </a:r>
            <a:r>
              <a:rPr lang="ar-SA" dirty="0"/>
              <a:t>للشعر الجاهلي القديم خصائص عرف بها ندرجها في هذه النقاط:</a:t>
            </a:r>
            <a:endParaRPr lang="en-US" dirty="0"/>
          </a:p>
          <a:p>
            <a:pPr algn="just" rtl="1"/>
            <a:r>
              <a:rPr lang="en-US" b="1" cap="all" dirty="0">
                <a:effectLst>
                  <a:reflection blurRad="12700" stA="28000" endPos="45000" dist="1003" dir="5400000" sy="-100000" algn="bl"/>
                </a:effectLst>
              </a:rPr>
              <a:t>: - 1 -</a:t>
            </a:r>
            <a:r>
              <a:rPr lang="ar-SA" cap="all" dirty="0">
                <a:effectLst>
                  <a:reflection blurRad="12700" stA="28000" endPos="45000" dist="1003" dir="5400000" sy="-100000" algn="bl"/>
                </a:effectLst>
              </a:rPr>
              <a:t>الطابع البدوي</a:t>
            </a:r>
            <a:r>
              <a:rPr lang="ar-SA" b="1" cap="all" dirty="0">
                <a:effectLst>
                  <a:reflection blurRad="12700" stA="28000" endPos="45000" dist="1003" dir="5400000" sy="-100000" algn="bl"/>
                </a:effectLst>
              </a:rPr>
              <a:t> </a:t>
            </a:r>
            <a:r>
              <a:rPr lang="en-US" dirty="0"/>
              <a:t>:- </a:t>
            </a:r>
            <a:endParaRPr lang="en-US" dirty="0" smtClean="0"/>
          </a:p>
          <a:p>
            <a:pPr algn="just" rtl="1"/>
            <a:r>
              <a:rPr lang="ar-SA" dirty="0" smtClean="0"/>
              <a:t>الشعر </a:t>
            </a:r>
            <a:r>
              <a:rPr lang="ar-SA" dirty="0"/>
              <a:t>الجاهلي يمثل كل مظاهر الحياة العربية فهو يمثل البادية ويتحدث عن تفاصيلها ويصف الجبال والطرق و الوديان والنبات والسحب واالمطار والقوافل والمنازل والديار القديمة وفي ذلك يقول طرفة بن العبد في وصفه للديار القديمة صارت مثل بقايا الوشم في ظهر اليد لما حل بهذه الديار من اندثار:</a:t>
            </a:r>
            <a:endParaRPr lang="en-US" dirty="0"/>
          </a:p>
          <a:p>
            <a:pPr rtl="1"/>
            <a:r>
              <a:rPr lang="ar-SA" b="1" dirty="0"/>
              <a:t>لخولة اطلال ببرقة ثهمد        تلوح كباقي الوشم في ظاهر اليد</a:t>
            </a:r>
            <a:endParaRPr lang="en-US" dirty="0"/>
          </a:p>
          <a:p>
            <a:endParaRPr lang="en-US" dirty="0"/>
          </a:p>
        </p:txBody>
      </p:sp>
    </p:spTree>
    <p:extLst>
      <p:ext uri="{BB962C8B-B14F-4D97-AF65-F5344CB8AC3E}">
        <p14:creationId xmlns:p14="http://schemas.microsoft.com/office/powerpoint/2010/main" val="3894754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781800"/>
          </a:xfrm>
        </p:spPr>
        <p:style>
          <a:lnRef idx="1">
            <a:schemeClr val="accent4"/>
          </a:lnRef>
          <a:fillRef idx="2">
            <a:schemeClr val="accent4"/>
          </a:fillRef>
          <a:effectRef idx="1">
            <a:schemeClr val="accent4"/>
          </a:effectRef>
          <a:fontRef idx="minor">
            <a:schemeClr val="dk1"/>
          </a:fontRef>
        </p:style>
        <p:txBody>
          <a:bodyPr/>
          <a:lstStyle/>
          <a:p>
            <a:pPr marL="0" marR="0" algn="just" rtl="1">
              <a:lnSpc>
                <a:spcPct val="115000"/>
              </a:lnSpc>
              <a:spcBef>
                <a:spcPts val="0"/>
              </a:spcBef>
              <a:spcAft>
                <a:spcPts val="1000"/>
              </a:spcAft>
              <a:tabLst>
                <a:tab pos="619125" algn="l"/>
              </a:tabLst>
            </a:pPr>
            <a:r>
              <a:rPr lang="ar-IQ" dirty="0">
                <a:ea typeface="Calibri"/>
              </a:rPr>
              <a:t>عاش زهير بن ابي سلمى يعلم ابناه </a:t>
            </a:r>
            <a:r>
              <a:rPr lang="ar-IQ" dirty="0" smtClean="0">
                <a:ea typeface="Calibri"/>
              </a:rPr>
              <a:t>الشعر، و هما كعب </a:t>
            </a:r>
            <a:r>
              <a:rPr lang="ar-IQ" dirty="0">
                <a:ea typeface="Calibri"/>
              </a:rPr>
              <a:t>و </a:t>
            </a:r>
            <a:r>
              <a:rPr lang="ar-IQ" dirty="0" smtClean="0">
                <a:ea typeface="Calibri"/>
              </a:rPr>
              <a:t>بجير، </a:t>
            </a:r>
            <a:r>
              <a:rPr lang="ar-IQ" dirty="0">
                <a:ea typeface="Calibri"/>
              </a:rPr>
              <a:t>و أناسا اخرين من غير اهل بيته من مثل الحطيأة الشاعر المشهور ، كان يلقنهم الشعر و يروونه عنه ، حتى تنطبع في أنفسهم طريقة نظم الشعر و صوغه . و لذلك كان لهذا الرجل حياة أدبية عائلية ليس لها مثيل لدى غيره من الشعراء في الجاهلية .</a:t>
            </a:r>
            <a:endParaRPr lang="en-US" sz="2000" dirty="0">
              <a:ea typeface="Calibri"/>
              <a:cs typeface="Arial"/>
            </a:endParaRPr>
          </a:p>
          <a:p>
            <a:endParaRPr lang="en-US" dirty="0"/>
          </a:p>
        </p:txBody>
      </p:sp>
    </p:spTree>
    <p:extLst>
      <p:ext uri="{BB962C8B-B14F-4D97-AF65-F5344CB8AC3E}">
        <p14:creationId xmlns:p14="http://schemas.microsoft.com/office/powerpoint/2010/main" val="455271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067800" cy="6858000"/>
          </a:xfrm>
        </p:spPr>
        <p:style>
          <a:lnRef idx="1">
            <a:schemeClr val="accent3"/>
          </a:lnRef>
          <a:fillRef idx="2">
            <a:schemeClr val="accent3"/>
          </a:fillRef>
          <a:effectRef idx="1">
            <a:schemeClr val="accent3"/>
          </a:effectRef>
          <a:fontRef idx="minor">
            <a:schemeClr val="dk1"/>
          </a:fontRef>
        </p:style>
        <p:txBody>
          <a:bodyPr>
            <a:normAutofit/>
          </a:bodyPr>
          <a:lstStyle/>
          <a:p>
            <a:pPr marL="0" marR="0" algn="just" rtl="1">
              <a:lnSpc>
                <a:spcPct val="115000"/>
              </a:lnSpc>
              <a:spcBef>
                <a:spcPts val="0"/>
              </a:spcBef>
              <a:spcAft>
                <a:spcPts val="1000"/>
              </a:spcAft>
              <a:tabLst>
                <a:tab pos="619125" algn="l"/>
              </a:tabLst>
            </a:pPr>
            <a:r>
              <a:rPr lang="ar-IQ" dirty="0">
                <a:ea typeface="Calibri"/>
              </a:rPr>
              <a:t>قال معلقته الشهيرة . و في بعض ابياتها : </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أمن أم أوفى دمـــــــنة لم تكلم         بحومـــــــانة الدراج فالمـتثلمِ</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ديارٌ لها بالرقمتين كــــــــــأنها   </a:t>
            </a:r>
            <a:r>
              <a:rPr lang="ar-IQ" dirty="0" smtClean="0">
                <a:ea typeface="Calibri"/>
              </a:rPr>
              <a:t>   مراجيع </a:t>
            </a:r>
            <a:r>
              <a:rPr lang="ar-IQ" dirty="0">
                <a:ea typeface="Calibri"/>
              </a:rPr>
              <a:t>وشمٍ في نواشر معصم ِ</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وقفتُ بها من بعد عشرين حجة      فلأيا عرفت الدار بعـــــد توهمِ</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فلما عرفتُ الدار قلتُ لربــــعها   </a:t>
            </a:r>
            <a:r>
              <a:rPr lang="ar-IQ" dirty="0" smtClean="0">
                <a:ea typeface="Calibri"/>
              </a:rPr>
              <a:t> </a:t>
            </a:r>
            <a:r>
              <a:rPr lang="ar-IQ" dirty="0">
                <a:ea typeface="Calibri"/>
              </a:rPr>
              <a:t>الا أنعم صباحا أيها الربع و أسلمِ</a:t>
            </a:r>
            <a:endParaRPr lang="en-US" sz="2000" dirty="0">
              <a:ea typeface="Calibri"/>
              <a:cs typeface="Arial"/>
            </a:endParaRPr>
          </a:p>
          <a:p>
            <a:endParaRPr lang="en-US" dirty="0"/>
          </a:p>
        </p:txBody>
      </p:sp>
    </p:spTree>
    <p:extLst>
      <p:ext uri="{BB962C8B-B14F-4D97-AF65-F5344CB8AC3E}">
        <p14:creationId xmlns:p14="http://schemas.microsoft.com/office/powerpoint/2010/main" val="1271480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marR="0" algn="just" rtl="1">
              <a:lnSpc>
                <a:spcPct val="115000"/>
              </a:lnSpc>
              <a:spcBef>
                <a:spcPts val="0"/>
              </a:spcBef>
              <a:spcAft>
                <a:spcPts val="1000"/>
              </a:spcAft>
              <a:tabLst>
                <a:tab pos="619125" algn="l"/>
              </a:tabLst>
            </a:pPr>
            <a:r>
              <a:rPr lang="ar-IQ" dirty="0">
                <a:ea typeface="Calibri"/>
              </a:rPr>
              <a:t>ثم قال أبياته الحكمية الجميلة:</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ســـــــئمت تكاليف الحياة و من يعش     </a:t>
            </a:r>
            <a:r>
              <a:rPr lang="ar-IQ" dirty="0" smtClean="0">
                <a:ea typeface="Calibri"/>
              </a:rPr>
              <a:t> ثمانين </a:t>
            </a:r>
            <a:r>
              <a:rPr lang="ar-IQ" dirty="0">
                <a:ea typeface="Calibri"/>
              </a:rPr>
              <a:t>حولاً لا أبا لك يســـــأمِ</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أعلم ما في اليوم و الامـــــس قبله    </a:t>
            </a:r>
            <a:r>
              <a:rPr lang="ar-IQ" dirty="0" smtClean="0">
                <a:ea typeface="Calibri"/>
              </a:rPr>
              <a:t> </a:t>
            </a:r>
            <a:r>
              <a:rPr lang="ar-IQ" dirty="0">
                <a:ea typeface="Calibri"/>
              </a:rPr>
              <a:t>و لكنني عن علمِ ما في غدٍ عمِ</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من لم يصانع في </a:t>
            </a:r>
            <a:r>
              <a:rPr lang="ar-IQ" dirty="0" smtClean="0">
                <a:ea typeface="Calibri"/>
              </a:rPr>
              <a:t>أمـــــــورٍ </a:t>
            </a:r>
            <a:r>
              <a:rPr lang="ar-IQ" dirty="0">
                <a:ea typeface="Calibri"/>
              </a:rPr>
              <a:t>كثيرةٍ  </a:t>
            </a:r>
            <a:r>
              <a:rPr lang="ar-IQ" dirty="0" smtClean="0">
                <a:ea typeface="Calibri"/>
              </a:rPr>
              <a:t>   يضرّس </a:t>
            </a:r>
            <a:r>
              <a:rPr lang="ar-IQ" dirty="0">
                <a:ea typeface="Calibri"/>
              </a:rPr>
              <a:t>بأنيابٍ و يوطأ بمنســــمِ</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من يك ذا فضل فيبخل </a:t>
            </a:r>
            <a:r>
              <a:rPr lang="ar-IQ" dirty="0" smtClean="0">
                <a:ea typeface="Calibri"/>
              </a:rPr>
              <a:t>بفضـــــله      على </a:t>
            </a:r>
            <a:r>
              <a:rPr lang="ar-IQ" dirty="0">
                <a:ea typeface="Calibri"/>
              </a:rPr>
              <a:t>قومه يســـــتغن عنه و يذممِ</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من يجعل المعروف من دون عرضه  </a:t>
            </a:r>
            <a:r>
              <a:rPr lang="ar-IQ" dirty="0" smtClean="0">
                <a:ea typeface="Calibri"/>
              </a:rPr>
              <a:t> </a:t>
            </a:r>
            <a:r>
              <a:rPr lang="ar-IQ" dirty="0">
                <a:ea typeface="Calibri"/>
              </a:rPr>
              <a:t>يفره ،و من لا يتق الشتم يشتمِ </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 </a:t>
            </a:r>
            <a:endParaRPr lang="en-US" sz="2000" dirty="0">
              <a:ea typeface="Calibri"/>
              <a:cs typeface="Arial"/>
            </a:endParaRPr>
          </a:p>
          <a:p>
            <a:endParaRPr lang="en-US" dirty="0"/>
          </a:p>
        </p:txBody>
      </p:sp>
    </p:spTree>
    <p:extLst>
      <p:ext uri="{BB962C8B-B14F-4D97-AF65-F5344CB8AC3E}">
        <p14:creationId xmlns:p14="http://schemas.microsoft.com/office/powerpoint/2010/main" val="3812259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style>
          <a:lnRef idx="1">
            <a:schemeClr val="accent3"/>
          </a:lnRef>
          <a:fillRef idx="2">
            <a:schemeClr val="accent3"/>
          </a:fillRef>
          <a:effectRef idx="1">
            <a:schemeClr val="accent3"/>
          </a:effectRef>
          <a:fontRef idx="minor">
            <a:schemeClr val="dk1"/>
          </a:fontRef>
        </p:style>
        <p:txBody>
          <a:bodyPr>
            <a:normAutofit/>
          </a:bodyPr>
          <a:lstStyle/>
          <a:p>
            <a:pPr lvl="0" indent="-342900" rtl="1">
              <a:lnSpc>
                <a:spcPct val="115000"/>
              </a:lnSpc>
              <a:spcBef>
                <a:spcPts val="0"/>
              </a:spcBef>
              <a:spcAft>
                <a:spcPts val="1000"/>
              </a:spcAft>
              <a:tabLst>
                <a:tab pos="619125" algn="l"/>
              </a:tabLst>
            </a:pPr>
            <a:r>
              <a:rPr lang="ar-IQ" sz="3000" dirty="0">
                <a:solidFill>
                  <a:prstClr val="black"/>
                </a:solidFill>
                <a:ea typeface="Calibri"/>
                <a:cs typeface="Arial"/>
              </a:rPr>
              <a:t>طرفة بن العبد :</a:t>
            </a:r>
            <a:r>
              <a:rPr lang="en-US" sz="1900" dirty="0">
                <a:solidFill>
                  <a:prstClr val="black"/>
                </a:solidFill>
                <a:ea typeface="Calibri"/>
                <a:cs typeface="Arial"/>
              </a:rPr>
              <a:t/>
            </a:r>
            <a:br>
              <a:rPr lang="en-US" sz="1900" dirty="0">
                <a:solidFill>
                  <a:prstClr val="black"/>
                </a:solidFill>
                <a:ea typeface="Calibri"/>
                <a:cs typeface="Arial"/>
              </a:rPr>
            </a:br>
            <a:endParaRPr lang="en-US" dirty="0"/>
          </a:p>
        </p:txBody>
      </p:sp>
      <p:sp>
        <p:nvSpPr>
          <p:cNvPr id="3" name="Content Placeholder 2"/>
          <p:cNvSpPr>
            <a:spLocks noGrp="1"/>
          </p:cNvSpPr>
          <p:nvPr>
            <p:ph idx="1"/>
          </p:nvPr>
        </p:nvSpPr>
        <p:spPr>
          <a:xfrm>
            <a:off x="0" y="1600200"/>
            <a:ext cx="9144000" cy="5257800"/>
          </a:xfrm>
        </p:spPr>
        <p:style>
          <a:lnRef idx="1">
            <a:schemeClr val="accent4"/>
          </a:lnRef>
          <a:fillRef idx="2">
            <a:schemeClr val="accent4"/>
          </a:fillRef>
          <a:effectRef idx="1">
            <a:schemeClr val="accent4"/>
          </a:effectRef>
          <a:fontRef idx="minor">
            <a:schemeClr val="dk1"/>
          </a:fontRef>
        </p:style>
        <p:txBody>
          <a:bodyPr>
            <a:normAutofit/>
          </a:bodyPr>
          <a:lstStyle/>
          <a:p>
            <a:pPr marL="0" marR="0" algn="just" rtl="1">
              <a:lnSpc>
                <a:spcPct val="115000"/>
              </a:lnSpc>
              <a:spcBef>
                <a:spcPts val="0"/>
              </a:spcBef>
              <a:spcAft>
                <a:spcPts val="1000"/>
              </a:spcAft>
              <a:tabLst>
                <a:tab pos="619125" algn="l"/>
              </a:tabLst>
            </a:pPr>
            <a:r>
              <a:rPr lang="ar-IQ" dirty="0" smtClean="0">
                <a:ea typeface="Calibri"/>
              </a:rPr>
              <a:t>شاعر </a:t>
            </a:r>
            <a:r>
              <a:rPr lang="ar-IQ" dirty="0">
                <a:ea typeface="Calibri"/>
              </a:rPr>
              <a:t>جاهلي لم يعش طويلا في العصر الجاهلي ،عرف بمغامراته و مطارداته للملذات قال قصيدته المعلقة ، و التي عدت من عيون الشعر العربي القديم ، و كان ببعض ابياتها:</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لخـــولة اطلال ببرقة ثــهمد      تلوح كباقي الوشم في ظاهر اليد</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وقوفاً بها صحبي عليّ مطيّهم   يقولون لا تهلك أســــــى و تجلدِ</a:t>
            </a:r>
            <a:endParaRPr lang="en-US" sz="2000" dirty="0">
              <a:ea typeface="Calibri"/>
              <a:cs typeface="Arial"/>
            </a:endParaRPr>
          </a:p>
          <a:p>
            <a:endParaRPr lang="en-US" dirty="0"/>
          </a:p>
        </p:txBody>
      </p:sp>
    </p:spTree>
    <p:extLst>
      <p:ext uri="{BB962C8B-B14F-4D97-AF65-F5344CB8AC3E}">
        <p14:creationId xmlns:p14="http://schemas.microsoft.com/office/powerpoint/2010/main" val="970636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marL="0" marR="0" algn="just" rtl="1">
              <a:lnSpc>
                <a:spcPct val="115000"/>
              </a:lnSpc>
              <a:spcBef>
                <a:spcPts val="0"/>
              </a:spcBef>
              <a:spcAft>
                <a:spcPts val="1000"/>
              </a:spcAft>
              <a:tabLst>
                <a:tab pos="619125" algn="l"/>
              </a:tabLst>
            </a:pPr>
            <a:r>
              <a:rPr lang="ar-IQ" dirty="0">
                <a:ea typeface="Calibri"/>
              </a:rPr>
              <a:t>ثم يأتي الى اجمل الابيات الحكمية :</a:t>
            </a:r>
            <a:endParaRPr lang="en-US" sz="2000" dirty="0">
              <a:ea typeface="Calibri"/>
              <a:cs typeface="Arial"/>
            </a:endParaRPr>
          </a:p>
          <a:p>
            <a:pPr marL="0" marR="0" algn="ctr" rtl="1">
              <a:lnSpc>
                <a:spcPct val="115000"/>
              </a:lnSpc>
              <a:spcBef>
                <a:spcPts val="0"/>
              </a:spcBef>
              <a:spcAft>
                <a:spcPts val="1000"/>
              </a:spcAft>
              <a:tabLst>
                <a:tab pos="619125" algn="l"/>
              </a:tabLst>
            </a:pPr>
            <a:r>
              <a:rPr lang="ar-IQ" dirty="0">
                <a:ea typeface="Calibri"/>
              </a:rPr>
              <a:t>ستبدي لك الأيامُ ما كنت جاهلاً   </a:t>
            </a:r>
            <a:r>
              <a:rPr lang="ar-IQ" dirty="0" smtClean="0">
                <a:ea typeface="Calibri"/>
              </a:rPr>
              <a:t> </a:t>
            </a:r>
            <a:r>
              <a:rPr lang="ar-IQ" dirty="0">
                <a:ea typeface="Calibri"/>
              </a:rPr>
              <a:t>و يأتيك بالاخــــبار من لم تزود</a:t>
            </a:r>
            <a:endParaRPr lang="en-US" sz="2000" dirty="0">
              <a:ea typeface="Calibri"/>
              <a:cs typeface="Arial"/>
            </a:endParaRPr>
          </a:p>
          <a:p>
            <a:r>
              <a:rPr lang="ar-IQ" dirty="0">
                <a:ea typeface="Calibri"/>
              </a:rPr>
              <a:t>و يأتيك بالاخبار من لم تبع له    </a:t>
            </a:r>
            <a:r>
              <a:rPr lang="ar-IQ" dirty="0" smtClean="0">
                <a:ea typeface="Calibri"/>
              </a:rPr>
              <a:t> </a:t>
            </a:r>
            <a:r>
              <a:rPr lang="ar-IQ" dirty="0">
                <a:ea typeface="Calibri"/>
              </a:rPr>
              <a:t>يوما ، و لم تضرب له وقت موعد</a:t>
            </a:r>
            <a:endParaRPr lang="en-US" dirty="0"/>
          </a:p>
        </p:txBody>
      </p:sp>
    </p:spTree>
    <p:extLst>
      <p:ext uri="{BB962C8B-B14F-4D97-AF65-F5344CB8AC3E}">
        <p14:creationId xmlns:p14="http://schemas.microsoft.com/office/powerpoint/2010/main" val="1236800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812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ar-IQ" dirty="0">
                <a:ea typeface="Calibri"/>
                <a:cs typeface="Arial"/>
              </a:rPr>
              <a:t>و ربما يكون السؤال لماذا تحدث شعراء </a:t>
            </a:r>
            <a:r>
              <a:rPr lang="ar-IQ" dirty="0" smtClean="0">
                <a:ea typeface="Calibri"/>
                <a:cs typeface="Arial"/>
              </a:rPr>
              <a:t>المعلقات </a:t>
            </a:r>
            <a:r>
              <a:rPr lang="ar-IQ" dirty="0">
                <a:ea typeface="Calibri"/>
                <a:cs typeface="Arial"/>
              </a:rPr>
              <a:t>كثيرا عن الديار القديمة ؟ و كيف تثبت حديثهم عن الديار في المعلقات شعراً؟</a:t>
            </a:r>
            <a:endParaRPr lang="en-US" dirty="0"/>
          </a:p>
        </p:txBody>
      </p:sp>
      <p:sp>
        <p:nvSpPr>
          <p:cNvPr id="3" name="Content Placeholder 2"/>
          <p:cNvSpPr>
            <a:spLocks noGrp="1"/>
          </p:cNvSpPr>
          <p:nvPr>
            <p:ph idx="1"/>
          </p:nvPr>
        </p:nvSpPr>
        <p:spPr>
          <a:xfrm>
            <a:off x="0" y="2057400"/>
            <a:ext cx="9144000" cy="4800600"/>
          </a:xfrm>
        </p:spPr>
        <p:style>
          <a:lnRef idx="1">
            <a:schemeClr val="accent5"/>
          </a:lnRef>
          <a:fillRef idx="2">
            <a:schemeClr val="accent5"/>
          </a:fillRef>
          <a:effectRef idx="1">
            <a:schemeClr val="accent5"/>
          </a:effectRef>
          <a:fontRef idx="minor">
            <a:schemeClr val="dk1"/>
          </a:fontRef>
        </p:style>
        <p:txBody>
          <a:bodyPr/>
          <a:lstStyle/>
          <a:p>
            <a:pPr algn="r" rtl="1"/>
            <a:r>
              <a:rPr lang="ar-IQ" dirty="0">
                <a:ea typeface="Calibri"/>
              </a:rPr>
              <a:t>السبب في كثرة حديثهم عن تلك الديار ذلك لانها تمثل الوطن الأول الذي يحنون اليه طول سنين حياتهم ، و لأنهم كثيرا ما يتنقلون من ارض لاخرى بحثاً عن الماء و العشب ، فأن هذه الديار ستبقى عالقة في اذهانهم ، فهي ديار من أحبوا و من سكنوا اليهم في أيام الشباب الجميل .</a:t>
            </a:r>
            <a:endParaRPr lang="en-US" dirty="0"/>
          </a:p>
        </p:txBody>
      </p:sp>
    </p:spTree>
    <p:extLst>
      <p:ext uri="{BB962C8B-B14F-4D97-AF65-F5344CB8AC3E}">
        <p14:creationId xmlns:p14="http://schemas.microsoft.com/office/powerpoint/2010/main" val="21165586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3">
            <a:schemeClr val="lt1"/>
          </a:lnRef>
          <a:fillRef idx="1">
            <a:schemeClr val="accent4"/>
          </a:fillRef>
          <a:effectRef idx="1">
            <a:schemeClr val="accent4"/>
          </a:effectRef>
          <a:fontRef idx="minor">
            <a:schemeClr val="lt1"/>
          </a:fontRef>
        </p:style>
        <p:txBody>
          <a:bodyPr>
            <a:normAutofit/>
          </a:bodyPr>
          <a:lstStyle/>
          <a:p>
            <a:pPr marL="0" marR="0" algn="just" rtl="1">
              <a:lnSpc>
                <a:spcPct val="115000"/>
              </a:lnSpc>
              <a:spcBef>
                <a:spcPts val="0"/>
              </a:spcBef>
              <a:spcAft>
                <a:spcPts val="1000"/>
              </a:spcAft>
              <a:tabLst>
                <a:tab pos="619125" algn="l"/>
              </a:tabLst>
            </a:pPr>
            <a:r>
              <a:rPr lang="ar-IQ" dirty="0">
                <a:ea typeface="Calibri"/>
              </a:rPr>
              <a:t>و لذلك وقف امرؤ القيس و استوقف أصحابه فقال </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قفا نبك من ذكرى حبيب و منزل    </a:t>
            </a:r>
            <a:r>
              <a:rPr lang="ar-IQ" dirty="0" smtClean="0">
                <a:ea typeface="Calibri"/>
              </a:rPr>
              <a:t>بسقط </a:t>
            </a:r>
            <a:r>
              <a:rPr lang="ar-IQ" dirty="0">
                <a:ea typeface="Calibri"/>
              </a:rPr>
              <a:t>اللوى بين الدخول فحومل</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قال زهير بن ابي سلمى</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أمن أم أوفى دمنة لم تكلم             بحومانة الدراج فالمتثلمِ</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قال طرفة بن العبد:</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لخولة أطلال ببرقة ثهمد        تلوح كباقي الوشم في ظاهر اليد</a:t>
            </a:r>
            <a:endParaRPr lang="en-US" sz="2000" dirty="0">
              <a:ea typeface="Calibri"/>
              <a:cs typeface="Arial"/>
            </a:endParaRPr>
          </a:p>
          <a:p>
            <a:endParaRPr lang="en-US" dirty="0"/>
          </a:p>
        </p:txBody>
      </p:sp>
    </p:spTree>
    <p:extLst>
      <p:ext uri="{BB962C8B-B14F-4D97-AF65-F5344CB8AC3E}">
        <p14:creationId xmlns:p14="http://schemas.microsoft.com/office/powerpoint/2010/main" val="794460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marR="0" algn="just" rtl="1">
              <a:lnSpc>
                <a:spcPct val="115000"/>
              </a:lnSpc>
              <a:spcBef>
                <a:spcPts val="0"/>
              </a:spcBef>
              <a:spcAft>
                <a:spcPts val="1000"/>
              </a:spcAft>
              <a:tabLst>
                <a:tab pos="619125" algn="l"/>
              </a:tabLst>
            </a:pPr>
            <a:r>
              <a:rPr lang="ar-IQ" dirty="0">
                <a:ea typeface="Calibri"/>
              </a:rPr>
              <a:t>لذلك هم يقرنون ذكر الديار بذكر من أحبوا من النساء ،أنها الأرض التي تركت ذكرى جميلا في مخيلتهم ، و ما يلبثون ان يذكروها في اشعارهم ، و لشدة حبهم لها فأنهم استفتحوا بها معلقاتهم و التي تعد من عيون التراث العربي القديم</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الديار القديمة التي تحدث عنها الشاعر لجاهلي كانت مرابع الصبا ، و الوطن الجميل الذي ترك تأثيره في وجدان الشاعر الجاهلي ، و لم ينسه هذا الشاعر ، و لذلك رأينا زهيرا يرجع لها فيقف عندها فيقول :</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وقفت بها من بعد عشرين حجة     فلأياً عرفت الدار بعد توهم </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و يذكر الربع الذي كان ساكنا في هذه الديار ، فيتخيل وجودهم فيقول :</a:t>
            </a:r>
            <a:endParaRPr lang="en-US" sz="2000" dirty="0">
              <a:ea typeface="Calibri"/>
              <a:cs typeface="Arial"/>
            </a:endParaRPr>
          </a:p>
          <a:p>
            <a:pPr marL="0" marR="0" algn="just" rtl="1">
              <a:lnSpc>
                <a:spcPct val="115000"/>
              </a:lnSpc>
              <a:spcBef>
                <a:spcPts val="0"/>
              </a:spcBef>
              <a:spcAft>
                <a:spcPts val="1000"/>
              </a:spcAft>
              <a:tabLst>
                <a:tab pos="619125" algn="l"/>
              </a:tabLst>
            </a:pPr>
            <a:r>
              <a:rPr lang="ar-IQ" dirty="0">
                <a:ea typeface="Calibri"/>
              </a:rPr>
              <a:t>فلما عرفت الدار قلت لربعها     الا أنعم صباحا أيها الربع و أسلم ِ</a:t>
            </a:r>
            <a:endParaRPr lang="en-US" sz="2000" dirty="0">
              <a:ea typeface="Calibri"/>
              <a:cs typeface="Arial"/>
            </a:endParaRPr>
          </a:p>
          <a:p>
            <a:endParaRPr lang="en-US" dirty="0"/>
          </a:p>
        </p:txBody>
      </p:sp>
    </p:spTree>
    <p:extLst>
      <p:ext uri="{BB962C8B-B14F-4D97-AF65-F5344CB8AC3E}">
        <p14:creationId xmlns:p14="http://schemas.microsoft.com/office/powerpoint/2010/main" val="1367978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304800"/>
            <a:ext cx="9144000" cy="661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208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endParaRPr lang="ar-IQ"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rtl="1">
              <a:lnSpc>
                <a:spcPct val="115000"/>
              </a:lnSpc>
              <a:spcAft>
                <a:spcPts val="1000"/>
              </a:spcAft>
              <a:tabLst>
                <a:tab pos="619125" algn="l"/>
              </a:tabLst>
            </a:pPr>
            <a:r>
              <a:rPr lang="ar-IQ" dirty="0">
                <a:ea typeface="Calibri"/>
              </a:rPr>
              <a:t>تنبه ابن سلام الى وجود طائفتين من الرواة كانت تروي الشعر الزائف الكاذب :</a:t>
            </a:r>
            <a:endParaRPr lang="en-US" sz="2000" dirty="0">
              <a:ea typeface="Calibri"/>
              <a:cs typeface="Arial"/>
            </a:endParaRPr>
          </a:p>
          <a:p>
            <a:pPr algn="just" rtl="1">
              <a:lnSpc>
                <a:spcPct val="115000"/>
              </a:lnSpc>
              <a:spcAft>
                <a:spcPts val="1000"/>
              </a:spcAft>
              <a:tabLst>
                <a:tab pos="619125" algn="l"/>
              </a:tabLst>
            </a:pPr>
            <a:r>
              <a:rPr lang="ar-IQ" dirty="0">
                <a:ea typeface="Calibri"/>
              </a:rPr>
              <a:t>الاولى : طائفة كانت تحسن نظم الشعر و قوله ، مثل حماد الراوية و خلف الاحمر .</a:t>
            </a:r>
            <a:endParaRPr lang="en-US" sz="2000" dirty="0">
              <a:ea typeface="Calibri"/>
              <a:cs typeface="Arial"/>
            </a:endParaRPr>
          </a:p>
          <a:p>
            <a:pPr algn="just" rtl="1">
              <a:lnSpc>
                <a:spcPct val="115000"/>
              </a:lnSpc>
              <a:spcAft>
                <a:spcPts val="1000"/>
              </a:spcAft>
              <a:tabLst>
                <a:tab pos="619125" algn="l"/>
              </a:tabLst>
            </a:pPr>
            <a:r>
              <a:rPr lang="ar-IQ" dirty="0">
                <a:ea typeface="Calibri"/>
              </a:rPr>
              <a:t>و الثانية : لم تكن تحسن نظم او قول الشعر و هم رواة الاخبار و القصص الغابرة للاقوام البائدة مثل ابن اسحاق و من شابهه من التاريخيين .اذ صنع ابن اسحق شعرا للعماليق و العفاريت و لقوم عاد و ثمود .</a:t>
            </a:r>
            <a:endParaRPr lang="en-US" sz="2000" dirty="0">
              <a:ea typeface="Calibri"/>
              <a:cs typeface="Arial"/>
            </a:endParaRPr>
          </a:p>
          <a:p>
            <a:endParaRPr lang="ar-IQ" dirty="0"/>
          </a:p>
        </p:txBody>
      </p:sp>
    </p:spTree>
    <p:extLst>
      <p:ext uri="{BB962C8B-B14F-4D97-AF65-F5344CB8AC3E}">
        <p14:creationId xmlns:p14="http://schemas.microsoft.com/office/powerpoint/2010/main" val="620161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76200"/>
            <a:ext cx="9144000" cy="6781800"/>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SA" dirty="0"/>
              <a:t>وزهير بن ابي سلمى يقول</a:t>
            </a:r>
            <a:endParaRPr lang="en-US" dirty="0"/>
          </a:p>
          <a:p>
            <a:pPr rtl="1"/>
            <a:r>
              <a:rPr lang="ar-SA" b="1" dirty="0"/>
              <a:t>ديار لها بالرقمتين كأنها مراجع     وشم في نواشر معصم</a:t>
            </a:r>
            <a:endParaRPr lang="en-US" dirty="0"/>
          </a:p>
          <a:p>
            <a:pPr algn="r"/>
            <a:r>
              <a:rPr lang="ar-SA" dirty="0">
                <a:effectLst>
                  <a:outerShdw blurRad="69850" dist="43180" dir="5400000" sx="0" sy="0">
                    <a:srgbClr val="000000">
                      <a:alpha val="65000"/>
                    </a:srgbClr>
                  </a:outerShdw>
                </a:effectLst>
              </a:rPr>
              <a:t>2- الواقعية والوضوح</a:t>
            </a:r>
            <a:r>
              <a:rPr lang="ar-SA" dirty="0" smtClean="0">
                <a:effectLst>
                  <a:outerShdw blurRad="69850" dist="43180" dir="5400000" sx="0" sy="0">
                    <a:srgbClr val="000000">
                      <a:alpha val="65000"/>
                    </a:srgbClr>
                  </a:outerShdw>
                </a:effectLst>
              </a:rPr>
              <a:t>:</a:t>
            </a:r>
            <a:r>
              <a:rPr lang="ar-IQ" dirty="0" smtClean="0">
                <a:effectLst>
                  <a:outerShdw blurRad="69850" dist="43180" dir="5400000" sx="0" sy="0">
                    <a:srgbClr val="000000">
                      <a:alpha val="65000"/>
                    </a:srgbClr>
                  </a:outerShdw>
                </a:effectLst>
              </a:rPr>
              <a:t> </a:t>
            </a:r>
            <a:endParaRPr lang="en-US" dirty="0"/>
          </a:p>
          <a:p>
            <a:pPr algn="r"/>
            <a:r>
              <a:rPr lang="ar-SA" dirty="0"/>
              <a:t>الشعر الجاهلي حينما يصور البيئة الصحراوية فهو يصورها بأصدق تصوير</a:t>
            </a:r>
            <a:r>
              <a:rPr lang="en-US" dirty="0"/>
              <a:t> , </a:t>
            </a:r>
            <a:r>
              <a:rPr lang="ar-SA" dirty="0"/>
              <a:t>وهو شعر واضح في معانيه يتلائم مع الفطرة العربية في المجتمع القديم وهو شعر واقعي يستمد مادته من الحياة</a:t>
            </a:r>
            <a:r>
              <a:rPr lang="en-US" dirty="0"/>
              <a:t>. </a:t>
            </a:r>
          </a:p>
          <a:p>
            <a:pPr algn="r"/>
            <a:r>
              <a:rPr lang="ar-SA" dirty="0"/>
              <a:t>الشاعر الجاهلي صادق في عواطفه وانفعالاته , وهو يعبر عن </a:t>
            </a:r>
            <a:endParaRPr lang="ar-IQ" dirty="0" smtClean="0"/>
          </a:p>
          <a:p>
            <a:pPr algn="r"/>
            <a:r>
              <a:rPr lang="ar-SA" dirty="0" smtClean="0"/>
              <a:t>الحياة </a:t>
            </a:r>
            <a:r>
              <a:rPr lang="ar-SA" dirty="0"/>
              <a:t>تعبيراً </a:t>
            </a:r>
            <a:r>
              <a:rPr lang="en-US" dirty="0"/>
              <a:t>. </a:t>
            </a:r>
            <a:r>
              <a:rPr lang="ar-SA" dirty="0"/>
              <a:t>مباشراً </a:t>
            </a:r>
            <a:endParaRPr lang="en-US" dirty="0"/>
          </a:p>
          <a:p>
            <a:pPr algn="r" rtl="1"/>
            <a:endParaRPr lang="en-US" dirty="0"/>
          </a:p>
        </p:txBody>
      </p:sp>
    </p:spTree>
    <p:extLst>
      <p:ext uri="{BB962C8B-B14F-4D97-AF65-F5344CB8AC3E}">
        <p14:creationId xmlns:p14="http://schemas.microsoft.com/office/powerpoint/2010/main" val="24932742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endParaRPr lang="ar-IQ"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rtl="1">
              <a:lnSpc>
                <a:spcPct val="115000"/>
              </a:lnSpc>
              <a:spcAft>
                <a:spcPts val="1000"/>
              </a:spcAft>
              <a:tabLst>
                <a:tab pos="619125" algn="l"/>
              </a:tabLst>
            </a:pPr>
            <a:r>
              <a:rPr lang="ar-IQ" dirty="0" smtClean="0">
                <a:ea typeface="Calibri"/>
              </a:rPr>
              <a:t>إن </a:t>
            </a:r>
            <a:r>
              <a:rPr lang="ar-IQ" dirty="0" smtClean="0">
                <a:ea typeface="Calibri"/>
              </a:rPr>
              <a:t>الشعر الجاهلي الموثوق هو ذلك </a:t>
            </a:r>
            <a:r>
              <a:rPr lang="ar-IQ" dirty="0">
                <a:ea typeface="Calibri"/>
              </a:rPr>
              <a:t>الذي أجمع على صحته وتوثيقه الرواة الذين لا شك في </a:t>
            </a:r>
            <a:r>
              <a:rPr lang="ar-IQ" dirty="0" smtClean="0">
                <a:ea typeface="Calibri"/>
              </a:rPr>
              <a:t>صدقهم و </a:t>
            </a:r>
            <a:r>
              <a:rPr lang="ar-IQ" dirty="0">
                <a:ea typeface="Calibri"/>
              </a:rPr>
              <a:t>ثقتهم وأمانتهم من أمثال الاصمعي و المفضل الضبي و أبي عمرو بن العلاء هو الذي يمكن ان نقول عنه هو الشعر الجاهلي الموثوق به .</a:t>
            </a:r>
            <a:endParaRPr lang="en-US" sz="2000" dirty="0">
              <a:ea typeface="Calibri"/>
              <a:cs typeface="Arial"/>
            </a:endParaRPr>
          </a:p>
          <a:p>
            <a:endParaRPr lang="ar-IQ" dirty="0"/>
          </a:p>
        </p:txBody>
      </p:sp>
    </p:spTree>
    <p:extLst>
      <p:ext uri="{BB962C8B-B14F-4D97-AF65-F5344CB8AC3E}">
        <p14:creationId xmlns:p14="http://schemas.microsoft.com/office/powerpoint/2010/main" val="1508301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p:spPr>
        <p:txBody>
          <a:bodyPr>
            <a:normAutofit fontScale="90000"/>
          </a:bodyPr>
          <a:lstStyle/>
          <a:p>
            <a:pPr rtl="1">
              <a:lnSpc>
                <a:spcPct val="115000"/>
              </a:lnSpc>
              <a:spcAft>
                <a:spcPts val="1000"/>
              </a:spcAft>
              <a:tabLst>
                <a:tab pos="619125" algn="l"/>
              </a:tabLst>
            </a:pPr>
            <a:r>
              <a:rPr lang="ar-IQ"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ea typeface="Calibri"/>
                <a:cs typeface="Arial"/>
              </a:rPr>
              <a:t>ثانيا : جهود العلماء من الاوربيين و العرب في قضية الانتحال:</a:t>
            </a:r>
            <a:r>
              <a:rPr lang="en-US" sz="3200" dirty="0">
                <a:ea typeface="Calibri"/>
                <a:cs typeface="Arial"/>
              </a:rPr>
              <a:t/>
            </a:r>
            <a:br>
              <a:rPr lang="en-US" sz="3200" dirty="0">
                <a:ea typeface="Calibri"/>
                <a:cs typeface="Arial"/>
              </a:rPr>
            </a:br>
            <a:endParaRPr lang="ar-IQ" dirty="0"/>
          </a:p>
        </p:txBody>
      </p:sp>
      <p:sp>
        <p:nvSpPr>
          <p:cNvPr id="3" name="Content Placeholder 2"/>
          <p:cNvSpPr>
            <a:spLocks noGrp="1"/>
          </p:cNvSpPr>
          <p:nvPr>
            <p:ph idx="1"/>
          </p:nvPr>
        </p:nvSpPr>
        <p:spPr>
          <a:xfrm>
            <a:off x="0" y="1600200"/>
            <a:ext cx="9144000" cy="5105400"/>
          </a:xfrm>
        </p:spPr>
        <p:style>
          <a:lnRef idx="1">
            <a:schemeClr val="accent2"/>
          </a:lnRef>
          <a:fillRef idx="2">
            <a:schemeClr val="accent2"/>
          </a:fillRef>
          <a:effectRef idx="1">
            <a:schemeClr val="accent2"/>
          </a:effectRef>
          <a:fontRef idx="minor">
            <a:schemeClr val="dk1"/>
          </a:fontRef>
        </p:style>
        <p:txBody>
          <a:bodyPr>
            <a:normAutofit/>
          </a:bodyPr>
          <a:lstStyle/>
          <a:p>
            <a:pPr lvl="0" algn="just" rtl="1">
              <a:lnSpc>
                <a:spcPct val="115000"/>
              </a:lnSpc>
              <a:spcAft>
                <a:spcPts val="1000"/>
              </a:spcAft>
              <a:buFont typeface="+mj-lt"/>
              <a:buAutoNum type="arabicPeriod"/>
              <a:tabLst>
                <a:tab pos="619125" algn="l"/>
              </a:tabLst>
            </a:pPr>
            <a:r>
              <a:rPr lang="ar-IQ" dirty="0">
                <a:ea typeface="Calibri"/>
              </a:rPr>
              <a:t>ان اول من بدأ بالحديث عن قضية الانتحال المستشرق نولدكه عام 1864م . </a:t>
            </a:r>
            <a:r>
              <a:rPr lang="ar-IQ" dirty="0" smtClean="0">
                <a:ea typeface="Calibri"/>
              </a:rPr>
              <a:t> </a:t>
            </a:r>
            <a:r>
              <a:rPr lang="ar-IQ" dirty="0">
                <a:ea typeface="Calibri"/>
              </a:rPr>
              <a:t>و تلاه الورد حينما نشر دواويين الشعراء الستة الجاهليين : أمرؤ القيس و زهير و النابغة و طرفة و علقمة و عنترة . </a:t>
            </a:r>
            <a:endParaRPr lang="en-US" sz="2000" dirty="0">
              <a:ea typeface="Calibri"/>
              <a:cs typeface="Arial"/>
            </a:endParaRPr>
          </a:p>
          <a:p>
            <a:pPr lvl="0" algn="just" rtl="1">
              <a:lnSpc>
                <a:spcPct val="115000"/>
              </a:lnSpc>
              <a:spcAft>
                <a:spcPts val="1000"/>
              </a:spcAft>
              <a:buFont typeface="+mj-lt"/>
              <a:buAutoNum type="arabicPeriod"/>
              <a:tabLst>
                <a:tab pos="619125" algn="l"/>
              </a:tabLst>
            </a:pPr>
            <a:r>
              <a:rPr lang="ar-IQ" dirty="0">
                <a:ea typeface="Calibri"/>
              </a:rPr>
              <a:t>ثم جاء مارجليوث ليثير ضجة عارمة حول هذه القضية ، اذ يرى ان هذا الشعر لا يمثل الجاهليين الوثنيين ولا من تنصروا منهم ، فأصحاب هذا الشعر كما يزعم مارجليوث هم مسلمون لا يعرفون الالهة الوثنية .</a:t>
            </a:r>
            <a:endParaRPr lang="en-US" sz="2000" dirty="0">
              <a:ea typeface="Calibri"/>
              <a:cs typeface="Arial"/>
            </a:endParaRPr>
          </a:p>
          <a:p>
            <a:endParaRPr lang="ar-IQ" dirty="0"/>
          </a:p>
        </p:txBody>
      </p:sp>
    </p:spTree>
    <p:extLst>
      <p:ext uri="{BB962C8B-B14F-4D97-AF65-F5344CB8AC3E}">
        <p14:creationId xmlns:p14="http://schemas.microsoft.com/office/powerpoint/2010/main" val="3036869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457200" algn="just" rtl="1">
              <a:lnSpc>
                <a:spcPct val="115000"/>
              </a:lnSpc>
              <a:spcAft>
                <a:spcPts val="1000"/>
              </a:spcAft>
              <a:tabLst>
                <a:tab pos="619125" algn="l"/>
              </a:tabLst>
            </a:pPr>
            <a:r>
              <a:rPr lang="ar-IQ" dirty="0">
                <a:ea typeface="Calibri"/>
              </a:rPr>
              <a:t>كما انه زعم ان هذا الشعر لا يمثل لهجات القبائل العربية المتعددة في العصر الجاهلي .ولا سيما الاختلاف بين لهجة القبائل الشمالية العدنانية ، ولهجة قبائل جنوب جزيرة العرب .</a:t>
            </a:r>
            <a:endParaRPr lang="en-US" sz="2000" dirty="0">
              <a:ea typeface="Calibri"/>
              <a:cs typeface="Arial"/>
            </a:endParaRPr>
          </a:p>
          <a:p>
            <a:endParaRPr lang="ar-IQ" dirty="0"/>
          </a:p>
        </p:txBody>
      </p:sp>
    </p:spTree>
    <p:extLst>
      <p:ext uri="{BB962C8B-B14F-4D97-AF65-F5344CB8AC3E}">
        <p14:creationId xmlns:p14="http://schemas.microsoft.com/office/powerpoint/2010/main" val="2355904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lvl="0" algn="just" rtl="1">
              <a:lnSpc>
                <a:spcPct val="115000"/>
              </a:lnSpc>
              <a:spcAft>
                <a:spcPts val="1000"/>
              </a:spcAft>
              <a:buFont typeface="+mj-lt"/>
              <a:buAutoNum type="arabicPeriod"/>
              <a:tabLst>
                <a:tab pos="619125" algn="l"/>
              </a:tabLst>
            </a:pPr>
            <a:r>
              <a:rPr lang="ar-IQ" dirty="0">
                <a:ea typeface="Calibri"/>
              </a:rPr>
              <a:t>في المشرق العربي كان عميد الادب العربي الدكتور طه حسين من اشهر من وقف على هذه القضية الكبيرة في دراسة مستفيضة بكتابه (الشعر الجاهلي) </a:t>
            </a:r>
            <a:r>
              <a:rPr lang="ar-IQ" dirty="0" smtClean="0">
                <a:ea typeface="Calibri"/>
              </a:rPr>
              <a:t>.وقد </a:t>
            </a:r>
            <a:r>
              <a:rPr lang="ar-IQ" dirty="0">
                <a:ea typeface="Calibri"/>
              </a:rPr>
              <a:t>احدث ضجة واسعة في الوطن العربي ، وتصدى له العديد من العلماء العرب والباحثين لما عرض فيه من مزاعم شكك فيها بصحة الكثير من الشعر الجاهلي .</a:t>
            </a:r>
            <a:endParaRPr lang="en-US" sz="2000" dirty="0">
              <a:ea typeface="Calibri"/>
              <a:cs typeface="Arial"/>
            </a:endParaRPr>
          </a:p>
          <a:p>
            <a:endParaRPr lang="ar-IQ" dirty="0"/>
          </a:p>
        </p:txBody>
      </p:sp>
    </p:spTree>
    <p:extLst>
      <p:ext uri="{BB962C8B-B14F-4D97-AF65-F5344CB8AC3E}">
        <p14:creationId xmlns:p14="http://schemas.microsoft.com/office/powerpoint/2010/main" val="1291375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rtl="1">
              <a:lnSpc>
                <a:spcPct val="115000"/>
              </a:lnSpc>
              <a:spcAft>
                <a:spcPts val="1000"/>
              </a:spcAft>
              <a:tabLst>
                <a:tab pos="619125" algn="l"/>
              </a:tabLst>
            </a:pPr>
            <a:r>
              <a:rPr lang="ar-IQ" dirty="0">
                <a:ea typeface="Calibri"/>
              </a:rPr>
              <a:t>قال طه حسين (( ان الكثرة المطلقة مما نسميه ادبا جاهليا ليست من الجاهلية في شيء)) معتقدا ان هذا الشعر يمثل حياة المسلمين و ميولهم و هو لا يمثل الحياة الجاهلية ،و ان الشعر الجاهلي الصحيح هو شعر قليل جدا لا يمكن الاعتماد عليه .</a:t>
            </a:r>
            <a:endParaRPr lang="en-US" sz="2000" dirty="0">
              <a:ea typeface="Calibri"/>
              <a:cs typeface="Arial"/>
            </a:endParaRPr>
          </a:p>
          <a:p>
            <a:pPr algn="just" rtl="1">
              <a:lnSpc>
                <a:spcPct val="115000"/>
              </a:lnSpc>
              <a:spcAft>
                <a:spcPts val="1000"/>
              </a:spcAft>
              <a:tabLst>
                <a:tab pos="619125" algn="l"/>
              </a:tabLst>
            </a:pPr>
            <a:r>
              <a:rPr lang="ar-IQ" dirty="0">
                <a:ea typeface="Calibri"/>
              </a:rPr>
              <a:t>هكذا شكك طه حسين بالشعر الجاهلي و كانت له اسبابه في الشك بالشعر الجاهلي :</a:t>
            </a:r>
            <a:endParaRPr lang="en-US" sz="2000" dirty="0">
              <a:ea typeface="Calibri"/>
              <a:cs typeface="Arial"/>
            </a:endParaRPr>
          </a:p>
          <a:p>
            <a:endParaRPr lang="ar-IQ" dirty="0"/>
          </a:p>
        </p:txBody>
      </p:sp>
    </p:spTree>
    <p:extLst>
      <p:ext uri="{BB962C8B-B14F-4D97-AF65-F5344CB8AC3E}">
        <p14:creationId xmlns:p14="http://schemas.microsoft.com/office/powerpoint/2010/main" val="1001814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endParaRPr lang="ar-IQ"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lvl="0" algn="just" rtl="1">
              <a:lnSpc>
                <a:spcPct val="115000"/>
              </a:lnSpc>
              <a:spcAft>
                <a:spcPts val="1000"/>
              </a:spcAft>
              <a:buFont typeface="+mj-lt"/>
              <a:buAutoNum type="arabicPeriod"/>
              <a:tabLst>
                <a:tab pos="619125" algn="l"/>
              </a:tabLst>
            </a:pPr>
            <a:r>
              <a:rPr lang="ar-IQ" dirty="0">
                <a:ea typeface="Calibri"/>
              </a:rPr>
              <a:t>اسباب دينية : يزعم طه حسين انه لا يمثل الحياة الدينية ولاسيما الحديث عن اليهود و النصارى ، بينما وجد الجدال مع اليهود و النصارى في القران الكريم ،كما لا يمثل هذا الشعر الحياة الوثنية.</a:t>
            </a:r>
            <a:endParaRPr lang="en-US" sz="2000" dirty="0">
              <a:ea typeface="Calibri"/>
              <a:cs typeface="Arial"/>
            </a:endParaRPr>
          </a:p>
          <a:p>
            <a:pPr lvl="0" algn="just" rtl="1">
              <a:lnSpc>
                <a:spcPct val="115000"/>
              </a:lnSpc>
              <a:spcAft>
                <a:spcPts val="1000"/>
              </a:spcAft>
              <a:buFont typeface="+mj-lt"/>
              <a:buAutoNum type="arabicPeriod"/>
              <a:tabLst>
                <a:tab pos="619125" algn="l"/>
              </a:tabLst>
            </a:pPr>
            <a:r>
              <a:rPr lang="ar-IQ" dirty="0">
                <a:ea typeface="Calibri"/>
              </a:rPr>
              <a:t>اسباب تتصل بالحياة العقلية للعرب في العصر الجاهلي  ، اذ زعم ان هذا الشعر لم يمثل حياتهم العقلية .</a:t>
            </a:r>
            <a:endParaRPr lang="en-US" sz="2000" dirty="0">
              <a:ea typeface="Calibri"/>
              <a:cs typeface="Arial"/>
            </a:endParaRPr>
          </a:p>
          <a:p>
            <a:pPr lvl="0" algn="just" rtl="1">
              <a:lnSpc>
                <a:spcPct val="115000"/>
              </a:lnSpc>
              <a:spcAft>
                <a:spcPts val="1000"/>
              </a:spcAft>
              <a:buFont typeface="+mj-lt"/>
              <a:buAutoNum type="arabicPeriod"/>
              <a:tabLst>
                <a:tab pos="619125" algn="l"/>
              </a:tabLst>
            </a:pPr>
            <a:r>
              <a:rPr lang="ar-IQ" dirty="0">
                <a:ea typeface="Calibri"/>
              </a:rPr>
              <a:t>اسباب اقتصادية ، لم يقف هذا الشعر عند الكثير من المظاهر الاقتصادية كرحلات التجارة و التي تحدث عنها القران الكريم ، و لم يتحدث هذا الشعر عن الربا و البيع و ما شابه ذلك ، كما لم يتحدث هذا الشعر عن الفقراء و الاغنياء الذين كانوا يستأثرون بالاموال ، ومن ينظر في الشعر يجد جميع العرب اجواد اكرام لا وجود للفقر عندهم .</a:t>
            </a:r>
            <a:endParaRPr lang="en-US" sz="2000" dirty="0">
              <a:ea typeface="Calibri"/>
              <a:cs typeface="Arial"/>
            </a:endParaRPr>
          </a:p>
          <a:p>
            <a:endParaRPr lang="ar-IQ" dirty="0"/>
          </a:p>
        </p:txBody>
      </p:sp>
    </p:spTree>
    <p:extLst>
      <p:ext uri="{BB962C8B-B14F-4D97-AF65-F5344CB8AC3E}">
        <p14:creationId xmlns:p14="http://schemas.microsoft.com/office/powerpoint/2010/main" val="3023147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lvl="0" indent="0" algn="just" rtl="1">
              <a:lnSpc>
                <a:spcPct val="115000"/>
              </a:lnSpc>
              <a:spcAft>
                <a:spcPts val="1000"/>
              </a:spcAft>
              <a:buNone/>
              <a:tabLst>
                <a:tab pos="619125" algn="l"/>
              </a:tabLst>
            </a:pPr>
            <a:r>
              <a:rPr lang="ar-IQ" dirty="0" smtClean="0">
                <a:ea typeface="Calibri"/>
              </a:rPr>
              <a:t>3- الحياة </a:t>
            </a:r>
            <a:r>
              <a:rPr lang="ar-IQ" dirty="0">
                <a:ea typeface="Calibri"/>
              </a:rPr>
              <a:t>السياسية : لم يتحدث الشعر الجاهلي عن علاقات العرب بالامم المجاوة ، الفرس و الروم و بيزنطة .بينما ذكر القران الكريم شيئا كثيرا عن الروم .</a:t>
            </a:r>
            <a:endParaRPr lang="en-US" sz="2000" dirty="0">
              <a:ea typeface="Calibri"/>
              <a:cs typeface="Arial"/>
            </a:endParaRPr>
          </a:p>
          <a:p>
            <a:pPr algn="r" rtl="1"/>
            <a:r>
              <a:rPr lang="ar-IQ" dirty="0" smtClean="0">
                <a:ea typeface="Calibri"/>
              </a:rPr>
              <a:t>4- اختلاف </a:t>
            </a:r>
            <a:r>
              <a:rPr lang="ar-IQ" dirty="0">
                <a:ea typeface="Calibri"/>
              </a:rPr>
              <a:t>اللهجات بين القبائل العربية ، اذ وجد ان هذا الشعر لا يصور اللغتين الشائعتين في الجزيرة العربية : لغة الحميريين الجنوبية ولغة العدنانيين الشمالية </a:t>
            </a:r>
            <a:endParaRPr lang="ar-IQ" dirty="0"/>
          </a:p>
        </p:txBody>
      </p:sp>
    </p:spTree>
    <p:extLst>
      <p:ext uri="{BB962C8B-B14F-4D97-AF65-F5344CB8AC3E}">
        <p14:creationId xmlns:p14="http://schemas.microsoft.com/office/powerpoint/2010/main" val="2133187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457200" algn="just" rtl="1">
              <a:lnSpc>
                <a:spcPct val="115000"/>
              </a:lnSpc>
              <a:spcAft>
                <a:spcPts val="1000"/>
              </a:spcAft>
              <a:tabLst>
                <a:tab pos="619125" algn="l"/>
              </a:tabLst>
            </a:pPr>
            <a:r>
              <a:rPr lang="ar-IQ" dirty="0">
                <a:ea typeface="Calibri"/>
              </a:rPr>
              <a:t>الصعلوك في اللغة الفقير الذي لا مال له يعينه على الحياة ، و يمكن ان نميز ثلاثة مجموعات لهؤلاء الشعراء :</a:t>
            </a:r>
            <a:endParaRPr lang="en-US" sz="2000" dirty="0">
              <a:ea typeface="Calibri"/>
              <a:cs typeface="Arial"/>
            </a:endParaRPr>
          </a:p>
          <a:p>
            <a:pPr marL="457200" algn="just" rtl="1">
              <a:lnSpc>
                <a:spcPct val="115000"/>
              </a:lnSpc>
              <a:spcAft>
                <a:spcPts val="1000"/>
              </a:spcAft>
              <a:tabLst>
                <a:tab pos="619125" algn="l"/>
              </a:tabLst>
            </a:pPr>
            <a:r>
              <a:rPr lang="ar-IQ" dirty="0">
                <a:ea typeface="Calibri"/>
              </a:rPr>
              <a:t>المجموعة الاولى : الخلعاء و الشذاذ و قد خلعتهم قبائلهم لكثرة جرائرهم ، مثل الشاعر حاجز الازدي .</a:t>
            </a:r>
            <a:endParaRPr lang="en-US" sz="2000" dirty="0">
              <a:ea typeface="Calibri"/>
              <a:cs typeface="Arial"/>
            </a:endParaRPr>
          </a:p>
          <a:p>
            <a:pPr algn="just" rtl="1">
              <a:lnSpc>
                <a:spcPct val="115000"/>
              </a:lnSpc>
              <a:spcAft>
                <a:spcPts val="1000"/>
              </a:spcAft>
              <a:tabLst>
                <a:tab pos="619125" algn="l"/>
              </a:tabLst>
            </a:pPr>
            <a:r>
              <a:rPr lang="ar-IQ" dirty="0">
                <a:ea typeface="Calibri"/>
              </a:rPr>
              <a:t>       المجموعة الثانية : ابناء الاماء الحبشيات السود الذين نبذهم اباؤهم كالسليك بن </a:t>
            </a:r>
            <a:r>
              <a:rPr lang="ar-IQ" dirty="0" smtClean="0">
                <a:ea typeface="Calibri"/>
              </a:rPr>
              <a:t> </a:t>
            </a:r>
            <a:r>
              <a:rPr lang="ar-IQ" dirty="0">
                <a:ea typeface="Calibri"/>
              </a:rPr>
              <a:t>السلكة و تأبط شرا و الشنفرى .</a:t>
            </a:r>
            <a:endParaRPr lang="en-US" sz="2000" dirty="0">
              <a:ea typeface="Calibri"/>
              <a:cs typeface="Arial"/>
            </a:endParaRPr>
          </a:p>
          <a:p>
            <a:pPr algn="just" rtl="1">
              <a:lnSpc>
                <a:spcPct val="115000"/>
              </a:lnSpc>
              <a:spcAft>
                <a:spcPts val="1000"/>
              </a:spcAft>
              <a:tabLst>
                <a:tab pos="619125" algn="l"/>
              </a:tabLst>
            </a:pPr>
            <a:r>
              <a:rPr lang="ar-IQ" dirty="0">
                <a:ea typeface="Calibri"/>
              </a:rPr>
              <a:t>        المجموعة الثانية : احترفت الصعلكة احترافا مثل عروة بن الورد الذي كان اميرا للصعاليك .</a:t>
            </a:r>
            <a:endParaRPr lang="en-US" sz="2000" dirty="0">
              <a:ea typeface="Calibri"/>
              <a:cs typeface="Arial"/>
            </a:endParaRPr>
          </a:p>
          <a:p>
            <a:endParaRPr lang="ar-IQ" dirty="0"/>
          </a:p>
        </p:txBody>
      </p:sp>
    </p:spTree>
    <p:extLst>
      <p:ext uri="{BB962C8B-B14F-4D97-AF65-F5344CB8AC3E}">
        <p14:creationId xmlns:p14="http://schemas.microsoft.com/office/powerpoint/2010/main" val="3131462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rtl="1">
              <a:lnSpc>
                <a:spcPct val="115000"/>
              </a:lnSpc>
              <a:spcAft>
                <a:spcPts val="1000"/>
              </a:spcAft>
              <a:tabLst>
                <a:tab pos="619125" algn="l"/>
              </a:tabLst>
            </a:pPr>
            <a:r>
              <a:rPr lang="ar-IQ" dirty="0">
                <a:ea typeface="Calibri"/>
              </a:rPr>
              <a:t>كانت تتردد في اشعارهم صيحات الجوع و الحرمان ، و فلسفتهم تقوم على الثورة بوجه الاغنياء ، و هؤلاء الصعاليك كانوا يمتازون بالشجاعة و الصبر عند البأس و سرعة العدو حتى ليسمون بالعدائين . كانوا يغيرون على قوافل الاغنياء التجارية في الصحاري البعيدة .</a:t>
            </a:r>
            <a:endParaRPr lang="en-US" sz="2000" dirty="0">
              <a:ea typeface="Calibri"/>
              <a:cs typeface="Arial"/>
            </a:endParaRPr>
          </a:p>
          <a:p>
            <a:pPr algn="just" rtl="1">
              <a:lnSpc>
                <a:spcPct val="115000"/>
              </a:lnSpc>
              <a:spcAft>
                <a:spcPts val="1000"/>
              </a:spcAft>
              <a:tabLst>
                <a:tab pos="619125" algn="l"/>
              </a:tabLst>
            </a:pPr>
            <a:r>
              <a:rPr lang="ar-IQ" dirty="0">
                <a:ea typeface="Calibri"/>
              </a:rPr>
              <a:t>كان اميرهم عروة بن الورد الذي بنى لهم بيتاً في صحراء الجزيرة العربية والذي يقول:</a:t>
            </a:r>
            <a:endParaRPr lang="en-US" sz="2000" dirty="0">
              <a:ea typeface="Calibri"/>
              <a:cs typeface="Arial"/>
            </a:endParaRPr>
          </a:p>
          <a:p>
            <a:endParaRPr lang="ar-IQ" dirty="0"/>
          </a:p>
        </p:txBody>
      </p:sp>
    </p:spTree>
    <p:extLst>
      <p:ext uri="{BB962C8B-B14F-4D97-AF65-F5344CB8AC3E}">
        <p14:creationId xmlns:p14="http://schemas.microsoft.com/office/powerpoint/2010/main" val="2723057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rtl="1">
              <a:lnSpc>
                <a:spcPct val="115000"/>
              </a:lnSpc>
              <a:spcAft>
                <a:spcPts val="1000"/>
              </a:spcAft>
              <a:tabLst>
                <a:tab pos="619125" algn="l"/>
              </a:tabLst>
            </a:pPr>
            <a:r>
              <a:rPr lang="ar-IQ" sz="2400" dirty="0">
                <a:ea typeface="Calibri"/>
              </a:rPr>
              <a:t>أتهزأ مني إن سمنتَ وأن ترى           بجسمي شحوب الحق ، والحق جاهدُ</a:t>
            </a:r>
            <a:endParaRPr lang="en-US" sz="2400" dirty="0">
              <a:ea typeface="Calibri"/>
              <a:cs typeface="Arial"/>
            </a:endParaRPr>
          </a:p>
          <a:p>
            <a:pPr algn="just" rtl="1">
              <a:lnSpc>
                <a:spcPct val="115000"/>
              </a:lnSpc>
              <a:spcAft>
                <a:spcPts val="1000"/>
              </a:spcAft>
              <a:tabLst>
                <a:tab pos="619125" algn="l"/>
              </a:tabLst>
            </a:pPr>
            <a:r>
              <a:rPr lang="ar-IQ" sz="2400" dirty="0">
                <a:ea typeface="Calibri"/>
              </a:rPr>
              <a:t>أفرِّقُ جسمي في جسومٍ </a:t>
            </a:r>
            <a:r>
              <a:rPr lang="ar-IQ" sz="2400" dirty="0" smtClean="0">
                <a:ea typeface="Calibri"/>
              </a:rPr>
              <a:t>كثيرةٍ               و أحســو </a:t>
            </a:r>
            <a:r>
              <a:rPr lang="ar-IQ" sz="2400" dirty="0">
                <a:ea typeface="Calibri"/>
              </a:rPr>
              <a:t>قراح الماء و الماء باردُ</a:t>
            </a:r>
            <a:endParaRPr lang="en-US" sz="2400" dirty="0">
              <a:ea typeface="Calibri"/>
              <a:cs typeface="Arial"/>
            </a:endParaRPr>
          </a:p>
          <a:p>
            <a:endParaRPr lang="ar-IQ" dirty="0"/>
          </a:p>
        </p:txBody>
      </p:sp>
    </p:spTree>
    <p:extLst>
      <p:ext uri="{BB962C8B-B14F-4D97-AF65-F5344CB8AC3E}">
        <p14:creationId xmlns:p14="http://schemas.microsoft.com/office/powerpoint/2010/main" val="373856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3">
            <a:schemeClr val="lt1"/>
          </a:lnRef>
          <a:fillRef idx="1">
            <a:schemeClr val="accent3"/>
          </a:fillRef>
          <a:effectRef idx="1">
            <a:schemeClr val="accent3"/>
          </a:effectRef>
          <a:fontRef idx="minor">
            <a:schemeClr val="lt1"/>
          </a:fontRef>
        </p:style>
        <p:txBody>
          <a:bodyPr/>
          <a:lstStyle/>
          <a:p>
            <a:pPr algn="r" rtl="1"/>
            <a:r>
              <a:rPr lang="ar-SA" dirty="0">
                <a:effectLst>
                  <a:outerShdw blurRad="69850" dist="43180" dir="5400000" sx="0" sy="0">
                    <a:srgbClr val="000000">
                      <a:alpha val="65000"/>
                    </a:srgbClr>
                  </a:outerShdw>
                </a:effectLst>
              </a:rPr>
              <a:t>- كثرة الصور الفنية</a:t>
            </a:r>
            <a:r>
              <a:rPr lang="en-US" b="1" dirty="0">
                <a:effectLst>
                  <a:outerShdw blurRad="69850" dist="43180" dir="5400000" sx="0" sy="0">
                    <a:srgbClr val="000000">
                      <a:alpha val="65000"/>
                    </a:srgbClr>
                  </a:outerShdw>
                </a:effectLst>
              </a:rPr>
              <a:t> :- </a:t>
            </a:r>
            <a:r>
              <a:rPr lang="ar-SA" dirty="0"/>
              <a:t>يكثر التصوير في اشعار الجاهليين كثرة واضحة, بحيث تجد الشاعر الجاهلي يرسم المناظر والطبيعة ويدقق في تفاصيل الصور, حتى تكون لوحات متنوعة الاستعارات و التشبيهات, فإولى الاستعارات الناضجة جاءت في رسم صورة الليل في قول امرئ القيس</a:t>
            </a:r>
            <a:r>
              <a:rPr lang="en-US" dirty="0"/>
              <a:t>: </a:t>
            </a:r>
          </a:p>
          <a:p>
            <a:pPr rtl="1"/>
            <a:r>
              <a:rPr lang="ar-SA" dirty="0" smtClean="0">
                <a:effectLst>
                  <a:glow rad="228600">
                    <a:schemeClr val="accent3">
                      <a:satMod val="175000"/>
                      <a:alpha val="40000"/>
                    </a:schemeClr>
                  </a:glow>
                </a:effectLst>
              </a:rPr>
              <a:t>وليل كموج البحر أرخى سدوله      علي بأنواع الهموم ليبتلي</a:t>
            </a:r>
            <a:endParaRPr lang="en-US" dirty="0" smtClean="0"/>
          </a:p>
          <a:p>
            <a:pPr rtl="1"/>
            <a:r>
              <a:rPr lang="ar-SA" dirty="0" smtClean="0">
                <a:effectLst>
                  <a:glow rad="228600">
                    <a:schemeClr val="accent3">
                      <a:satMod val="175000"/>
                      <a:alpha val="40000"/>
                    </a:schemeClr>
                  </a:glow>
                </a:effectLst>
              </a:rPr>
              <a:t>   فقلت له   لما   تمطى   بصلبه    و اردف أعجازاً وناء بكلكل</a:t>
            </a:r>
            <a:endParaRPr lang="en-US" dirty="0" smtClean="0"/>
          </a:p>
          <a:p>
            <a:pPr algn="r" rtl="1"/>
            <a:endParaRPr lang="en-US" dirty="0"/>
          </a:p>
        </p:txBody>
      </p:sp>
    </p:spTree>
    <p:extLst>
      <p:ext uri="{BB962C8B-B14F-4D97-AF65-F5344CB8AC3E}">
        <p14:creationId xmlns:p14="http://schemas.microsoft.com/office/powerpoint/2010/main" val="33575964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rtl="1">
              <a:lnSpc>
                <a:spcPct val="115000"/>
              </a:lnSpc>
              <a:spcAft>
                <a:spcPts val="1000"/>
              </a:spcAft>
              <a:tabLst>
                <a:tab pos="619125" algn="l"/>
              </a:tabLst>
            </a:pPr>
            <a:r>
              <a:rPr lang="ar-IQ" sz="3200" dirty="0">
                <a:ea typeface="Calibri"/>
                <a:cs typeface="Arial"/>
              </a:rPr>
              <a:t>فلسفته </a:t>
            </a:r>
            <a:r>
              <a:rPr lang="ar-IQ" sz="3200" dirty="0" smtClean="0">
                <a:ea typeface="Calibri"/>
                <a:cs typeface="Arial"/>
              </a:rPr>
              <a:t>في الصعلكة </a:t>
            </a:r>
            <a:r>
              <a:rPr lang="ar-IQ" sz="3200" dirty="0">
                <a:ea typeface="Calibri"/>
                <a:cs typeface="Arial"/>
              </a:rPr>
              <a:t>:</a:t>
            </a:r>
            <a:r>
              <a:rPr lang="en-US" sz="3200" dirty="0">
                <a:ea typeface="Calibri"/>
                <a:cs typeface="Arial"/>
              </a:rPr>
              <a:t/>
            </a:r>
            <a:br>
              <a:rPr lang="en-US" sz="3200" dirty="0">
                <a:ea typeface="Calibri"/>
                <a:cs typeface="Arial"/>
              </a:rPr>
            </a:br>
            <a:endParaRPr lang="ar-IQ" sz="3200"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rtl="1"/>
            <a:r>
              <a:rPr lang="ar-IQ" dirty="0">
                <a:ea typeface="Calibri"/>
              </a:rPr>
              <a:t>يرى عروة بن الورد ان الفقر لا يعني الحاجة المادية وحدها بل يعني منزلة متدنية ، فالغني يحظى بمنزلة و بأحترام الاخرين و اعجابهم ، و هم مستعدون لنسيان عيوبه الخلقية لمجرد انه غني ، و لا يلقى الفقير الا الاعراض و الاستهانة به و بعائلته مهما حمل من نسب كريم </a:t>
            </a:r>
            <a:endParaRPr lang="ar-IQ" dirty="0"/>
          </a:p>
        </p:txBody>
      </p:sp>
    </p:spTree>
    <p:extLst>
      <p:ext uri="{BB962C8B-B14F-4D97-AF65-F5344CB8AC3E}">
        <p14:creationId xmlns:p14="http://schemas.microsoft.com/office/powerpoint/2010/main" val="4053178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lstStyle/>
          <a:p>
            <a:pPr algn="just" rtl="1">
              <a:lnSpc>
                <a:spcPct val="115000"/>
              </a:lnSpc>
              <a:spcAft>
                <a:spcPts val="1000"/>
              </a:spcAft>
              <a:tabLst>
                <a:tab pos="619125" algn="l"/>
              </a:tabLst>
            </a:pPr>
            <a:r>
              <a:rPr lang="ar-IQ" dirty="0">
                <a:ea typeface="Calibri"/>
              </a:rPr>
              <a:t>و لذلك قال عروة </a:t>
            </a:r>
            <a:endParaRPr lang="en-US" sz="2000" dirty="0">
              <a:ea typeface="Calibri"/>
              <a:cs typeface="Arial"/>
            </a:endParaRPr>
          </a:p>
          <a:p>
            <a:pPr algn="just" rtl="1">
              <a:lnSpc>
                <a:spcPct val="115000"/>
              </a:lnSpc>
              <a:spcAft>
                <a:spcPts val="1000"/>
              </a:spcAft>
              <a:tabLst>
                <a:tab pos="619125" algn="l"/>
              </a:tabLst>
            </a:pPr>
            <a:r>
              <a:rPr lang="ar-IQ" dirty="0">
                <a:ea typeface="Calibri"/>
              </a:rPr>
              <a:t>دعيني للغنى اسعى فأني       </a:t>
            </a:r>
            <a:r>
              <a:rPr lang="ar-IQ" dirty="0" smtClean="0">
                <a:ea typeface="Calibri"/>
              </a:rPr>
              <a:t>    </a:t>
            </a:r>
            <a:r>
              <a:rPr lang="ar-IQ" dirty="0">
                <a:ea typeface="Calibri"/>
              </a:rPr>
              <a:t>رأيت الناس شرهم الفقير </a:t>
            </a:r>
            <a:endParaRPr lang="en-US" sz="2000" dirty="0">
              <a:ea typeface="Calibri"/>
              <a:cs typeface="Arial"/>
            </a:endParaRPr>
          </a:p>
          <a:p>
            <a:pPr algn="just" rtl="1">
              <a:lnSpc>
                <a:spcPct val="115000"/>
              </a:lnSpc>
              <a:spcAft>
                <a:spcPts val="1000"/>
              </a:spcAft>
              <a:tabLst>
                <a:tab pos="619125" algn="l"/>
              </a:tabLst>
            </a:pPr>
            <a:r>
              <a:rPr lang="ar-IQ" dirty="0">
                <a:ea typeface="Calibri"/>
              </a:rPr>
              <a:t>و أبعدهم و أهونهم عليهم        و أن أمسى له حسب و خيرُ</a:t>
            </a:r>
            <a:endParaRPr lang="en-US" sz="2000" dirty="0">
              <a:ea typeface="Calibri"/>
              <a:cs typeface="Arial"/>
            </a:endParaRPr>
          </a:p>
          <a:p>
            <a:pPr algn="just" rtl="1">
              <a:lnSpc>
                <a:spcPct val="115000"/>
              </a:lnSpc>
              <a:spcAft>
                <a:spcPts val="1000"/>
              </a:spcAft>
              <a:tabLst>
                <a:tab pos="619125" algn="l"/>
              </a:tabLst>
            </a:pPr>
            <a:r>
              <a:rPr lang="ar-IQ" dirty="0">
                <a:ea typeface="Calibri"/>
              </a:rPr>
              <a:t>ويلقى ذو الغنى وله جلال       </a:t>
            </a:r>
            <a:r>
              <a:rPr lang="ar-IQ" dirty="0" smtClean="0">
                <a:ea typeface="Calibri"/>
              </a:rPr>
              <a:t>    </a:t>
            </a:r>
            <a:r>
              <a:rPr lang="ar-IQ" dirty="0">
                <a:ea typeface="Calibri"/>
              </a:rPr>
              <a:t>يكاد فؤاد صاحبه يطيرُ</a:t>
            </a:r>
            <a:endParaRPr lang="en-US" sz="2000" dirty="0">
              <a:ea typeface="Calibri"/>
              <a:cs typeface="Arial"/>
            </a:endParaRPr>
          </a:p>
          <a:p>
            <a:pPr algn="just" rtl="1">
              <a:lnSpc>
                <a:spcPct val="115000"/>
              </a:lnSpc>
              <a:spcAft>
                <a:spcPts val="1000"/>
              </a:spcAft>
              <a:tabLst>
                <a:tab pos="619125" algn="l"/>
              </a:tabLst>
            </a:pPr>
            <a:r>
              <a:rPr lang="ar-IQ" dirty="0">
                <a:ea typeface="Calibri"/>
              </a:rPr>
              <a:t> </a:t>
            </a:r>
            <a:endParaRPr lang="en-US" sz="2000" dirty="0">
              <a:ea typeface="Calibri"/>
              <a:cs typeface="Arial"/>
            </a:endParaRPr>
          </a:p>
          <a:p>
            <a:endParaRPr lang="ar-IQ" dirty="0"/>
          </a:p>
        </p:txBody>
      </p:sp>
    </p:spTree>
    <p:extLst>
      <p:ext uri="{BB962C8B-B14F-4D97-AF65-F5344CB8AC3E}">
        <p14:creationId xmlns:p14="http://schemas.microsoft.com/office/powerpoint/2010/main" val="175443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3">
            <a:schemeClr val="lt1"/>
          </a:lnRef>
          <a:fillRef idx="1">
            <a:schemeClr val="accent3"/>
          </a:fillRef>
          <a:effectRef idx="1">
            <a:schemeClr val="accent3"/>
          </a:effectRef>
          <a:fontRef idx="minor">
            <a:schemeClr val="lt1"/>
          </a:fontRef>
        </p:style>
        <p:txBody>
          <a:bodyPr>
            <a:normAutofit/>
          </a:bodyPr>
          <a:lstStyle/>
          <a:p>
            <a:pPr algn="r"/>
            <a:r>
              <a:rPr lang="ar-SA" dirty="0">
                <a:effectLst>
                  <a:outerShdw blurRad="41275" dist="20320" dir="1800000" algn="tl">
                    <a:srgbClr val="000000">
                      <a:alpha val="40000"/>
                    </a:srgbClr>
                  </a:outerShdw>
                </a:effectLst>
              </a:rPr>
              <a:t>-  الشعر الجاهلي شعر غنائي:</a:t>
            </a:r>
            <a:endParaRPr lang="en-US" dirty="0"/>
          </a:p>
          <a:p>
            <a:pPr algn="just" rtl="1"/>
            <a:r>
              <a:rPr lang="ar-SA" dirty="0">
                <a:effectLst>
                  <a:outerShdw blurRad="69850" dist="43180" dir="5400000" sx="0" sy="0">
                    <a:srgbClr val="000000">
                      <a:alpha val="65000"/>
                    </a:srgbClr>
                  </a:outerShdw>
                </a:effectLst>
              </a:rPr>
              <a:t>كان الشعر الجاهلي يجول في مشاعر و عواطف الشاعر العربي ، فيصور فرحه و حزنه ، و قد وجد منذ قديم الزمان هذا الشعر و هو يرتبط بالغناء عند أقدم الشعراء ، و قد أشار أبو الفرج الاصفهاني في كتابه الشهير كتاب الأغاني ان من الشعراء الجاهليين ممن تغنى بشعره مثل السليك بن السلكة   و هذا من الصعاليك الجاهليين و علقمة الفحل ، و الاعشى الكبير و هو من شعراء المعلقات،  و كان الاعشى يوقّع شعره على الة موسيقية تعرف باسم الصنج و لذلك سمي صناجة العرب .</a:t>
            </a:r>
            <a:endParaRPr lang="en-US" dirty="0"/>
          </a:p>
          <a:p>
            <a:pPr algn="just" rtl="1"/>
            <a:r>
              <a:rPr lang="ar-SA" dirty="0">
                <a:effectLst>
                  <a:outerShdw blurRad="69850" dist="43180" dir="5400000" sx="0" sy="0">
                    <a:srgbClr val="000000">
                      <a:alpha val="65000"/>
                    </a:srgbClr>
                  </a:outerShdw>
                </a:effectLst>
              </a:rPr>
              <a:t>و لذلك كان الغناء هو أساس تعلم الشعر عندهم ، و لعلهم من أجل ذلك عبروا عن إلقائه بالانشاد ، و منه الحُداء الذي كانوا يحدون به في اسفارهم وراء ابلهم .</a:t>
            </a:r>
            <a:endParaRPr lang="en-US" dirty="0"/>
          </a:p>
          <a:p>
            <a:endParaRPr lang="en-US" dirty="0"/>
          </a:p>
        </p:txBody>
      </p:sp>
    </p:spTree>
    <p:extLst>
      <p:ext uri="{BB962C8B-B14F-4D97-AF65-F5344CB8AC3E}">
        <p14:creationId xmlns:p14="http://schemas.microsoft.com/office/powerpoint/2010/main" val="4165277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effectLst>
                  <a:glow rad="228600">
                    <a:schemeClr val="accent4">
                      <a:satMod val="175000"/>
                      <a:alpha val="40000"/>
                    </a:schemeClr>
                  </a:glow>
                </a:effectLst>
              </a:rPr>
              <a:t>فنون الشعر الجاهلي:</a:t>
            </a:r>
            <a:r>
              <a:rPr lang="en-US" dirty="0"/>
              <a:t/>
            </a:r>
            <a:br>
              <a:rPr lang="en-US" dirty="0"/>
            </a:br>
            <a:endParaRPr lang="en-US" dirty="0"/>
          </a:p>
        </p:txBody>
      </p:sp>
      <p:sp>
        <p:nvSpPr>
          <p:cNvPr id="3" name="Content Placeholder 2"/>
          <p:cNvSpPr>
            <a:spLocks noGrp="1"/>
          </p:cNvSpPr>
          <p:nvPr>
            <p:ph idx="1"/>
          </p:nvPr>
        </p:nvSpPr>
        <p:spPr>
          <a:xfrm>
            <a:off x="0" y="914400"/>
            <a:ext cx="9144000" cy="5943600"/>
          </a:xfrm>
        </p:spPr>
        <p:style>
          <a:lnRef idx="3">
            <a:schemeClr val="lt1"/>
          </a:lnRef>
          <a:fillRef idx="1">
            <a:schemeClr val="accent5"/>
          </a:fillRef>
          <a:effectRef idx="1">
            <a:schemeClr val="accent5"/>
          </a:effectRef>
          <a:fontRef idx="minor">
            <a:schemeClr val="lt1"/>
          </a:fontRef>
        </p:style>
        <p:txBody>
          <a:bodyPr/>
          <a:lstStyle/>
          <a:p>
            <a:pPr algn="just" rtl="1"/>
            <a:r>
              <a:rPr lang="en-US" dirty="0"/>
              <a:t>:- </a:t>
            </a:r>
            <a:r>
              <a:rPr lang="ar-SA" dirty="0"/>
              <a:t>اولا:- الغزل</a:t>
            </a:r>
            <a:r>
              <a:rPr lang="en-US" dirty="0"/>
              <a:t>:- </a:t>
            </a:r>
            <a:r>
              <a:rPr lang="ar-SA" dirty="0"/>
              <a:t>هو اهم الفنون وابرز الموضوعات وأعلقها بالقلب وأقربها الى فطرة الانسان</a:t>
            </a:r>
            <a:r>
              <a:rPr lang="en-US" dirty="0"/>
              <a:t>. </a:t>
            </a:r>
            <a:r>
              <a:rPr lang="ar-SA" dirty="0"/>
              <a:t>ولقد اشتهر امرؤ القيس بهذا الفن في معلقته الشهيرة، والغزل لغة العاطفة, وتصوير الاحساس اتجاه المرأة النصف الثاني في المجتمع </a:t>
            </a:r>
            <a:r>
              <a:rPr lang="en-US" dirty="0"/>
              <a:t>, </a:t>
            </a:r>
            <a:r>
              <a:rPr lang="ar-SA" dirty="0"/>
              <a:t>ولشدة تعلقهم بهذا الفن جعلوه في مقدمات قصائدهم وهم يربطون ذكر المرأة بذكر الديار القديمة فأمرئ القيس يقول في اولى بيت في معلقته:</a:t>
            </a:r>
            <a:endParaRPr lang="en-US" dirty="0"/>
          </a:p>
          <a:p>
            <a:pPr algn="just" rtl="1"/>
            <a:r>
              <a:rPr lang="ar-SA" dirty="0">
                <a:effectLst>
                  <a:glow rad="228600">
                    <a:schemeClr val="accent2">
                      <a:satMod val="175000"/>
                      <a:alpha val="40000"/>
                    </a:schemeClr>
                  </a:glow>
                </a:effectLst>
              </a:rPr>
              <a:t>قفا نبك من ذكرى حبيب ومنزل     </a:t>
            </a:r>
            <a:r>
              <a:rPr lang="ar-SA" dirty="0" smtClean="0">
                <a:effectLst>
                  <a:glow rad="228600">
                    <a:schemeClr val="accent2">
                      <a:satMod val="175000"/>
                      <a:alpha val="40000"/>
                    </a:schemeClr>
                  </a:glow>
                </a:effectLst>
              </a:rPr>
              <a:t>بسقط </a:t>
            </a:r>
            <a:r>
              <a:rPr lang="ar-SA" dirty="0">
                <a:effectLst>
                  <a:glow rad="228600">
                    <a:schemeClr val="accent2">
                      <a:satMod val="175000"/>
                      <a:alpha val="40000"/>
                    </a:schemeClr>
                  </a:glow>
                </a:effectLst>
              </a:rPr>
              <a:t>اللوى بين الدخول فحومل</a:t>
            </a:r>
            <a:endParaRPr lang="en-US" dirty="0"/>
          </a:p>
          <a:p>
            <a:pPr algn="just" rtl="1"/>
            <a:endParaRPr lang="en-US" dirty="0"/>
          </a:p>
        </p:txBody>
      </p:sp>
    </p:spTree>
    <p:extLst>
      <p:ext uri="{BB962C8B-B14F-4D97-AF65-F5344CB8AC3E}">
        <p14:creationId xmlns:p14="http://schemas.microsoft.com/office/powerpoint/2010/main" val="721607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algn="just" rtl="1"/>
            <a:r>
              <a:rPr lang="ar-SA" dirty="0"/>
              <a:t>ثانيا : الفخر</a:t>
            </a:r>
            <a:r>
              <a:rPr lang="en-US" dirty="0"/>
              <a:t> :- </a:t>
            </a:r>
            <a:r>
              <a:rPr lang="ar-SA" dirty="0"/>
              <a:t>يكره الناس الحديث عن النفس والتباهي في الخصال والبطوالت االفي الشعر فأنه مقبول مستساغ وخير الفخر ما كان متجها بالتغني بالمثل العليا </a:t>
            </a:r>
            <a:r>
              <a:rPr lang="ar-SA" dirty="0" smtClean="0"/>
              <a:t>ال</a:t>
            </a:r>
            <a:r>
              <a:rPr lang="ar-IQ" dirty="0" smtClean="0"/>
              <a:t>ا</a:t>
            </a:r>
            <a:r>
              <a:rPr lang="ar-SA" dirty="0" smtClean="0"/>
              <a:t>نسانية </a:t>
            </a:r>
            <a:r>
              <a:rPr lang="ar-SA" dirty="0"/>
              <a:t>من شجاعة وكرم وقوة ونجدة وايثار الاخرين وقرى الاضياف</a:t>
            </a:r>
            <a:r>
              <a:rPr lang="en-US" dirty="0"/>
              <a:t> . </a:t>
            </a:r>
            <a:r>
              <a:rPr lang="ar-SA" dirty="0"/>
              <a:t>واشهر قصيدة على صعيد الشعر الجاهلي في ميدان الفخر هي معلقة عمرو بن كلثوم والتي يقول ببعض ابياتها:- </a:t>
            </a:r>
            <a:endParaRPr lang="ar-IQ" dirty="0" smtClean="0"/>
          </a:p>
          <a:p>
            <a:pPr algn="just" rtl="1"/>
            <a:r>
              <a:rPr lang="ar-SA" b="1" dirty="0">
                <a:effectLst>
                  <a:glow rad="63500">
                    <a:schemeClr val="accent1">
                      <a:satMod val="175000"/>
                      <a:alpha val="40000"/>
                    </a:schemeClr>
                  </a:glow>
                </a:effectLst>
              </a:rPr>
              <a:t>ابا هند </a:t>
            </a:r>
            <a:r>
              <a:rPr lang="ar-SA" b="1" dirty="0" smtClean="0">
                <a:effectLst>
                  <a:glow rad="63500">
                    <a:schemeClr val="accent1">
                      <a:satMod val="175000"/>
                      <a:alpha val="40000"/>
                    </a:schemeClr>
                  </a:glow>
                </a:effectLst>
              </a:rPr>
              <a:t>ف</a:t>
            </a:r>
            <a:r>
              <a:rPr lang="ar-IQ" b="1" dirty="0" smtClean="0">
                <a:effectLst>
                  <a:glow rad="63500">
                    <a:schemeClr val="accent1">
                      <a:satMod val="175000"/>
                      <a:alpha val="40000"/>
                    </a:schemeClr>
                  </a:glow>
                </a:effectLst>
              </a:rPr>
              <a:t>لا</a:t>
            </a:r>
            <a:r>
              <a:rPr lang="ar-SA" b="1" dirty="0" smtClean="0">
                <a:effectLst>
                  <a:glow rad="63500">
                    <a:schemeClr val="accent1">
                      <a:satMod val="175000"/>
                      <a:alpha val="40000"/>
                    </a:schemeClr>
                  </a:glow>
                </a:effectLst>
              </a:rPr>
              <a:t> </a:t>
            </a:r>
            <a:r>
              <a:rPr lang="ar-SA" b="1" dirty="0">
                <a:effectLst>
                  <a:glow rad="63500">
                    <a:schemeClr val="accent1">
                      <a:satMod val="175000"/>
                      <a:alpha val="40000"/>
                    </a:schemeClr>
                  </a:glow>
                </a:effectLst>
              </a:rPr>
              <a:t>تعجل علينا        وانظرنا </a:t>
            </a:r>
            <a:r>
              <a:rPr lang="ar-SA" b="1" dirty="0" smtClean="0">
                <a:effectLst>
                  <a:glow rad="63500">
                    <a:schemeClr val="accent1">
                      <a:satMod val="175000"/>
                      <a:alpha val="40000"/>
                    </a:schemeClr>
                  </a:glow>
                </a:effectLst>
              </a:rPr>
              <a:t>نخــــ</a:t>
            </a:r>
            <a:r>
              <a:rPr lang="ar-IQ" b="1" dirty="0" smtClean="0">
                <a:effectLst>
                  <a:glow rad="63500">
                    <a:schemeClr val="accent1">
                      <a:satMod val="175000"/>
                      <a:alpha val="40000"/>
                    </a:schemeClr>
                  </a:glow>
                </a:effectLst>
              </a:rPr>
              <a:t>ـــ</a:t>
            </a:r>
            <a:r>
              <a:rPr lang="ar-SA" b="1" dirty="0" smtClean="0">
                <a:effectLst>
                  <a:glow rad="63500">
                    <a:schemeClr val="accent1">
                      <a:satMod val="175000"/>
                      <a:alpha val="40000"/>
                    </a:schemeClr>
                  </a:glow>
                </a:effectLst>
              </a:rPr>
              <a:t>ـبرك </a:t>
            </a:r>
            <a:r>
              <a:rPr lang="ar-SA" b="1" dirty="0">
                <a:effectLst>
                  <a:glow rad="63500">
                    <a:schemeClr val="accent1">
                      <a:satMod val="175000"/>
                      <a:alpha val="40000"/>
                    </a:schemeClr>
                  </a:glow>
                </a:effectLst>
              </a:rPr>
              <a:t>اليقينا</a:t>
            </a:r>
            <a:endParaRPr lang="en-US" dirty="0"/>
          </a:p>
          <a:p>
            <a:pPr algn="just" rtl="1"/>
            <a:r>
              <a:rPr lang="ar-SA" b="1" dirty="0">
                <a:effectLst>
                  <a:glow rad="63500">
                    <a:schemeClr val="accent1">
                      <a:satMod val="175000"/>
                      <a:alpha val="40000"/>
                    </a:schemeClr>
                  </a:glow>
                </a:effectLst>
              </a:rPr>
              <a:t>بأنا نورد الرايات بيضاً      ونصدرهن حمراً قد </a:t>
            </a:r>
            <a:r>
              <a:rPr lang="ar-SA" b="1" dirty="0" smtClean="0">
                <a:effectLst>
                  <a:glow rad="63500">
                    <a:schemeClr val="accent1">
                      <a:satMod val="175000"/>
                      <a:alpha val="40000"/>
                    </a:schemeClr>
                  </a:glow>
                </a:effectLst>
              </a:rPr>
              <a:t>روي</a:t>
            </a:r>
            <a:r>
              <a:rPr lang="ar-IQ" b="1" dirty="0" smtClean="0">
                <a:effectLst>
                  <a:glow rad="63500">
                    <a:schemeClr val="accent1">
                      <a:satMod val="175000"/>
                      <a:alpha val="40000"/>
                    </a:schemeClr>
                  </a:glow>
                </a:effectLst>
              </a:rPr>
              <a:t>ـــــ</a:t>
            </a:r>
            <a:r>
              <a:rPr lang="ar-SA" b="1" dirty="0" smtClean="0">
                <a:effectLst>
                  <a:glow rad="63500">
                    <a:schemeClr val="accent1">
                      <a:satMod val="175000"/>
                      <a:alpha val="40000"/>
                    </a:schemeClr>
                  </a:glow>
                </a:effectLst>
              </a:rPr>
              <a:t>ن</a:t>
            </a:r>
            <a:r>
              <a:rPr lang="ar-IQ" b="1" dirty="0" smtClean="0">
                <a:effectLst>
                  <a:glow rad="63500">
                    <a:schemeClr val="accent1">
                      <a:satMod val="175000"/>
                      <a:alpha val="40000"/>
                    </a:schemeClr>
                  </a:glow>
                </a:effectLst>
              </a:rPr>
              <a:t>ا</a:t>
            </a:r>
            <a:endParaRPr lang="ar-IQ" dirty="0" smtClean="0"/>
          </a:p>
          <a:p>
            <a:pPr algn="just" rtl="1"/>
            <a:r>
              <a:rPr lang="ar-SA" b="1" dirty="0" smtClean="0">
                <a:effectLst>
                  <a:glow rad="63500">
                    <a:schemeClr val="accent1">
                      <a:satMod val="175000"/>
                      <a:alpha val="40000"/>
                    </a:schemeClr>
                  </a:glow>
                </a:effectLst>
              </a:rPr>
              <a:t>متى </a:t>
            </a:r>
            <a:r>
              <a:rPr lang="ar-IQ" b="1" dirty="0" smtClean="0">
                <a:effectLst>
                  <a:glow rad="63500">
                    <a:schemeClr val="accent1">
                      <a:satMod val="175000"/>
                      <a:alpha val="40000"/>
                    </a:schemeClr>
                  </a:glow>
                </a:effectLst>
              </a:rPr>
              <a:t>ن</a:t>
            </a:r>
            <a:r>
              <a:rPr lang="ar-SA" b="1" dirty="0" smtClean="0">
                <a:effectLst>
                  <a:glow rad="63500">
                    <a:schemeClr val="accent1">
                      <a:satMod val="175000"/>
                      <a:alpha val="40000"/>
                    </a:schemeClr>
                  </a:glow>
                </a:effectLst>
              </a:rPr>
              <a:t>نقل </a:t>
            </a:r>
            <a:r>
              <a:rPr lang="ar-SA" b="1" dirty="0">
                <a:effectLst>
                  <a:glow rad="63500">
                    <a:schemeClr val="accent1">
                      <a:satMod val="175000"/>
                      <a:alpha val="40000"/>
                    </a:schemeClr>
                  </a:glow>
                </a:effectLst>
              </a:rPr>
              <a:t>الى قوم </a:t>
            </a:r>
            <a:r>
              <a:rPr lang="ar-SA" b="1" dirty="0" smtClean="0">
                <a:effectLst>
                  <a:glow rad="63500">
                    <a:schemeClr val="accent1">
                      <a:satMod val="175000"/>
                      <a:alpha val="40000"/>
                    </a:schemeClr>
                  </a:glow>
                </a:effectLst>
              </a:rPr>
              <a:t>رحا</a:t>
            </a:r>
            <a:r>
              <a:rPr lang="ar-IQ" b="1" dirty="0" smtClean="0">
                <a:effectLst>
                  <a:glow rad="63500">
                    <a:schemeClr val="accent1">
                      <a:satMod val="175000"/>
                      <a:alpha val="40000"/>
                    </a:schemeClr>
                  </a:glow>
                </a:effectLst>
              </a:rPr>
              <a:t>نا     </a:t>
            </a:r>
            <a:r>
              <a:rPr lang="ar-SA" b="1" dirty="0" smtClean="0">
                <a:effectLst>
                  <a:glow rad="63500">
                    <a:schemeClr val="accent1">
                      <a:satMod val="175000"/>
                      <a:alpha val="40000"/>
                    </a:schemeClr>
                  </a:glow>
                </a:effectLst>
              </a:rPr>
              <a:t>  </a:t>
            </a:r>
            <a:r>
              <a:rPr lang="ar-SA" b="1" dirty="0">
                <a:effectLst>
                  <a:glow rad="63500">
                    <a:schemeClr val="accent1">
                      <a:satMod val="175000"/>
                      <a:alpha val="40000"/>
                    </a:schemeClr>
                  </a:glow>
                </a:effectLst>
              </a:rPr>
              <a:t>يكونوا في اللقاء لها طحينا</a:t>
            </a:r>
            <a:endParaRPr lang="en-US" dirty="0"/>
          </a:p>
        </p:txBody>
      </p:sp>
    </p:spTree>
    <p:extLst>
      <p:ext uri="{BB962C8B-B14F-4D97-AF65-F5344CB8AC3E}">
        <p14:creationId xmlns:p14="http://schemas.microsoft.com/office/powerpoint/2010/main" val="411436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effectLst>
                  <a:outerShdw blurRad="69850" dist="43180" dir="5400000" sx="0" sy="0">
                    <a:srgbClr val="000000">
                      <a:alpha val="65000"/>
                    </a:srgbClr>
                  </a:outerShdw>
                </a:effectLst>
              </a:rPr>
              <a:t> ثالثا : الحكمة :</a:t>
            </a:r>
          </a:p>
          <a:p>
            <a:pPr algn="r"/>
            <a:r>
              <a:rPr lang="ar-SA" dirty="0" smtClean="0">
                <a:effectLst>
                  <a:outerShdw blurRad="69850" dist="43180" dir="5400000" sx="0" sy="0">
                    <a:srgbClr val="000000">
                      <a:alpha val="65000"/>
                    </a:srgbClr>
                  </a:outerShdw>
                </a:effectLst>
              </a:rPr>
              <a:t>الحكمة </a:t>
            </a:r>
            <a:r>
              <a:rPr lang="ar-SA" dirty="0">
                <a:effectLst>
                  <a:outerShdw blurRad="69850" dist="43180" dir="5400000" sx="0" sy="0">
                    <a:srgbClr val="000000">
                      <a:alpha val="65000"/>
                    </a:srgbClr>
                  </a:outerShdw>
                </a:effectLst>
              </a:rPr>
              <a:t>الجاهلية دليل على رقي عقلية الشعراء وتأملهم في الناس والحياة, وهي ثمرة تجارب طويلة ونظر ثاقب وبصيرة. </a:t>
            </a:r>
            <a:endParaRPr lang="en-US" dirty="0"/>
          </a:p>
          <a:p>
            <a:pPr algn="r"/>
            <a:r>
              <a:rPr lang="ar-SA" dirty="0">
                <a:effectLst>
                  <a:outerShdw blurRad="69850" dist="43180" dir="5400000" sx="0" sy="0">
                    <a:srgbClr val="000000">
                      <a:alpha val="65000"/>
                    </a:srgbClr>
                  </a:outerShdw>
                </a:effectLst>
              </a:rPr>
              <a:t>عرفت الحياة الجاهلية الكثير من الشعراء ممن عرفوا بحكمهم؛ ولعل اشهرهم زهير بن ابي سلمى الذي يقول ابياته في معلقته: </a:t>
            </a:r>
            <a:endParaRPr lang="en-US" dirty="0"/>
          </a:p>
          <a:p>
            <a:pPr algn="r"/>
            <a:r>
              <a:rPr lang="ar-SA" dirty="0">
                <a:effectLst>
                  <a:glow rad="228600">
                    <a:schemeClr val="accent6">
                      <a:satMod val="175000"/>
                      <a:alpha val="40000"/>
                    </a:schemeClr>
                  </a:glow>
                </a:effectLst>
              </a:rPr>
              <a:t>و من لا يصانع في أمور كثيرةٍ       يضرّس بأنيابٍ و يوطأ بمنسمِ</a:t>
            </a:r>
            <a:endParaRPr lang="en-US" dirty="0"/>
          </a:p>
          <a:p>
            <a:r>
              <a:rPr lang="ar-SA" dirty="0">
                <a:effectLst>
                  <a:glow rad="228600">
                    <a:schemeClr val="accent6">
                      <a:satMod val="175000"/>
                      <a:alpha val="40000"/>
                    </a:schemeClr>
                  </a:glow>
                </a:effectLst>
              </a:rPr>
              <a:t>و من يك ذا فضل فيبخل بفضله       على قومه يستغنَ عنهُ و يذممِ</a:t>
            </a:r>
            <a:endParaRPr lang="en-US" dirty="0"/>
          </a:p>
          <a:p>
            <a:pPr algn="r"/>
            <a:r>
              <a:rPr lang="ar-SA" dirty="0" smtClean="0">
                <a:effectLst>
                  <a:outerShdw blurRad="69850" dist="43180" dir="5400000" sx="0" sy="0">
                    <a:srgbClr val="000000">
                      <a:alpha val="65000"/>
                    </a:srgbClr>
                  </a:outerShdw>
                </a:effectLst>
              </a:rPr>
              <a:t>رابعاً : الوصف</a:t>
            </a:r>
            <a:r>
              <a:rPr lang="en-US" b="1" dirty="0" smtClean="0">
                <a:effectLst>
                  <a:outerShdw blurRad="69850" dist="43180" dir="5400000" sx="0" sy="0">
                    <a:srgbClr val="000000">
                      <a:alpha val="65000"/>
                    </a:srgbClr>
                  </a:outerShdw>
                </a:effectLst>
              </a:rPr>
              <a:t>:-</a:t>
            </a:r>
            <a:endParaRPr lang="ar-IQ" dirty="0" smtClean="0">
              <a:effectLst>
                <a:outerShdw blurRad="69850" dist="43180" dir="5400000" sx="0" sy="0">
                  <a:srgbClr val="000000">
                    <a:alpha val="65000"/>
                  </a:srgbClr>
                </a:outerShdw>
              </a:effectLst>
            </a:endParaRPr>
          </a:p>
          <a:p>
            <a:pPr algn="r"/>
            <a:r>
              <a:rPr lang="ar-SA" dirty="0" smtClean="0">
                <a:effectLst>
                  <a:outerShdw blurRad="69850" dist="43180" dir="5400000" sx="0" sy="0">
                    <a:srgbClr val="000000">
                      <a:alpha val="65000"/>
                    </a:srgbClr>
                  </a:outerShdw>
                </a:effectLst>
              </a:rPr>
              <a:t>لقد </a:t>
            </a:r>
            <a:r>
              <a:rPr lang="ar-SA" dirty="0">
                <a:effectLst>
                  <a:outerShdw blurRad="69850" dist="43180" dir="5400000" sx="0" sy="0">
                    <a:srgbClr val="000000">
                      <a:alpha val="65000"/>
                    </a:srgbClr>
                  </a:outerShdw>
                </a:effectLst>
              </a:rPr>
              <a:t>كانت الطبيعة بحيواناتها ونباتها وارضها وسمائها ميدانا واسعا في اوصاف الشعراء الجاهلين فأمرئ القيس يصف فرسه في معلقته فيقول</a:t>
            </a:r>
            <a:r>
              <a:rPr lang="en-US" b="1" dirty="0">
                <a:effectLst>
                  <a:outerShdw blurRad="69850" dist="43180" dir="5400000" sx="0" sy="0">
                    <a:srgbClr val="000000">
                      <a:alpha val="65000"/>
                    </a:srgbClr>
                  </a:outerShdw>
                </a:effectLst>
              </a:rPr>
              <a:t>: </a:t>
            </a:r>
            <a:endParaRPr lang="en-US" dirty="0"/>
          </a:p>
          <a:p>
            <a:pPr algn="l"/>
            <a:r>
              <a:rPr lang="ar-SA" b="1" dirty="0">
                <a:effectLst>
                  <a:outerShdw blurRad="38100" dist="38100" dir="7020000" algn="tl">
                    <a:srgbClr val="000000">
                      <a:alpha val="35000"/>
                    </a:srgbClr>
                  </a:outerShdw>
                </a:effectLst>
              </a:rPr>
              <a:t>مكر مفر مقبل مدبر معا         كجلمود صخر حطة السيل من عل </a:t>
            </a:r>
            <a:endParaRPr lang="en-US" dirty="0"/>
          </a:p>
        </p:txBody>
      </p:sp>
    </p:spTree>
    <p:extLst>
      <p:ext uri="{BB962C8B-B14F-4D97-AF65-F5344CB8AC3E}">
        <p14:creationId xmlns:p14="http://schemas.microsoft.com/office/powerpoint/2010/main" val="1192480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marR="0" algn="just" rtl="1">
              <a:lnSpc>
                <a:spcPct val="115000"/>
              </a:lnSpc>
              <a:spcBef>
                <a:spcPts val="0"/>
              </a:spcBef>
              <a:spcAft>
                <a:spcPts val="1000"/>
              </a:spcAft>
            </a:pPr>
            <a:r>
              <a:rPr lang="ar-SA"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ea typeface="Calibri"/>
              </a:rPr>
              <a:t>مصادر دراسة الشعر الجاهلي</a:t>
            </a:r>
            <a:r>
              <a:rPr lang="en-US"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ea typeface="Calibri"/>
                <a:cs typeface="Arial"/>
              </a:rPr>
              <a:t>: </a:t>
            </a:r>
            <a:endParaRPr lang="en-US" sz="1800" dirty="0">
              <a:ea typeface="Calibri"/>
              <a:cs typeface="Arial"/>
            </a:endParaRPr>
          </a:p>
          <a:p>
            <a:pPr marL="0" marR="0" algn="just" rtl="1">
              <a:lnSpc>
                <a:spcPct val="115000"/>
              </a:lnSpc>
              <a:spcBef>
                <a:spcPts val="0"/>
              </a:spcBef>
              <a:spcAft>
                <a:spcPts val="1000"/>
              </a:spcAft>
            </a:pPr>
            <a:r>
              <a:rPr lang="ar-SA" dirty="0">
                <a:solidFill>
                  <a:srgbClr val="000000"/>
                </a:solidFill>
                <a:ea typeface="Calibri"/>
              </a:rPr>
              <a:t>اذا أردنا الوقوف على المصادر القديمة التي جمعت و درست الشعر الجاهلي </a:t>
            </a:r>
            <a:endParaRPr lang="en-US" sz="1800" dirty="0">
              <a:ea typeface="Calibri"/>
              <a:cs typeface="Arial"/>
            </a:endParaRPr>
          </a:p>
          <a:p>
            <a:pPr marL="0" marR="0" algn="just" rtl="1">
              <a:lnSpc>
                <a:spcPct val="115000"/>
              </a:lnSpc>
              <a:spcBef>
                <a:spcPts val="0"/>
              </a:spcBef>
              <a:spcAft>
                <a:spcPts val="1000"/>
              </a:spcAft>
            </a:pPr>
            <a:r>
              <a:rPr lang="ar-SA" dirty="0">
                <a:solidFill>
                  <a:srgbClr val="000000"/>
                </a:solidFill>
                <a:ea typeface="Calibri"/>
              </a:rPr>
              <a:t>المفضليات و قد صنع هذا الكتاب المفضل الضبي من أشهر رواة الكوفة العالم الثقة و هذا الكتاب من اوثق المؤلفات التي جمعت و درست الكثير من قصائد الشعر الجاهلي</a:t>
            </a:r>
            <a:endParaRPr lang="en-US" sz="1800" dirty="0">
              <a:ea typeface="Calibri"/>
              <a:cs typeface="Arial"/>
            </a:endParaRPr>
          </a:p>
          <a:p>
            <a:pPr marL="0" marR="0" algn="just" rtl="1">
              <a:lnSpc>
                <a:spcPct val="115000"/>
              </a:lnSpc>
              <a:spcBef>
                <a:spcPts val="0"/>
              </a:spcBef>
              <a:spcAft>
                <a:spcPts val="1000"/>
              </a:spcAft>
            </a:pPr>
            <a:r>
              <a:rPr lang="en-US" dirty="0" smtClean="0">
                <a:solidFill>
                  <a:srgbClr val="000000"/>
                </a:solidFill>
                <a:effectLst/>
                <a:latin typeface="Arial"/>
                <a:ea typeface="Calibri"/>
                <a:cs typeface="Arial"/>
              </a:rPr>
              <a:t> -</a:t>
            </a:r>
            <a:r>
              <a:rPr lang="ar-SA" dirty="0">
                <a:solidFill>
                  <a:srgbClr val="000000"/>
                </a:solidFill>
                <a:ea typeface="Calibri"/>
              </a:rPr>
              <a:t>الاصمعيات و هو مؤلف صنعه </a:t>
            </a:r>
            <a:r>
              <a:rPr lang="ar-SA" dirty="0" smtClean="0">
                <a:solidFill>
                  <a:srgbClr val="000000"/>
                </a:solidFill>
                <a:ea typeface="Calibri"/>
              </a:rPr>
              <a:t>ا</a:t>
            </a:r>
            <a:r>
              <a:rPr lang="ar-IQ" dirty="0" smtClean="0">
                <a:solidFill>
                  <a:srgbClr val="000000"/>
                </a:solidFill>
                <a:ea typeface="Calibri"/>
              </a:rPr>
              <a:t>لا</a:t>
            </a:r>
            <a:r>
              <a:rPr lang="ar-SA" dirty="0" smtClean="0">
                <a:solidFill>
                  <a:srgbClr val="000000"/>
                </a:solidFill>
                <a:ea typeface="Calibri"/>
              </a:rPr>
              <a:t>صمعي </a:t>
            </a:r>
            <a:r>
              <a:rPr lang="ar-SA" dirty="0">
                <a:solidFill>
                  <a:srgbClr val="000000"/>
                </a:solidFill>
                <a:ea typeface="Calibri"/>
              </a:rPr>
              <a:t>و قد نشرها العالم الاوربي </a:t>
            </a:r>
            <a:r>
              <a:rPr lang="en-US" dirty="0" smtClean="0">
                <a:solidFill>
                  <a:srgbClr val="000000"/>
                </a:solidFill>
                <a:effectLst/>
                <a:latin typeface="Arial"/>
                <a:ea typeface="Calibri"/>
                <a:cs typeface="Arial"/>
              </a:rPr>
              <a:t>)</a:t>
            </a:r>
            <a:r>
              <a:rPr lang="ar-SA" dirty="0">
                <a:solidFill>
                  <a:srgbClr val="000000"/>
                </a:solidFill>
                <a:ea typeface="Calibri"/>
              </a:rPr>
              <a:t>الوارد</a:t>
            </a:r>
            <a:r>
              <a:rPr lang="en-US" dirty="0" smtClean="0">
                <a:solidFill>
                  <a:srgbClr val="000000"/>
                </a:solidFill>
                <a:effectLst/>
                <a:latin typeface="Arial"/>
                <a:ea typeface="Calibri"/>
                <a:cs typeface="Arial"/>
              </a:rPr>
              <a:t>( </a:t>
            </a:r>
            <a:r>
              <a:rPr lang="ar-SA" dirty="0">
                <a:solidFill>
                  <a:srgbClr val="000000"/>
                </a:solidFill>
                <a:ea typeface="Calibri"/>
              </a:rPr>
              <a:t> و أعاد نشرها عبد السلام هارون اخذها من اصل قديم و بلغ عدد قصائدها و مقطوعاتها اثنتين و تسعين .</a:t>
            </a:r>
            <a:endParaRPr lang="en-US" sz="1800" dirty="0">
              <a:ea typeface="Calibri"/>
              <a:cs typeface="Arial"/>
            </a:endParaRPr>
          </a:p>
          <a:p>
            <a:pPr marL="0" marR="0" algn="just" rtl="1">
              <a:lnSpc>
                <a:spcPct val="115000"/>
              </a:lnSpc>
              <a:spcBef>
                <a:spcPts val="0"/>
              </a:spcBef>
              <a:spcAft>
                <a:spcPts val="1000"/>
              </a:spcAft>
            </a:pPr>
            <a:r>
              <a:rPr lang="ar-SA" dirty="0">
                <a:solidFill>
                  <a:srgbClr val="000000"/>
                </a:solidFill>
                <a:ea typeface="Calibri"/>
              </a:rPr>
              <a:t>- جمهرة اشعار العرب لابي زيد القرشي و الجمهرة تضم تسعا و أربعين قصيدة طويلة ، موزعة على سبعة أقسام و لكل قسم سبع قصائد ، و ان القسم الأول منها خاص بالمعلقات .</a:t>
            </a:r>
            <a:endParaRPr lang="en-US" sz="1800" dirty="0">
              <a:ea typeface="Calibri"/>
              <a:cs typeface="Arial"/>
            </a:endParaRPr>
          </a:p>
          <a:p>
            <a:endParaRPr lang="en-US" dirty="0"/>
          </a:p>
        </p:txBody>
      </p:sp>
    </p:spTree>
    <p:extLst>
      <p:ext uri="{BB962C8B-B14F-4D97-AF65-F5344CB8AC3E}">
        <p14:creationId xmlns:p14="http://schemas.microsoft.com/office/powerpoint/2010/main" val="3396547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2558</Words>
  <Application>Microsoft Office PowerPoint</Application>
  <PresentationFormat>On-screen Show (4:3)</PresentationFormat>
  <Paragraphs>133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محاضرات في الشعر الجاهلي</vt:lpstr>
      <vt:lpstr>خصائص الشعر الجاهلي : </vt:lpstr>
      <vt:lpstr>PowerPoint Presentation</vt:lpstr>
      <vt:lpstr>PowerPoint Presentation</vt:lpstr>
      <vt:lpstr>PowerPoint Presentation</vt:lpstr>
      <vt:lpstr>فنون الشعر الجاهلي: </vt:lpstr>
      <vt:lpstr>PowerPoint Presentation</vt:lpstr>
      <vt:lpstr>PowerPoint Presentation</vt:lpstr>
      <vt:lpstr>PowerPoint Presentation</vt:lpstr>
      <vt:lpstr>PowerPoint Presentation</vt:lpstr>
      <vt:lpstr>المعلقات</vt:lpstr>
      <vt:lpstr>PowerPoint Presentation</vt:lpstr>
      <vt:lpstr>PowerPoint Presentation</vt:lpstr>
      <vt:lpstr>. قال في بعض ابياتها ( حفظ 5 ابيات فقط من هذه المعلقة تختارها)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طرفة بن العبد : </vt:lpstr>
      <vt:lpstr>PowerPoint Presentation</vt:lpstr>
      <vt:lpstr>و ربما يكون السؤال لماذا تحدث شعراء المعلقات كثيرا عن الديار القديمة ؟ و كيف تثبت حديثهم عن الديار في المعلقات شعراً؟</vt:lpstr>
      <vt:lpstr>PowerPoint Presentation</vt:lpstr>
      <vt:lpstr>PowerPoint Presentation</vt:lpstr>
      <vt:lpstr>PowerPoint Presentation</vt:lpstr>
      <vt:lpstr>PowerPoint Presentation</vt:lpstr>
      <vt:lpstr>PowerPoint Presentation</vt:lpstr>
      <vt:lpstr>ثانيا : جهود العلماء من الاوربيين و العرب في قضية الانتحال: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فلسفته في الصعلكة :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في الشعر الجاهلي</dc:title>
  <dc:creator>Maher</dc:creator>
  <cp:lastModifiedBy>Maher</cp:lastModifiedBy>
  <cp:revision>21</cp:revision>
  <dcterms:created xsi:type="dcterms:W3CDTF">2021-05-23T08:21:34Z</dcterms:created>
  <dcterms:modified xsi:type="dcterms:W3CDTF">2021-10-13T16:12:33Z</dcterms:modified>
</cp:coreProperties>
</file>