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6"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B8ABB09-4A1D-463E-8065-109CC2B7EFAA}" type="datetimeFigureOut">
              <a:rPr lang="ar-SA" smtClean="0"/>
              <a:pPr/>
              <a:t>18/06/1443</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18/06/1443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18/06/1443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18/06/1443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18/06/1443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18/06/1443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18/06/1443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18/06/1443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18/06/1443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18/06/1443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18/06/1443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0B34F065-1154-456A-91E3-76DE8E75E17B}"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pPr/>
              <a:t>18/06/1443</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عنوان 1"/>
          <p:cNvSpPr>
            <a:spLocks noGrp="1"/>
          </p:cNvSpPr>
          <p:nvPr>
            <p:ph type="ctrTitle"/>
          </p:nvPr>
        </p:nvSpPr>
        <p:spPr>
          <a:xfrm>
            <a:off x="251520" y="1566027"/>
            <a:ext cx="6193059" cy="1512888"/>
          </a:xfrm>
        </p:spPr>
        <p:style>
          <a:lnRef idx="1">
            <a:schemeClr val="accent6"/>
          </a:lnRef>
          <a:fillRef idx="2">
            <a:schemeClr val="accent6"/>
          </a:fillRef>
          <a:effectRef idx="1">
            <a:schemeClr val="accent6"/>
          </a:effectRef>
          <a:fontRef idx="minor">
            <a:schemeClr val="dk1"/>
          </a:fontRef>
        </p:style>
        <p:txBody>
          <a:bodyPr anchor="ctr">
            <a:noAutofit/>
          </a:bodyPr>
          <a:lstStyle/>
          <a:p>
            <a:pPr algn="ctr"/>
            <a:r>
              <a:rPr lang="ar-IQ" sz="8800" dirty="0" smtClean="0">
                <a:solidFill>
                  <a:srgbClr val="FF0000"/>
                </a:solidFill>
              </a:rPr>
              <a:t>النظم الاسلامية </a:t>
            </a:r>
            <a:endParaRPr lang="ar-IQ" sz="8800" dirty="0">
              <a:solidFill>
                <a:srgbClr val="FF0000"/>
              </a:solidFill>
            </a:endParaRPr>
          </a:p>
        </p:txBody>
      </p:sp>
      <p:sp>
        <p:nvSpPr>
          <p:cNvPr id="3" name="عنوان فرعي 2"/>
          <p:cNvSpPr>
            <a:spLocks noGrp="1"/>
          </p:cNvSpPr>
          <p:nvPr>
            <p:ph type="subTitle" idx="1"/>
          </p:nvPr>
        </p:nvSpPr>
        <p:spPr>
          <a:xfrm>
            <a:off x="611560" y="4082420"/>
            <a:ext cx="7854696" cy="1253839"/>
          </a:xfrm>
        </p:spPr>
        <p:txBody>
          <a:bodyPr anchor="ctr">
            <a:normAutofit/>
          </a:bodyPr>
          <a:lstStyle/>
          <a:p>
            <a:r>
              <a:rPr lang="ar-IQ" sz="3600" dirty="0" smtClean="0">
                <a:solidFill>
                  <a:schemeClr val="accent2">
                    <a:lumMod val="75000"/>
                  </a:schemeClr>
                </a:solidFill>
              </a:rPr>
              <a:t>  </a:t>
            </a:r>
            <a:endParaRPr lang="ar-IQ" sz="3600" dirty="0">
              <a:solidFill>
                <a:srgbClr val="FFFF00"/>
              </a:solidFill>
            </a:endParaRPr>
          </a:p>
        </p:txBody>
      </p:sp>
      <p:sp>
        <p:nvSpPr>
          <p:cNvPr id="13" name="عنصر نائب للنص 4"/>
          <p:cNvSpPr txBox="1">
            <a:spLocks/>
          </p:cNvSpPr>
          <p:nvPr/>
        </p:nvSpPr>
        <p:spPr>
          <a:xfrm>
            <a:off x="594171" y="3789040"/>
            <a:ext cx="4896544" cy="1872208"/>
          </a:xfrm>
          <a:prstGeom prst="roundRect">
            <a:avLst/>
          </a:prstGeom>
          <a:ln/>
        </p:spPr>
        <p:style>
          <a:lnRef idx="1">
            <a:schemeClr val="accent6"/>
          </a:lnRef>
          <a:fillRef idx="2">
            <a:schemeClr val="accent6"/>
          </a:fillRef>
          <a:effectRef idx="1">
            <a:schemeClr val="accent6"/>
          </a:effectRef>
          <a:fontRef idx="minor">
            <a:schemeClr val="dk1"/>
          </a:fontRef>
        </p:style>
        <p:txBody>
          <a:bodyPr vert="horz" lIns="0" rIns="18288" rtlCol="1" anchor="ctr">
            <a:normAutofit/>
          </a:bodyPr>
          <a:lstStyle>
            <a:lvl1pPr marL="0" marR="45720" indent="0" algn="r" rtl="1"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1" eaLnBrk="1" latinLnBrk="0" hangingPunct="1">
              <a:spcBef>
                <a:spcPct val="20000"/>
              </a:spcBef>
              <a:buClr>
                <a:schemeClr val="accent1"/>
              </a:buClr>
              <a:buSzPct val="85000"/>
              <a:buFont typeface="Wingdings 2"/>
              <a:buNone/>
              <a:defRPr kumimoji="0" sz="2400" kern="1200">
                <a:solidFill>
                  <a:schemeClr val="lt1"/>
                </a:solidFill>
                <a:latin typeface="+mn-lt"/>
                <a:ea typeface="+mn-ea"/>
                <a:cs typeface="+mn-cs"/>
              </a:defRPr>
            </a:lvl2pPr>
            <a:lvl3pPr marL="914400" indent="0" algn="ctr" rtl="1" eaLnBrk="1" latinLnBrk="0" hangingPunct="1">
              <a:spcBef>
                <a:spcPct val="20000"/>
              </a:spcBef>
              <a:buClr>
                <a:schemeClr val="accent2"/>
              </a:buClr>
              <a:buSzPct val="70000"/>
              <a:buFont typeface="Wingdings 2"/>
              <a:buNone/>
              <a:defRPr kumimoji="0" sz="2100" kern="1200">
                <a:solidFill>
                  <a:schemeClr val="lt1"/>
                </a:solidFill>
                <a:latin typeface="+mn-lt"/>
                <a:ea typeface="+mn-ea"/>
                <a:cs typeface="+mn-cs"/>
              </a:defRPr>
            </a:lvl3pPr>
            <a:lvl4pPr marL="1371600" indent="0" algn="ctr" rtl="1" eaLnBrk="1" latinLnBrk="0" hangingPunct="1">
              <a:spcBef>
                <a:spcPct val="20000"/>
              </a:spcBef>
              <a:buClr>
                <a:schemeClr val="accent3"/>
              </a:buClr>
              <a:buSzPct val="65000"/>
              <a:buFont typeface="Wingdings 2"/>
              <a:buNone/>
              <a:defRPr kumimoji="0" sz="2000" kern="1200">
                <a:solidFill>
                  <a:schemeClr val="lt1"/>
                </a:solidFill>
                <a:latin typeface="+mn-lt"/>
                <a:ea typeface="+mn-ea"/>
                <a:cs typeface="+mn-cs"/>
              </a:defRPr>
            </a:lvl4pPr>
            <a:lvl5pPr marL="1828800" indent="0" algn="ctr" rtl="1" eaLnBrk="1" latinLnBrk="0" hangingPunct="1">
              <a:spcBef>
                <a:spcPct val="20000"/>
              </a:spcBef>
              <a:buClr>
                <a:schemeClr val="accent4"/>
              </a:buClr>
              <a:buSzPct val="65000"/>
              <a:buFont typeface="Wingdings 2"/>
              <a:buNone/>
              <a:defRPr kumimoji="0" sz="2000" kern="1200">
                <a:solidFill>
                  <a:schemeClr val="lt1"/>
                </a:solidFill>
                <a:latin typeface="+mn-lt"/>
                <a:ea typeface="+mn-ea"/>
                <a:cs typeface="+mn-cs"/>
              </a:defRPr>
            </a:lvl5pPr>
            <a:lvl6pPr marL="2286000" indent="0" algn="ctr" rtl="1" eaLnBrk="1" latinLnBrk="0" hangingPunct="1">
              <a:spcBef>
                <a:spcPct val="20000"/>
              </a:spcBef>
              <a:buClr>
                <a:schemeClr val="accent5"/>
              </a:buClr>
              <a:buSzPct val="80000"/>
              <a:buFont typeface="Wingdings 2"/>
              <a:buNone/>
              <a:defRPr kumimoji="0" sz="1800" kern="1200">
                <a:solidFill>
                  <a:schemeClr val="lt1"/>
                </a:solidFill>
                <a:latin typeface="+mn-lt"/>
                <a:ea typeface="+mn-ea"/>
                <a:cs typeface="+mn-cs"/>
              </a:defRPr>
            </a:lvl6pPr>
            <a:lvl7pPr marL="2743200" indent="0" algn="ctr" rtl="1" eaLnBrk="1" latinLnBrk="0" hangingPunct="1">
              <a:spcBef>
                <a:spcPct val="20000"/>
              </a:spcBef>
              <a:buClr>
                <a:schemeClr val="accent6"/>
              </a:buClr>
              <a:buSzPct val="80000"/>
              <a:buFont typeface="Wingdings 2"/>
              <a:buNone/>
              <a:defRPr kumimoji="0" sz="1600" kern="1200" baseline="0">
                <a:solidFill>
                  <a:schemeClr val="lt1"/>
                </a:solidFill>
                <a:latin typeface="+mn-lt"/>
                <a:ea typeface="+mn-ea"/>
                <a:cs typeface="+mn-cs"/>
              </a:defRPr>
            </a:lvl7pPr>
            <a:lvl8pPr marL="3200400" indent="0" algn="ctr" rtl="1" eaLnBrk="1" latinLnBrk="0" hangingPunct="1">
              <a:spcBef>
                <a:spcPct val="20000"/>
              </a:spcBef>
              <a:buClr>
                <a:schemeClr val="tx2"/>
              </a:buClr>
              <a:buNone/>
              <a:defRPr kumimoji="0" sz="1600" kern="1200">
                <a:solidFill>
                  <a:schemeClr val="lt1"/>
                </a:solidFill>
                <a:latin typeface="+mn-lt"/>
                <a:ea typeface="+mn-ea"/>
                <a:cs typeface="+mn-cs"/>
              </a:defRPr>
            </a:lvl8pPr>
            <a:lvl9pPr marL="3657600" indent="0" algn="ctr" rtl="1" eaLnBrk="1" latinLnBrk="0" hangingPunct="1">
              <a:spcBef>
                <a:spcPct val="20000"/>
              </a:spcBef>
              <a:buClr>
                <a:schemeClr val="tx2"/>
              </a:buClr>
              <a:buFontTx/>
              <a:buNone/>
              <a:defRPr kumimoji="0" sz="1400" kern="1200" baseline="0">
                <a:solidFill>
                  <a:schemeClr val="lt1"/>
                </a:solidFill>
                <a:latin typeface="+mn-lt"/>
                <a:ea typeface="+mn-ea"/>
                <a:cs typeface="+mn-cs"/>
              </a:defRPr>
            </a:lvl9pPr>
          </a:lstStyle>
          <a:p>
            <a:pPr algn="ctr"/>
            <a:r>
              <a:rPr lang="ar-IQ" sz="4400" b="1" dirty="0" err="1" smtClean="0">
                <a:solidFill>
                  <a:srgbClr val="FF0000"/>
                </a:solidFill>
              </a:rPr>
              <a:t>م.م</a:t>
            </a:r>
            <a:r>
              <a:rPr lang="ar-IQ" sz="4400" b="1" dirty="0" smtClean="0">
                <a:solidFill>
                  <a:srgbClr val="FF0000"/>
                </a:solidFill>
              </a:rPr>
              <a:t> نغم يحيى ناجي </a:t>
            </a:r>
            <a:endParaRPr lang="ar-IQ" sz="4400" b="1" dirty="0">
              <a:solidFill>
                <a:srgbClr val="FF0000"/>
              </a:solidFill>
            </a:endParaRPr>
          </a:p>
        </p:txBody>
      </p:sp>
      <p:sp>
        <p:nvSpPr>
          <p:cNvPr id="2" name="شكل بيضاوي 1"/>
          <p:cNvSpPr/>
          <p:nvPr/>
        </p:nvSpPr>
        <p:spPr>
          <a:xfrm>
            <a:off x="6656556" y="1638755"/>
            <a:ext cx="2088232" cy="1440160"/>
          </a:xfrm>
          <a:prstGeom prst="ellipse">
            <a:avLst/>
          </a:prstGeom>
          <a:ln/>
        </p:spPr>
        <p:style>
          <a:lnRef idx="1">
            <a:schemeClr val="accent6"/>
          </a:lnRef>
          <a:fillRef idx="2">
            <a:schemeClr val="accent6"/>
          </a:fillRef>
          <a:effectRef idx="1">
            <a:schemeClr val="accent6"/>
          </a:effectRef>
          <a:fontRef idx="minor">
            <a:schemeClr val="dk1"/>
          </a:fontRef>
        </p:style>
        <p:txBody>
          <a:bodyPr rtlCol="1" anchor="ctr"/>
          <a:lstStyle/>
          <a:p>
            <a:pPr algn="ctr"/>
            <a:r>
              <a:rPr lang="ar-IQ" sz="5400" b="1" i="1" dirty="0" smtClean="0">
                <a:solidFill>
                  <a:srgbClr val="FF0000"/>
                </a:solidFill>
              </a:rPr>
              <a:t>المادة</a:t>
            </a:r>
            <a:r>
              <a:rPr lang="ar-IQ" sz="5400" dirty="0" smtClean="0">
                <a:solidFill>
                  <a:schemeClr val="accent2">
                    <a:lumMod val="75000"/>
                  </a:schemeClr>
                </a:solidFill>
              </a:rPr>
              <a:t> </a:t>
            </a:r>
            <a:endParaRPr lang="ar-IQ" sz="5400" dirty="0">
              <a:solidFill>
                <a:schemeClr val="accent2">
                  <a:lumMod val="75000"/>
                </a:schemeClr>
              </a:solidFill>
            </a:endParaRPr>
          </a:p>
        </p:txBody>
      </p:sp>
      <p:sp>
        <p:nvSpPr>
          <p:cNvPr id="5" name="شكل بيضاوي 4"/>
          <p:cNvSpPr/>
          <p:nvPr/>
        </p:nvSpPr>
        <p:spPr>
          <a:xfrm>
            <a:off x="5678582" y="3878215"/>
            <a:ext cx="3168352" cy="1712592"/>
          </a:xfrm>
          <a:prstGeom prst="ellipse">
            <a:avLst/>
          </a:prstGeom>
          <a:ln/>
        </p:spPr>
        <p:style>
          <a:lnRef idx="1">
            <a:schemeClr val="accent6"/>
          </a:lnRef>
          <a:fillRef idx="2">
            <a:schemeClr val="accent6"/>
          </a:fillRef>
          <a:effectRef idx="1">
            <a:schemeClr val="accent6"/>
          </a:effectRef>
          <a:fontRef idx="minor">
            <a:schemeClr val="dk1"/>
          </a:fontRef>
        </p:style>
        <p:txBody>
          <a:bodyPr rtlCol="1" anchor="ctr"/>
          <a:lstStyle/>
          <a:p>
            <a:pPr algn="ctr"/>
            <a:r>
              <a:rPr lang="ar-IQ" sz="3600" b="1" i="1" dirty="0" smtClean="0">
                <a:solidFill>
                  <a:srgbClr val="FF0000"/>
                </a:solidFill>
              </a:rPr>
              <a:t>مدرسة المادة</a:t>
            </a:r>
            <a:endParaRPr lang="ar-IQ" sz="3600" b="1" i="1" dirty="0">
              <a:solidFill>
                <a:srgbClr val="FF0000"/>
              </a:solidFill>
            </a:endParaRPr>
          </a:p>
        </p:txBody>
      </p:sp>
    </p:spTree>
    <p:extLst>
      <p:ext uri="{BB962C8B-B14F-4D97-AF65-F5344CB8AC3E}">
        <p14:creationId xmlns="" xmlns:p14="http://schemas.microsoft.com/office/powerpoint/2010/main" val="3282048744"/>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heel(1)">
                                      <p:cBhvr>
                                        <p:cTn id="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71472" y="214290"/>
            <a:ext cx="8215370" cy="1357322"/>
          </a:xfrm>
          <a:ln/>
        </p:spPr>
        <p:style>
          <a:lnRef idx="1">
            <a:schemeClr val="accent6"/>
          </a:lnRef>
          <a:fillRef idx="2">
            <a:schemeClr val="accent6"/>
          </a:fillRef>
          <a:effectRef idx="1">
            <a:schemeClr val="accent6"/>
          </a:effectRef>
          <a:fontRef idx="minor">
            <a:schemeClr val="dk1"/>
          </a:fontRef>
        </p:style>
        <p:txBody>
          <a:bodyPr anchor="t">
            <a:normAutofit fontScale="90000"/>
          </a:bodyPr>
          <a:lstStyle/>
          <a:p>
            <a:pPr algn="ctr"/>
            <a:r>
              <a:rPr lang="en-US" sz="4800" dirty="0" smtClean="0">
                <a:solidFill>
                  <a:srgbClr val="FF0000"/>
                </a:solidFill>
              </a:rPr>
              <a:t> </a:t>
            </a:r>
            <a:r>
              <a:rPr lang="ar-IQ" sz="4800" dirty="0" smtClean="0">
                <a:solidFill>
                  <a:srgbClr val="FF0000"/>
                </a:solidFill>
              </a:rPr>
              <a:t>      </a:t>
            </a:r>
            <a:r>
              <a:rPr lang="ar-IQ" sz="3100" dirty="0" smtClean="0">
                <a:solidFill>
                  <a:srgbClr val="FF0000"/>
                </a:solidFill>
              </a:rPr>
              <a:t>قد </a:t>
            </a:r>
            <a:r>
              <a:rPr lang="ar-IQ" sz="3100" dirty="0" smtClean="0">
                <a:solidFill>
                  <a:srgbClr val="FF0000"/>
                </a:solidFill>
              </a:rPr>
              <a:t>ذكر بعض الكتاب والباحثين الإسلاميين أن للتربية أنواعاً </a:t>
            </a:r>
            <a:r>
              <a:rPr lang="ar-IQ" sz="3100" dirty="0" smtClean="0">
                <a:solidFill>
                  <a:srgbClr val="FF0000"/>
                </a:solidFill>
              </a:rPr>
              <a:t> </a:t>
            </a:r>
            <a:r>
              <a:rPr lang="ar-IQ" sz="3100" dirty="0" err="1" smtClean="0">
                <a:solidFill>
                  <a:srgbClr val="FF0000"/>
                </a:solidFill>
              </a:rPr>
              <a:t>اخرى</a:t>
            </a:r>
            <a:r>
              <a:rPr lang="ar-IQ" sz="3100" dirty="0" smtClean="0">
                <a:solidFill>
                  <a:srgbClr val="FF0000"/>
                </a:solidFill>
              </a:rPr>
              <a:t> وهي </a:t>
            </a:r>
            <a:r>
              <a:rPr lang="en-US" sz="3100" dirty="0" smtClean="0">
                <a:solidFill>
                  <a:srgbClr val="FF0000"/>
                </a:solidFill>
              </a:rPr>
              <a:t> </a:t>
            </a:r>
            <a:r>
              <a:rPr lang="ar-IQ" sz="3100" dirty="0" smtClean="0">
                <a:solidFill>
                  <a:srgbClr val="FF0000"/>
                </a:solidFill>
              </a:rPr>
              <a:t>تعد </a:t>
            </a:r>
            <a:r>
              <a:rPr lang="ar-IQ" sz="3100" dirty="0" smtClean="0">
                <a:solidFill>
                  <a:srgbClr val="FF0000"/>
                </a:solidFill>
              </a:rPr>
              <a:t>من أساليب التعليم والتعلم كما هو في المدارس المعاصرة :</a:t>
            </a:r>
            <a:r>
              <a:rPr lang="en-US" sz="5400" dirty="0" smtClean="0"/>
              <a:t/>
            </a:r>
            <a:br>
              <a:rPr lang="en-US" sz="5400" dirty="0" smtClean="0"/>
            </a:br>
            <a:endParaRPr lang="ar-IQ" sz="5400" dirty="0">
              <a:solidFill>
                <a:srgbClr val="FF0000"/>
              </a:solidFill>
            </a:endParaRPr>
          </a:p>
        </p:txBody>
      </p:sp>
      <p:sp>
        <p:nvSpPr>
          <p:cNvPr id="4" name="سهم للأسفل 3"/>
          <p:cNvSpPr/>
          <p:nvPr/>
        </p:nvSpPr>
        <p:spPr>
          <a:xfrm>
            <a:off x="4143372" y="1643050"/>
            <a:ext cx="928694" cy="1500198"/>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 name="مستطيل 4"/>
          <p:cNvSpPr/>
          <p:nvPr/>
        </p:nvSpPr>
        <p:spPr>
          <a:xfrm>
            <a:off x="500034" y="3214686"/>
            <a:ext cx="8358246" cy="3286148"/>
          </a:xfrm>
          <a:prstGeom prst="rect">
            <a:avLst/>
          </a:prstGeom>
        </p:spPr>
        <p:style>
          <a:lnRef idx="1">
            <a:schemeClr val="accent6"/>
          </a:lnRef>
          <a:fillRef idx="2">
            <a:schemeClr val="accent6"/>
          </a:fillRef>
          <a:effectRef idx="1">
            <a:schemeClr val="accent6"/>
          </a:effectRef>
          <a:fontRef idx="minor">
            <a:schemeClr val="dk1"/>
          </a:fontRef>
        </p:style>
        <p:txBody>
          <a:bodyPr rtlCol="1" anchor="t"/>
          <a:lstStyle/>
          <a:p>
            <a:pPr lvl="0"/>
            <a:r>
              <a:rPr lang="ar-IQ" sz="2400" b="1" u="sng" dirty="0" smtClean="0">
                <a:solidFill>
                  <a:srgbClr val="FF0000"/>
                </a:solidFill>
              </a:rPr>
              <a:t>أولاً </a:t>
            </a:r>
            <a:r>
              <a:rPr lang="ar-IQ" sz="2400" b="1" u="sng" dirty="0" smtClean="0">
                <a:solidFill>
                  <a:srgbClr val="FF0000"/>
                </a:solidFill>
              </a:rPr>
              <a:t>: </a:t>
            </a:r>
            <a:r>
              <a:rPr lang="ar-IQ" sz="2800" b="1" u="sng" dirty="0" smtClean="0">
                <a:solidFill>
                  <a:srgbClr val="FF0000"/>
                </a:solidFill>
              </a:rPr>
              <a:t>التربية بالملاحظة :</a:t>
            </a:r>
            <a:endParaRPr lang="en-US" sz="2400" b="1" u="sng" dirty="0" smtClean="0">
              <a:solidFill>
                <a:srgbClr val="FF0000"/>
              </a:solidFill>
            </a:endParaRPr>
          </a:p>
          <a:p>
            <a:r>
              <a:rPr lang="ar-IQ" sz="2400" dirty="0" smtClean="0"/>
              <a:t>          المقصود بالتربية بالملاحظة ملاحقة الولد وملازمته في التكوين </a:t>
            </a:r>
            <a:r>
              <a:rPr lang="ar-IQ" sz="2400" dirty="0" err="1" smtClean="0"/>
              <a:t>العقيدي</a:t>
            </a:r>
            <a:r>
              <a:rPr lang="ar-IQ" sz="2400" dirty="0" smtClean="0"/>
              <a:t> والأخلاقي، ومراقبته وملاحظته في الإعداد النفسي والاجتماعي، والسؤال المستمر عن وضعه وحاله في تربيته الجسمية وتحصيله العلمي"، وهذا يعني أن الملاحظة لا بد أن تكون شاملة لجميع جوانب </a:t>
            </a:r>
            <a:r>
              <a:rPr lang="ar-IQ" sz="2400" dirty="0" smtClean="0"/>
              <a:t>الشخصية </a:t>
            </a:r>
            <a:r>
              <a:rPr lang="ar-IQ" sz="2400" dirty="0" smtClean="0"/>
              <a:t>,ولكن ينبغي الحذر من التضييق على الولد ومرافقته في كل مكان وزمان، لأن الطفل ولاسيما المميز والمراهق يحب أن تثق </a:t>
            </a:r>
            <a:r>
              <a:rPr lang="ar-IQ" sz="2400" dirty="0" err="1" smtClean="0"/>
              <a:t>به</a:t>
            </a:r>
            <a:r>
              <a:rPr lang="ar-IQ" sz="2400" dirty="0" smtClean="0"/>
              <a:t> وتعتمد عليه، ويحب أن يكون رقيباً على نفسه، ومسئولاً عن تصرفاته، بعيداً عن رقابة المربي، فتتاح له تلك الفرصة </a:t>
            </a:r>
            <a:r>
              <a:rPr lang="ar-IQ" sz="2400" dirty="0" smtClean="0"/>
              <a:t>باعتدال .</a:t>
            </a:r>
            <a:endParaRPr lang="en-US" sz="2400" dirty="0" smtClean="0"/>
          </a:p>
          <a:p>
            <a:pPr algn="ctr"/>
            <a:r>
              <a:rPr lang="ar-IQ" sz="2400" b="1" u="sng" dirty="0" smtClean="0">
                <a:solidFill>
                  <a:srgbClr val="FF0000"/>
                </a:solidFill>
              </a:rPr>
              <a:t> </a:t>
            </a:r>
            <a:endParaRPr lang="en-US" sz="2000" dirty="0" smtClean="0"/>
          </a:p>
          <a:p>
            <a:pPr algn="ctr"/>
            <a:endParaRPr lang="en-US" sz="2400" dirty="0" smtClean="0"/>
          </a:p>
        </p:txBody>
      </p:sp>
      <p:sp>
        <p:nvSpPr>
          <p:cNvPr id="6" name="نجمة ذات 5 نقاط 5"/>
          <p:cNvSpPr/>
          <p:nvPr/>
        </p:nvSpPr>
        <p:spPr>
          <a:xfrm>
            <a:off x="8001024" y="357166"/>
            <a:ext cx="642942" cy="571504"/>
          </a:xfrm>
          <a:prstGeom prst="star5">
            <a:avLst>
              <a:gd name="adj" fmla="val 20800"/>
              <a:gd name="hf" fmla="val 105146"/>
              <a:gd name="vf" fmla="val 110557"/>
            </a:avLst>
          </a:prstGeom>
          <a:solidFill>
            <a:srgbClr val="00B0F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571472" y="428604"/>
            <a:ext cx="8001056" cy="2714644"/>
          </a:xfrm>
          <a:prstGeom prst="rect">
            <a:avLst/>
          </a:prstGeom>
        </p:spPr>
        <p:style>
          <a:lnRef idx="1">
            <a:schemeClr val="accent6"/>
          </a:lnRef>
          <a:fillRef idx="2">
            <a:schemeClr val="accent6"/>
          </a:fillRef>
          <a:effectRef idx="1">
            <a:schemeClr val="accent6"/>
          </a:effectRef>
          <a:fontRef idx="minor">
            <a:schemeClr val="dk1"/>
          </a:fontRef>
        </p:style>
        <p:txBody>
          <a:bodyPr rtlCol="1" anchor="t"/>
          <a:lstStyle/>
          <a:p>
            <a:pPr lvl="0"/>
            <a:r>
              <a:rPr lang="ar-IQ" sz="2800" b="1" u="sng" dirty="0" smtClean="0">
                <a:solidFill>
                  <a:srgbClr val="FF0000"/>
                </a:solidFill>
              </a:rPr>
              <a:t>ثانيا : </a:t>
            </a:r>
            <a:r>
              <a:rPr lang="ar-IQ" sz="2800" b="1" u="sng" dirty="0" smtClean="0">
                <a:solidFill>
                  <a:srgbClr val="FF0000"/>
                </a:solidFill>
              </a:rPr>
              <a:t>التربية بالعادة : </a:t>
            </a:r>
            <a:endParaRPr lang="en-US" sz="2400" b="1" u="sng" dirty="0" smtClean="0">
              <a:solidFill>
                <a:srgbClr val="FF0000"/>
              </a:solidFill>
            </a:endParaRPr>
          </a:p>
          <a:p>
            <a:r>
              <a:rPr lang="ar-IQ" sz="2400" dirty="0" smtClean="0"/>
              <a:t>       وتشمل الأعمال </a:t>
            </a:r>
            <a:r>
              <a:rPr lang="ar-IQ" sz="2400" dirty="0" err="1" smtClean="0"/>
              <a:t>العبادية</a:t>
            </a:r>
            <a:r>
              <a:rPr lang="ar-IQ" sz="2400" dirty="0" smtClean="0"/>
              <a:t> والآداب الاجتماعية وأنماط السلوك الحسن ويبدأ تكوين العادات في سن مبكرة جداً، فالطفل في شهره السادس يبتهج بتكرار الأعمال التي تسعد من حوله، وهذا التكرار يكون العادة، ويظل هذا التكوين حتى السابعة ، وحرص الإسلام أن لا تحول العادة إلى دلال فتفسد التربية مع الولد, وترجع أهمية التربية بالعادة إلى أن حسن الخلق كسلوك إيجابي يغرس بالطبع والفطرة والتعود والمجاهدة والتكرار.</a:t>
            </a:r>
            <a:endParaRPr lang="en-US" sz="2400" dirty="0" smtClean="0"/>
          </a:p>
          <a:p>
            <a:endParaRPr lang="en-US" sz="2400" dirty="0" smtClean="0"/>
          </a:p>
        </p:txBody>
      </p:sp>
      <p:sp>
        <p:nvSpPr>
          <p:cNvPr id="7" name="مستطيل 6"/>
          <p:cNvSpPr/>
          <p:nvPr/>
        </p:nvSpPr>
        <p:spPr>
          <a:xfrm>
            <a:off x="642910" y="3571876"/>
            <a:ext cx="7929618" cy="2714644"/>
          </a:xfrm>
          <a:prstGeom prst="rect">
            <a:avLst/>
          </a:prstGeom>
        </p:spPr>
        <p:style>
          <a:lnRef idx="1">
            <a:schemeClr val="accent6"/>
          </a:lnRef>
          <a:fillRef idx="2">
            <a:schemeClr val="accent6"/>
          </a:fillRef>
          <a:effectRef idx="1">
            <a:schemeClr val="accent6"/>
          </a:effectRef>
          <a:fontRef idx="minor">
            <a:schemeClr val="dk1"/>
          </a:fontRef>
        </p:style>
        <p:txBody>
          <a:bodyPr rtlCol="1" anchor="t"/>
          <a:lstStyle/>
          <a:p>
            <a:pPr lvl="0"/>
            <a:r>
              <a:rPr lang="ar-IQ" sz="2800" b="1" u="sng" dirty="0" smtClean="0">
                <a:solidFill>
                  <a:srgbClr val="FF0000"/>
                </a:solidFill>
              </a:rPr>
              <a:t>ثالثا :  </a:t>
            </a:r>
            <a:r>
              <a:rPr lang="ar-IQ" sz="2800" b="1" u="sng" dirty="0" smtClean="0">
                <a:solidFill>
                  <a:srgbClr val="FF0000"/>
                </a:solidFill>
              </a:rPr>
              <a:t>التربية بالإشارة </a:t>
            </a:r>
            <a:r>
              <a:rPr lang="ar-IQ" sz="2800" b="1" u="sng" dirty="0" smtClean="0">
                <a:solidFill>
                  <a:srgbClr val="FF0000"/>
                </a:solidFill>
              </a:rPr>
              <a:t>: </a:t>
            </a:r>
            <a:endParaRPr lang="en-US" sz="2800" b="1" u="sng" dirty="0" smtClean="0">
              <a:solidFill>
                <a:srgbClr val="FF0000"/>
              </a:solidFill>
            </a:endParaRPr>
          </a:p>
          <a:p>
            <a:r>
              <a:rPr lang="ar-IQ" sz="2800" dirty="0" smtClean="0"/>
              <a:t>وهي عبارة عن إصدار إشارة وحركة من اليد أو تغير ملامح الوجه عند   حصول عمل غير مرغوب </a:t>
            </a:r>
            <a:r>
              <a:rPr lang="ar-IQ" sz="2800" dirty="0" err="1" smtClean="0"/>
              <a:t>به</a:t>
            </a:r>
            <a:r>
              <a:rPr lang="ar-IQ" sz="2800" dirty="0" smtClean="0"/>
              <a:t> لدى المتعلم أو الطفل، ولاسيما وهو في جماعة من الناس، وهذه الإشارة تجعله يرتدع عن فعله غير اللائق خاصة إذا لم يكن معانداً.</a:t>
            </a:r>
            <a:endParaRPr lang="en-US" sz="2800" dirty="0" smtClean="0"/>
          </a:p>
          <a:p>
            <a:pPr algn="ctr"/>
            <a:r>
              <a:rPr lang="ar-IQ" sz="2800" b="1" u="sng" dirty="0" smtClean="0">
                <a:solidFill>
                  <a:srgbClr val="FF0000"/>
                </a:solidFill>
              </a:rPr>
              <a:t>  </a:t>
            </a:r>
            <a:endParaRPr lang="en-US" sz="2800" dirty="0" smtClean="0"/>
          </a:p>
          <a:p>
            <a:pPr algn="ctr"/>
            <a:endParaRPr lang="en-US" sz="24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571472" y="285728"/>
            <a:ext cx="8001056" cy="1785950"/>
          </a:xfrm>
          <a:prstGeom prst="rect">
            <a:avLst/>
          </a:prstGeom>
        </p:spPr>
        <p:style>
          <a:lnRef idx="1">
            <a:schemeClr val="accent6"/>
          </a:lnRef>
          <a:fillRef idx="2">
            <a:schemeClr val="accent6"/>
          </a:fillRef>
          <a:effectRef idx="1">
            <a:schemeClr val="accent6"/>
          </a:effectRef>
          <a:fontRef idx="minor">
            <a:schemeClr val="dk1"/>
          </a:fontRef>
        </p:style>
        <p:txBody>
          <a:bodyPr rtlCol="1" anchor="t"/>
          <a:lstStyle/>
          <a:p>
            <a:pPr lvl="0"/>
            <a:r>
              <a:rPr lang="ar-IQ" sz="2800" b="1" u="sng" dirty="0" smtClean="0">
                <a:solidFill>
                  <a:srgbClr val="FF0000"/>
                </a:solidFill>
              </a:rPr>
              <a:t>رابعا : </a:t>
            </a:r>
            <a:r>
              <a:rPr lang="ar-IQ" sz="2800" b="1" u="sng" dirty="0" smtClean="0">
                <a:solidFill>
                  <a:srgbClr val="FF0000"/>
                </a:solidFill>
              </a:rPr>
              <a:t>التربية </a:t>
            </a:r>
            <a:r>
              <a:rPr lang="ar-IQ" sz="2800" u="sng" dirty="0" smtClean="0"/>
              <a:t> </a:t>
            </a:r>
            <a:r>
              <a:rPr lang="ar-IQ" sz="2800" b="1" u="sng" dirty="0" smtClean="0">
                <a:solidFill>
                  <a:srgbClr val="FF0000"/>
                </a:solidFill>
              </a:rPr>
              <a:t>بالموعظة :</a:t>
            </a:r>
            <a:endParaRPr lang="en-US" sz="2800" b="1" u="sng" dirty="0" smtClean="0">
              <a:solidFill>
                <a:srgbClr val="FF0000"/>
              </a:solidFill>
            </a:endParaRPr>
          </a:p>
          <a:p>
            <a:r>
              <a:rPr lang="ar-IQ" sz="2800" dirty="0" smtClean="0"/>
              <a:t> الموعظة: عبارة عن إرشاد توجيه حال صدور سلوك غير سوي، تشتمل الموعظة, الموعظة  بقصة هادفة وحوار هادئ وضرب الأمثلة واستغلال الحدث والواقعة.</a:t>
            </a:r>
            <a:r>
              <a:rPr lang="ar-IQ" sz="2800" b="1" u="sng" dirty="0" smtClean="0">
                <a:solidFill>
                  <a:srgbClr val="FF0000"/>
                </a:solidFill>
              </a:rPr>
              <a:t> </a:t>
            </a:r>
            <a:endParaRPr lang="en-US" sz="2400" b="1" u="sng" dirty="0" smtClean="0">
              <a:solidFill>
                <a:srgbClr val="FF0000"/>
              </a:solidFill>
            </a:endParaRPr>
          </a:p>
          <a:p>
            <a:r>
              <a:rPr lang="ar-IQ" sz="2400" dirty="0" smtClean="0"/>
              <a:t>       </a:t>
            </a:r>
            <a:endParaRPr lang="en-US" sz="2400" dirty="0" smtClean="0"/>
          </a:p>
          <a:p>
            <a:endParaRPr lang="en-US" sz="2400" dirty="0" smtClean="0"/>
          </a:p>
        </p:txBody>
      </p:sp>
      <p:sp>
        <p:nvSpPr>
          <p:cNvPr id="7" name="مستطيل 6"/>
          <p:cNvSpPr/>
          <p:nvPr/>
        </p:nvSpPr>
        <p:spPr>
          <a:xfrm>
            <a:off x="428596" y="2428868"/>
            <a:ext cx="8286808" cy="4071966"/>
          </a:xfrm>
          <a:prstGeom prst="rect">
            <a:avLst/>
          </a:prstGeom>
        </p:spPr>
        <p:style>
          <a:lnRef idx="1">
            <a:schemeClr val="accent6"/>
          </a:lnRef>
          <a:fillRef idx="2">
            <a:schemeClr val="accent6"/>
          </a:fillRef>
          <a:effectRef idx="1">
            <a:schemeClr val="accent6"/>
          </a:effectRef>
          <a:fontRef idx="minor">
            <a:schemeClr val="dk1"/>
          </a:fontRef>
        </p:style>
        <p:txBody>
          <a:bodyPr rtlCol="1" anchor="t"/>
          <a:lstStyle/>
          <a:p>
            <a:pPr lvl="0"/>
            <a:r>
              <a:rPr lang="ar-IQ" sz="2800" b="1" u="sng" dirty="0" smtClean="0">
                <a:solidFill>
                  <a:srgbClr val="FF0000"/>
                </a:solidFill>
              </a:rPr>
              <a:t>خامسا :  </a:t>
            </a:r>
            <a:r>
              <a:rPr lang="ar-IQ" sz="2800" b="1" u="sng" dirty="0" smtClean="0">
                <a:solidFill>
                  <a:srgbClr val="FF0000"/>
                </a:solidFill>
              </a:rPr>
              <a:t>التربية </a:t>
            </a:r>
            <a:r>
              <a:rPr lang="ar-IQ" sz="2800" b="1" u="sng" dirty="0" smtClean="0">
                <a:solidFill>
                  <a:srgbClr val="FF0000"/>
                </a:solidFill>
              </a:rPr>
              <a:t>بالترهيب والترغيب : </a:t>
            </a:r>
          </a:p>
          <a:p>
            <a:r>
              <a:rPr lang="ar-IQ" sz="2800" dirty="0" smtClean="0"/>
              <a:t>الترهيب والترغيب من العوامل الأساسية لتنمية السلوك وتهذيب الأخلاق وتعزيز القيم الاجتماعية، والترغيب على نوعين: معنوي ومادي، ولكل درجاته فابتسامة الرضا والقبول والتقبيل والضم والثناء وكافة الأعمال التي تبهج الطفل هي ترغيب في العمل والترهيب،وقد أثبتت الدراسات الحديثة حاجة المربي إلى الترهيب، </a:t>
            </a:r>
            <a:r>
              <a:rPr lang="ar-IQ" sz="2400" dirty="0" smtClean="0"/>
              <a:t>وأن الطفل الذي يتسامح معه والداه يستمر في إزعاجهما، والعقاب يصحح السلوك والأخلاق،</a:t>
            </a:r>
            <a:r>
              <a:rPr lang="ar-IQ" sz="2800" dirty="0" smtClean="0"/>
              <a:t> </a:t>
            </a:r>
            <a:r>
              <a:rPr lang="ar-IQ" sz="2400" dirty="0" smtClean="0"/>
              <a:t>والترهيب له درجات تبدأ بتقطيب الوجه ونظرة الغضب والعتاب وتمتد إلى المقاطعة والهجر والحبس والحرمان من الجماعة أو الحرمان المادي والضرب وهو أخر درجاتها.</a:t>
            </a:r>
            <a:endParaRPr lang="en-US" sz="2800" dirty="0" smtClean="0"/>
          </a:p>
          <a:p>
            <a:pPr lvl="0"/>
            <a:r>
              <a:rPr lang="ar-IQ" sz="2800" b="1" u="sng" dirty="0" smtClean="0">
                <a:solidFill>
                  <a:srgbClr val="FF0000"/>
                </a:solidFill>
              </a:rPr>
              <a:t> </a:t>
            </a:r>
            <a:endParaRPr lang="en-US" sz="2800" b="1" u="sng" dirty="0" smtClean="0">
              <a:solidFill>
                <a:srgbClr val="FF0000"/>
              </a:solidFill>
            </a:endParaRPr>
          </a:p>
          <a:p>
            <a:endParaRPr lang="en-US" sz="2800" dirty="0" smtClean="0"/>
          </a:p>
          <a:p>
            <a:pPr algn="ctr"/>
            <a:r>
              <a:rPr lang="ar-IQ" sz="2800" b="1" u="sng" dirty="0" smtClean="0">
                <a:solidFill>
                  <a:srgbClr val="FF0000"/>
                </a:solidFill>
              </a:rPr>
              <a:t>  </a:t>
            </a:r>
            <a:endParaRPr lang="en-US" sz="2800" dirty="0" smtClean="0"/>
          </a:p>
          <a:p>
            <a:pPr algn="ctr"/>
            <a:endParaRPr lang="en-US" sz="24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571472" y="1071546"/>
            <a:ext cx="8001056" cy="4857784"/>
          </a:xfrm>
          <a:prstGeom prst="rect">
            <a:avLst/>
          </a:prstGeom>
        </p:spPr>
        <p:style>
          <a:lnRef idx="1">
            <a:schemeClr val="accent6"/>
          </a:lnRef>
          <a:fillRef idx="2">
            <a:schemeClr val="accent6"/>
          </a:fillRef>
          <a:effectRef idx="1">
            <a:schemeClr val="accent6"/>
          </a:effectRef>
          <a:fontRef idx="minor">
            <a:schemeClr val="dk1"/>
          </a:fontRef>
        </p:style>
        <p:txBody>
          <a:bodyPr rtlCol="1" anchor="t"/>
          <a:lstStyle/>
          <a:p>
            <a:pPr lvl="0"/>
            <a:r>
              <a:rPr lang="ar-IQ" sz="2800" b="1" u="sng" dirty="0" smtClean="0">
                <a:solidFill>
                  <a:srgbClr val="FF0000"/>
                </a:solidFill>
              </a:rPr>
              <a:t>سادسا : </a:t>
            </a:r>
            <a:r>
              <a:rPr lang="ar-IQ" sz="2800" b="1" u="sng" dirty="0" smtClean="0">
                <a:solidFill>
                  <a:srgbClr val="FF0000"/>
                </a:solidFill>
              </a:rPr>
              <a:t>التربية </a:t>
            </a:r>
            <a:r>
              <a:rPr lang="ar-IQ" sz="2800" u="sng" dirty="0" smtClean="0"/>
              <a:t> </a:t>
            </a:r>
            <a:r>
              <a:rPr lang="ar-IQ" sz="2800" b="1" u="sng" dirty="0" smtClean="0">
                <a:solidFill>
                  <a:srgbClr val="FF0000"/>
                </a:solidFill>
              </a:rPr>
              <a:t>بالقدوة : </a:t>
            </a:r>
            <a:endParaRPr lang="en-US" sz="2800" b="1" u="sng" dirty="0" smtClean="0">
              <a:solidFill>
                <a:srgbClr val="FF0000"/>
              </a:solidFill>
            </a:endParaRPr>
          </a:p>
          <a:p>
            <a:r>
              <a:rPr lang="ar-IQ" sz="2800" dirty="0" smtClean="0"/>
              <a:t>   </a:t>
            </a:r>
            <a:r>
              <a:rPr lang="ar-IQ" sz="2800" dirty="0" smtClean="0"/>
              <a:t>مما يجب ملاحظته أن الطفل يشعر بالحاجة إلى الانضواء تحت راية كائن </a:t>
            </a:r>
            <a:r>
              <a:rPr lang="ar-IQ" sz="2800" dirty="0" smtClean="0"/>
              <a:t>مرموق ؛ </a:t>
            </a:r>
            <a:r>
              <a:rPr lang="ar-IQ" sz="2800" dirty="0" smtClean="0"/>
              <a:t>فيتجه إلى الاقتداء بالوالدين أو الإخوة أو المعلمين أو </a:t>
            </a:r>
            <a:r>
              <a:rPr lang="ar-IQ" sz="2800" dirty="0" smtClean="0"/>
              <a:t>الأصدقاء ، </a:t>
            </a:r>
            <a:r>
              <a:rPr lang="ar-IQ" sz="2800" dirty="0" smtClean="0"/>
              <a:t>ثم يتحول الاقتداء إلى عملية فكرية يمتزج فيها الوعي والانتماء بالمحاكاة والاعتزاز، ويظل محتاجاً إلى القدوة في كل مراحل </a:t>
            </a:r>
            <a:r>
              <a:rPr lang="ar-IQ" sz="2800" dirty="0" smtClean="0"/>
              <a:t>حياته .  </a:t>
            </a:r>
          </a:p>
          <a:p>
            <a:r>
              <a:rPr lang="ar-IQ" sz="2800" dirty="0" smtClean="0"/>
              <a:t>وأهمية </a:t>
            </a:r>
            <a:r>
              <a:rPr lang="ar-IQ" sz="2800" dirty="0" smtClean="0"/>
              <a:t>أسلوب الاقتداء هي أنه من عوامل الإصلاح وكلما كبر الطفل تعدد الأشخاص الذين ينالون إعجابه ويقتدي بهم كالرفقة والمعلم والجار، وقد تكون بيئة الطفل واسعة، فيها الجد والجدة واللذان يؤثران في سلوك الطفل لعلاقتهما الحميمة </a:t>
            </a:r>
            <a:r>
              <a:rPr lang="ar-IQ" sz="2800" dirty="0" err="1" smtClean="0"/>
              <a:t>به</a:t>
            </a:r>
            <a:r>
              <a:rPr lang="ar-IQ" sz="2800" dirty="0" smtClean="0"/>
              <a:t>.</a:t>
            </a:r>
            <a:endParaRPr lang="en-US" sz="2800" dirty="0" smtClean="0"/>
          </a:p>
          <a:p>
            <a:r>
              <a:rPr lang="ar-IQ" sz="2400" dirty="0" smtClean="0"/>
              <a:t>    </a:t>
            </a:r>
            <a:endParaRPr lang="en-US" sz="2400" dirty="0" smtClean="0"/>
          </a:p>
          <a:p>
            <a:endParaRPr lang="en-US" sz="24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14348" y="357166"/>
            <a:ext cx="7929618" cy="1357322"/>
          </a:xfrm>
          <a:ln/>
        </p:spPr>
        <p:style>
          <a:lnRef idx="1">
            <a:schemeClr val="accent6"/>
          </a:lnRef>
          <a:fillRef idx="2">
            <a:schemeClr val="accent6"/>
          </a:fillRef>
          <a:effectRef idx="1">
            <a:schemeClr val="accent6"/>
          </a:effectRef>
          <a:fontRef idx="minor">
            <a:schemeClr val="dk1"/>
          </a:fontRef>
        </p:style>
        <p:txBody>
          <a:bodyPr anchor="ctr"/>
          <a:lstStyle/>
          <a:p>
            <a:pPr algn="ctr"/>
            <a:r>
              <a:rPr lang="en-US" dirty="0" smtClean="0">
                <a:solidFill>
                  <a:srgbClr val="FF0000"/>
                </a:solidFill>
              </a:rPr>
              <a:t> </a:t>
            </a:r>
            <a:r>
              <a:rPr lang="ar-IQ" dirty="0" smtClean="0">
                <a:solidFill>
                  <a:srgbClr val="FF0000"/>
                </a:solidFill>
              </a:rPr>
              <a:t>النظام </a:t>
            </a:r>
            <a:r>
              <a:rPr lang="ar-IQ" dirty="0" smtClean="0">
                <a:solidFill>
                  <a:srgbClr val="FF0000"/>
                </a:solidFill>
              </a:rPr>
              <a:t>التربوي </a:t>
            </a:r>
            <a:r>
              <a:rPr lang="ar-IQ" dirty="0" err="1" smtClean="0">
                <a:solidFill>
                  <a:srgbClr val="FF0000"/>
                </a:solidFill>
              </a:rPr>
              <a:t>الاسلامي</a:t>
            </a:r>
            <a:r>
              <a:rPr lang="ar-IQ" dirty="0" smtClean="0">
                <a:solidFill>
                  <a:srgbClr val="FF0000"/>
                </a:solidFill>
              </a:rPr>
              <a:t> )</a:t>
            </a:r>
            <a:r>
              <a:rPr lang="en-US" dirty="0" smtClean="0">
                <a:solidFill>
                  <a:srgbClr val="FF0000"/>
                </a:solidFill>
              </a:rPr>
              <a:t> </a:t>
            </a:r>
            <a:r>
              <a:rPr lang="ar-IQ" dirty="0" smtClean="0">
                <a:solidFill>
                  <a:srgbClr val="FF0000"/>
                </a:solidFill>
              </a:rPr>
              <a:t>(</a:t>
            </a:r>
            <a:r>
              <a:rPr lang="en-US" dirty="0" smtClean="0">
                <a:solidFill>
                  <a:srgbClr val="FF0000"/>
                </a:solidFill>
              </a:rPr>
              <a:t> </a:t>
            </a:r>
            <a:endParaRPr lang="ar-IQ" dirty="0">
              <a:solidFill>
                <a:srgbClr val="FF0000"/>
              </a:solidFill>
            </a:endParaRPr>
          </a:p>
        </p:txBody>
      </p:sp>
      <p:sp>
        <p:nvSpPr>
          <p:cNvPr id="3" name="عنوان فرعي 2"/>
          <p:cNvSpPr>
            <a:spLocks noGrp="1"/>
          </p:cNvSpPr>
          <p:nvPr>
            <p:ph type="subTitle" idx="1"/>
          </p:nvPr>
        </p:nvSpPr>
        <p:spPr>
          <a:xfrm>
            <a:off x="642910" y="4643446"/>
            <a:ext cx="8039128" cy="1752600"/>
          </a:xfrm>
          <a:ln/>
        </p:spPr>
        <p:style>
          <a:lnRef idx="1">
            <a:schemeClr val="accent6"/>
          </a:lnRef>
          <a:fillRef idx="2">
            <a:schemeClr val="accent6"/>
          </a:fillRef>
          <a:effectRef idx="1">
            <a:schemeClr val="accent6"/>
          </a:effectRef>
          <a:fontRef idx="minor">
            <a:schemeClr val="dk1"/>
          </a:fontRef>
        </p:style>
        <p:txBody>
          <a:bodyPr anchor="ctr"/>
          <a:lstStyle/>
          <a:p>
            <a:pPr algn="ctr"/>
            <a:r>
              <a:rPr lang="ar-IQ" b="1" u="sng" dirty="0" smtClean="0">
                <a:solidFill>
                  <a:srgbClr val="FF0000"/>
                </a:solidFill>
              </a:rPr>
              <a:t>النظام </a:t>
            </a:r>
            <a:r>
              <a:rPr lang="ar-IQ" b="1" u="sng" dirty="0" smtClean="0">
                <a:solidFill>
                  <a:srgbClr val="FF0000"/>
                </a:solidFill>
              </a:rPr>
              <a:t>التربوي </a:t>
            </a:r>
            <a:r>
              <a:rPr lang="ar-IQ" b="1" u="sng" dirty="0" smtClean="0">
                <a:solidFill>
                  <a:srgbClr val="FF0000"/>
                </a:solidFill>
              </a:rPr>
              <a:t>والتعليمي : </a:t>
            </a:r>
            <a:r>
              <a:rPr lang="ar-IQ" dirty="0" smtClean="0">
                <a:solidFill>
                  <a:schemeClr val="bg1"/>
                </a:solidFill>
              </a:rPr>
              <a:t>هو الوسيلة الأساسية لكل أمة من أجل الحفاظ على هويتها وبناء حضارتها , وهو عبارة عن: (منهج فكر، وأسلوب حياة، ونظام تنشئة </a:t>
            </a:r>
            <a:r>
              <a:rPr lang="ar-IQ" dirty="0" smtClean="0">
                <a:solidFill>
                  <a:schemeClr val="bg1"/>
                </a:solidFill>
              </a:rPr>
              <a:t>للأجيال </a:t>
            </a:r>
            <a:r>
              <a:rPr lang="ar-IQ" dirty="0" smtClean="0">
                <a:solidFill>
                  <a:schemeClr val="bg1"/>
                </a:solidFill>
              </a:rPr>
              <a:t>وإيجاد علاقة تنظم الروابط الإنسانية مع كل ما هو موجود في </a:t>
            </a:r>
            <a:r>
              <a:rPr lang="ar-IQ" dirty="0" smtClean="0">
                <a:solidFill>
                  <a:schemeClr val="bg1"/>
                </a:solidFill>
              </a:rPr>
              <a:t>الكون</a:t>
            </a:r>
            <a:r>
              <a:rPr lang="ar-IQ" dirty="0" smtClean="0">
                <a:solidFill>
                  <a:schemeClr val="bg1"/>
                </a:solidFill>
              </a:rPr>
              <a:t> </a:t>
            </a:r>
            <a:r>
              <a:rPr lang="ar-IQ" dirty="0" smtClean="0">
                <a:solidFill>
                  <a:schemeClr val="bg1"/>
                </a:solidFill>
              </a:rPr>
              <a:t>) </a:t>
            </a:r>
            <a:endParaRPr lang="en-US" dirty="0" smtClean="0">
              <a:solidFill>
                <a:schemeClr val="bg1"/>
              </a:solidFill>
            </a:endParaRPr>
          </a:p>
        </p:txBody>
      </p:sp>
      <p:sp>
        <p:nvSpPr>
          <p:cNvPr id="4" name="سهم للأسفل 3"/>
          <p:cNvSpPr/>
          <p:nvPr/>
        </p:nvSpPr>
        <p:spPr>
          <a:xfrm>
            <a:off x="4286248" y="3571876"/>
            <a:ext cx="928694" cy="1049846"/>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 name="مستطيل 4"/>
          <p:cNvSpPr/>
          <p:nvPr/>
        </p:nvSpPr>
        <p:spPr>
          <a:xfrm>
            <a:off x="1571604" y="2428868"/>
            <a:ext cx="7000924" cy="914400"/>
          </a:xfrm>
          <a:prstGeom prst="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IQ" sz="3200" b="1" dirty="0" smtClean="0">
                <a:solidFill>
                  <a:srgbClr val="FF0000"/>
                </a:solidFill>
              </a:rPr>
              <a:t>ما هو النظام التربوي والتعليمي </a:t>
            </a:r>
            <a:r>
              <a:rPr lang="ar-IQ" sz="3600" b="1" dirty="0" smtClean="0">
                <a:solidFill>
                  <a:srgbClr val="FF0000"/>
                </a:solidFill>
              </a:rPr>
              <a:t>؟</a:t>
            </a:r>
            <a:r>
              <a:rPr lang="ar-IQ" sz="3200" b="1" dirty="0" smtClean="0">
                <a:solidFill>
                  <a:srgbClr val="FF0000"/>
                </a:solidFill>
              </a:rPr>
              <a:t> </a:t>
            </a:r>
            <a:endParaRPr lang="ar-IQ" sz="3200" b="1" dirty="0">
              <a:solidFill>
                <a:srgbClr val="FF0000"/>
              </a:solidFill>
            </a:endParaRPr>
          </a:p>
        </p:txBody>
      </p:sp>
      <p:sp>
        <p:nvSpPr>
          <p:cNvPr id="6" name="نجمة ذات 5 نقاط 5"/>
          <p:cNvSpPr/>
          <p:nvPr/>
        </p:nvSpPr>
        <p:spPr>
          <a:xfrm>
            <a:off x="7643834" y="2500306"/>
            <a:ext cx="785818" cy="771524"/>
          </a:xfrm>
          <a:prstGeom prst="star5">
            <a:avLst>
              <a:gd name="adj" fmla="val 20800"/>
              <a:gd name="hf" fmla="val 105146"/>
              <a:gd name="vf" fmla="val 110557"/>
            </a:avLst>
          </a:prstGeom>
          <a:solidFill>
            <a:srgbClr val="00B0F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14348" y="214290"/>
            <a:ext cx="7929618" cy="1357322"/>
          </a:xfrm>
          <a:ln/>
        </p:spPr>
        <p:style>
          <a:lnRef idx="1">
            <a:schemeClr val="accent6"/>
          </a:lnRef>
          <a:fillRef idx="2">
            <a:schemeClr val="accent6"/>
          </a:fillRef>
          <a:effectRef idx="1">
            <a:schemeClr val="accent6"/>
          </a:effectRef>
          <a:fontRef idx="minor">
            <a:schemeClr val="dk1"/>
          </a:fontRef>
        </p:style>
        <p:txBody>
          <a:bodyPr anchor="ctr"/>
          <a:lstStyle/>
          <a:p>
            <a:pPr algn="ctr"/>
            <a:r>
              <a:rPr lang="en-US" dirty="0" smtClean="0">
                <a:solidFill>
                  <a:srgbClr val="FF0000"/>
                </a:solidFill>
              </a:rPr>
              <a:t> </a:t>
            </a:r>
            <a:r>
              <a:rPr lang="ar-IQ" dirty="0" smtClean="0">
                <a:solidFill>
                  <a:srgbClr val="FF0000"/>
                </a:solidFill>
              </a:rPr>
              <a:t>تعريف التربية  </a:t>
            </a:r>
            <a:r>
              <a:rPr lang="ar-IQ" dirty="0" err="1" smtClean="0">
                <a:solidFill>
                  <a:srgbClr val="FF0000"/>
                </a:solidFill>
              </a:rPr>
              <a:t>الاسلامية</a:t>
            </a:r>
            <a:r>
              <a:rPr lang="ar-IQ" dirty="0" smtClean="0">
                <a:solidFill>
                  <a:srgbClr val="FF0000"/>
                </a:solidFill>
              </a:rPr>
              <a:t> :</a:t>
            </a:r>
            <a:endParaRPr lang="ar-IQ" dirty="0">
              <a:solidFill>
                <a:srgbClr val="FF0000"/>
              </a:solidFill>
            </a:endParaRPr>
          </a:p>
        </p:txBody>
      </p:sp>
      <p:sp>
        <p:nvSpPr>
          <p:cNvPr id="4" name="سهم للأسفل 3"/>
          <p:cNvSpPr/>
          <p:nvPr/>
        </p:nvSpPr>
        <p:spPr>
          <a:xfrm>
            <a:off x="4214810" y="1643050"/>
            <a:ext cx="928694" cy="1049846"/>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 name="مستطيل 4"/>
          <p:cNvSpPr/>
          <p:nvPr/>
        </p:nvSpPr>
        <p:spPr>
          <a:xfrm>
            <a:off x="500034" y="2786058"/>
            <a:ext cx="8143932" cy="3714776"/>
          </a:xfrm>
          <a:prstGeom prst="rect">
            <a:avLst/>
          </a:prstGeom>
        </p:spPr>
        <p:style>
          <a:lnRef idx="1">
            <a:schemeClr val="accent6"/>
          </a:lnRef>
          <a:fillRef idx="2">
            <a:schemeClr val="accent6"/>
          </a:fillRef>
          <a:effectRef idx="1">
            <a:schemeClr val="accent6"/>
          </a:effectRef>
          <a:fontRef idx="minor">
            <a:schemeClr val="dk1"/>
          </a:fontRef>
        </p:style>
        <p:txBody>
          <a:bodyPr rtlCol="1" anchor="t"/>
          <a:lstStyle/>
          <a:p>
            <a:r>
              <a:rPr lang="ar-IQ" sz="2800" u="sng" dirty="0" smtClean="0">
                <a:solidFill>
                  <a:srgbClr val="FF0000"/>
                </a:solidFill>
              </a:rPr>
              <a:t>التربية في اللغة :</a:t>
            </a:r>
            <a:r>
              <a:rPr lang="ar-IQ" sz="2400" dirty="0" smtClean="0"/>
              <a:t>  يتضمن </a:t>
            </a:r>
            <a:r>
              <a:rPr lang="ar-IQ" sz="2400" dirty="0" smtClean="0"/>
              <a:t>مصطلح التربية في اللغة دلالات عدة، ويشير جميعها إلى ما ينبغي أن تتضمنه العملية التربوية من ممارسات، وما يجب أن تستهدفه من غايات، فجاءت بمعنى الاصطلاح، إذ ربّى الشيء أي: أصلحه وقد تعني في اللغة النماء والزيادة، فالقول رَبَا يَربو بمعنى زاد </a:t>
            </a:r>
            <a:r>
              <a:rPr lang="ar-IQ" sz="2400" dirty="0" smtClean="0"/>
              <a:t>ونمى . </a:t>
            </a:r>
          </a:p>
          <a:p>
            <a:r>
              <a:rPr lang="ar-IQ" sz="2400" dirty="0" smtClean="0"/>
              <a:t>ومنه قوله تعالى : </a:t>
            </a:r>
            <a:r>
              <a:rPr lang="ar-IQ" sz="2400" dirty="0" smtClean="0">
                <a:solidFill>
                  <a:srgbClr val="FF0000"/>
                </a:solidFill>
              </a:rPr>
              <a:t>(</a:t>
            </a:r>
            <a:r>
              <a:rPr lang="ar-IQ" sz="2400" dirty="0" smtClean="0">
                <a:solidFill>
                  <a:srgbClr val="FF0000"/>
                </a:solidFill>
              </a:rPr>
              <a:t>وَتَرَى الْأَرْضَ هَامِدَةً فَإِذَا أَنْزَلْنَا عَلَيْهَا الْمَاءَ اهْتَزَّتْ وَرَبَتْ  وَأَنْبَتَتْ مِنْ كُلِّ زَوْجٍ بَهِيجٍ ) </a:t>
            </a:r>
            <a:r>
              <a:rPr lang="ar-IQ" sz="2400" dirty="0" smtClean="0">
                <a:solidFill>
                  <a:srgbClr val="FF0000"/>
                </a:solidFill>
              </a:rPr>
              <a:t>. </a:t>
            </a:r>
            <a:r>
              <a:rPr lang="ar-IQ" sz="2400" dirty="0" smtClean="0"/>
              <a:t>وقد تعني الحكمة والعلم </a:t>
            </a:r>
            <a:r>
              <a:rPr lang="ar-IQ" sz="2400" dirty="0" smtClean="0"/>
              <a:t>والتعليم , </a:t>
            </a:r>
            <a:r>
              <a:rPr lang="ar-IQ" sz="2400" dirty="0" smtClean="0"/>
              <a:t>وتأتي بمعنى </a:t>
            </a:r>
            <a:r>
              <a:rPr lang="ar-IQ" sz="2400" dirty="0" smtClean="0"/>
              <a:t>الرعاية </a:t>
            </a:r>
            <a:r>
              <a:rPr lang="ar-IQ" sz="2400" dirty="0" err="1" smtClean="0"/>
              <a:t>ايضا</a:t>
            </a:r>
            <a:r>
              <a:rPr lang="ar-IQ" sz="2400" dirty="0" smtClean="0"/>
              <a:t> ومنه قوله تعالى : </a:t>
            </a:r>
          </a:p>
          <a:p>
            <a:r>
              <a:rPr lang="ar-IQ" sz="2400" dirty="0" smtClean="0">
                <a:solidFill>
                  <a:srgbClr val="FF0000"/>
                </a:solidFill>
              </a:rPr>
              <a:t>(</a:t>
            </a:r>
            <a:r>
              <a:rPr lang="ar-IQ" sz="2400" dirty="0" smtClean="0">
                <a:solidFill>
                  <a:srgbClr val="FF0000"/>
                </a:solidFill>
              </a:rPr>
              <a:t>وَاخْفِضْ لَهُمَا جَنَاحَ الذُّلِّ مِنَ الرَّحْمَةِ وَقُلْ رَبِّ ارْحَمْهُمَا كَمَا رَبَّيَانِي </a:t>
            </a:r>
            <a:r>
              <a:rPr lang="ar-IQ" sz="2400" dirty="0" smtClean="0">
                <a:solidFill>
                  <a:srgbClr val="FF0000"/>
                </a:solidFill>
              </a:rPr>
              <a:t>صَغِيرًا )</a:t>
            </a:r>
          </a:p>
          <a:p>
            <a:endParaRPr lang="ar-IQ" sz="2400" b="1" dirty="0">
              <a:solidFill>
                <a:srgbClr val="FF0000"/>
              </a:solidFill>
            </a:endParaRPr>
          </a:p>
        </p:txBody>
      </p:sp>
      <p:sp>
        <p:nvSpPr>
          <p:cNvPr id="6" name="نجمة ذات 5 نقاط 5"/>
          <p:cNvSpPr/>
          <p:nvPr/>
        </p:nvSpPr>
        <p:spPr>
          <a:xfrm>
            <a:off x="7643834" y="642918"/>
            <a:ext cx="785818" cy="771524"/>
          </a:xfrm>
          <a:prstGeom prst="star5">
            <a:avLst>
              <a:gd name="adj" fmla="val 20800"/>
              <a:gd name="hf" fmla="val 105146"/>
              <a:gd name="vf" fmla="val 110557"/>
            </a:avLst>
          </a:prstGeom>
          <a:solidFill>
            <a:srgbClr val="00B0F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285984" y="214290"/>
            <a:ext cx="6500858" cy="1000132"/>
          </a:xfrm>
          <a:ln/>
        </p:spPr>
        <p:style>
          <a:lnRef idx="1">
            <a:schemeClr val="accent6"/>
          </a:lnRef>
          <a:fillRef idx="2">
            <a:schemeClr val="accent6"/>
          </a:fillRef>
          <a:effectRef idx="1">
            <a:schemeClr val="accent6"/>
          </a:effectRef>
          <a:fontRef idx="minor">
            <a:schemeClr val="dk1"/>
          </a:fontRef>
        </p:style>
        <p:txBody>
          <a:bodyPr anchor="ctr">
            <a:normAutofit/>
          </a:bodyPr>
          <a:lstStyle/>
          <a:p>
            <a:pPr algn="ctr"/>
            <a:r>
              <a:rPr lang="ar-IQ" sz="5400" dirty="0" smtClean="0">
                <a:solidFill>
                  <a:srgbClr val="FF0000"/>
                </a:solidFill>
              </a:rPr>
              <a:t>تعريف التربية اصطلاحا : </a:t>
            </a:r>
            <a:endParaRPr lang="ar-IQ" sz="5400" dirty="0">
              <a:solidFill>
                <a:srgbClr val="FF0000"/>
              </a:solidFill>
            </a:endParaRPr>
          </a:p>
        </p:txBody>
      </p:sp>
      <p:sp>
        <p:nvSpPr>
          <p:cNvPr id="4" name="سهم للأسفل 3"/>
          <p:cNvSpPr/>
          <p:nvPr/>
        </p:nvSpPr>
        <p:spPr>
          <a:xfrm>
            <a:off x="4286248" y="1571612"/>
            <a:ext cx="928694" cy="1500198"/>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 name="مستطيل 4"/>
          <p:cNvSpPr/>
          <p:nvPr/>
        </p:nvSpPr>
        <p:spPr>
          <a:xfrm>
            <a:off x="428596" y="3357562"/>
            <a:ext cx="8143932" cy="3000396"/>
          </a:xfrm>
          <a:prstGeom prst="rect">
            <a:avLst/>
          </a:prstGeom>
        </p:spPr>
        <p:style>
          <a:lnRef idx="1">
            <a:schemeClr val="accent6"/>
          </a:lnRef>
          <a:fillRef idx="2">
            <a:schemeClr val="accent6"/>
          </a:fillRef>
          <a:effectRef idx="1">
            <a:schemeClr val="accent6"/>
          </a:effectRef>
          <a:fontRef idx="minor">
            <a:schemeClr val="dk1"/>
          </a:fontRef>
        </p:style>
        <p:txBody>
          <a:bodyPr rtlCol="1" anchor="t"/>
          <a:lstStyle/>
          <a:p>
            <a:r>
              <a:rPr lang="ar-IQ" sz="2800" dirty="0" smtClean="0"/>
              <a:t>هي تلك العملية الهادفة التي يمكن من خلالها الوصول بالإنسان جسماً وروحاً لأقصى درجات الكمال، من خلال توجيهها نحو السلوك السوّي، </a:t>
            </a:r>
            <a:endParaRPr lang="ar-IQ" sz="2800" dirty="0" smtClean="0"/>
          </a:p>
          <a:p>
            <a:r>
              <a:rPr lang="ar-IQ" sz="2800" dirty="0" smtClean="0"/>
              <a:t>وهذا </a:t>
            </a:r>
            <a:r>
              <a:rPr lang="ar-IQ" sz="2800" dirty="0" smtClean="0"/>
              <a:t>يتماشى مع تعريف الإمام الغزالي </a:t>
            </a:r>
            <a:r>
              <a:rPr lang="ar-IQ" sz="2800" dirty="0" smtClean="0"/>
              <a:t>للتربية حيث عرفها </a:t>
            </a:r>
            <a:r>
              <a:rPr lang="ar-IQ" sz="2800" dirty="0" err="1" smtClean="0"/>
              <a:t>بـ</a:t>
            </a:r>
            <a:r>
              <a:rPr lang="ar-IQ" sz="2800" dirty="0" smtClean="0"/>
              <a:t> ( التوجيه </a:t>
            </a:r>
            <a:r>
              <a:rPr lang="ar-IQ" sz="2800" dirty="0" err="1" smtClean="0"/>
              <a:t>وإلارشاد</a:t>
            </a:r>
            <a:r>
              <a:rPr lang="ar-IQ" sz="2800" dirty="0" smtClean="0"/>
              <a:t> والاصطفاء والانتقاء .</a:t>
            </a:r>
            <a:endParaRPr lang="en-US" sz="2800" dirty="0" smtClean="0"/>
          </a:p>
          <a:p>
            <a:r>
              <a:rPr lang="ar-IQ" sz="2800" dirty="0" smtClean="0"/>
              <a:t>وقيل في تعريفها: التربية هي مساعدة الفرد على تحقيق ذاته حتى يبلغ أقصى </a:t>
            </a:r>
            <a:r>
              <a:rPr lang="ar-IQ" sz="2800" dirty="0" err="1" smtClean="0"/>
              <a:t>كمالاته</a:t>
            </a:r>
            <a:r>
              <a:rPr lang="ar-IQ" sz="2800" dirty="0" smtClean="0"/>
              <a:t> المادية والروحية في إطار المجتمع الذي يعيش فيه </a:t>
            </a:r>
            <a:r>
              <a:rPr lang="ar-IQ" sz="2800" dirty="0" smtClean="0"/>
              <a:t>. </a:t>
            </a:r>
          </a:p>
          <a:p>
            <a:endParaRPr lang="en-US" sz="2400" dirty="0" smtClean="0"/>
          </a:p>
        </p:txBody>
      </p:sp>
      <p:sp>
        <p:nvSpPr>
          <p:cNvPr id="6" name="نجمة ذات 5 نقاط 5"/>
          <p:cNvSpPr/>
          <p:nvPr/>
        </p:nvSpPr>
        <p:spPr>
          <a:xfrm>
            <a:off x="8001024" y="357166"/>
            <a:ext cx="642942" cy="571504"/>
          </a:xfrm>
          <a:prstGeom prst="star5">
            <a:avLst>
              <a:gd name="adj" fmla="val 20800"/>
              <a:gd name="hf" fmla="val 105146"/>
              <a:gd name="vf" fmla="val 110557"/>
            </a:avLst>
          </a:prstGeom>
          <a:solidFill>
            <a:srgbClr val="00B0F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428728" y="214290"/>
            <a:ext cx="7358114" cy="1000132"/>
          </a:xfrm>
          <a:ln/>
        </p:spPr>
        <p:style>
          <a:lnRef idx="1">
            <a:schemeClr val="accent6"/>
          </a:lnRef>
          <a:fillRef idx="2">
            <a:schemeClr val="accent6"/>
          </a:fillRef>
          <a:effectRef idx="1">
            <a:schemeClr val="accent6"/>
          </a:effectRef>
          <a:fontRef idx="minor">
            <a:schemeClr val="dk1"/>
          </a:fontRef>
        </p:style>
        <p:txBody>
          <a:bodyPr anchor="ctr">
            <a:normAutofit/>
          </a:bodyPr>
          <a:lstStyle/>
          <a:p>
            <a:pPr algn="ctr"/>
            <a:r>
              <a:rPr lang="ar-IQ" sz="4800" dirty="0" smtClean="0">
                <a:solidFill>
                  <a:srgbClr val="FF0000"/>
                </a:solidFill>
              </a:rPr>
              <a:t>   تعريف التربية </a:t>
            </a:r>
            <a:r>
              <a:rPr lang="ar-IQ" sz="4800" dirty="0" err="1" smtClean="0">
                <a:solidFill>
                  <a:srgbClr val="FF0000"/>
                </a:solidFill>
              </a:rPr>
              <a:t>الاسلامية</a:t>
            </a:r>
            <a:r>
              <a:rPr lang="ar-IQ" sz="4800" dirty="0" smtClean="0">
                <a:solidFill>
                  <a:srgbClr val="FF0000"/>
                </a:solidFill>
              </a:rPr>
              <a:t> اصطلاحا :</a:t>
            </a:r>
            <a:r>
              <a:rPr lang="ar-IQ" sz="5400" dirty="0" smtClean="0">
                <a:solidFill>
                  <a:srgbClr val="FF0000"/>
                </a:solidFill>
              </a:rPr>
              <a:t> </a:t>
            </a:r>
            <a:endParaRPr lang="ar-IQ" sz="5400" dirty="0">
              <a:solidFill>
                <a:srgbClr val="FF0000"/>
              </a:solidFill>
            </a:endParaRPr>
          </a:p>
        </p:txBody>
      </p:sp>
      <p:sp>
        <p:nvSpPr>
          <p:cNvPr id="4" name="سهم للأسفل 3"/>
          <p:cNvSpPr/>
          <p:nvPr/>
        </p:nvSpPr>
        <p:spPr>
          <a:xfrm>
            <a:off x="4286248" y="1571612"/>
            <a:ext cx="928694" cy="1500198"/>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 name="مستطيل 4"/>
          <p:cNvSpPr/>
          <p:nvPr/>
        </p:nvSpPr>
        <p:spPr>
          <a:xfrm>
            <a:off x="428596" y="3357562"/>
            <a:ext cx="8143932" cy="2786082"/>
          </a:xfrm>
          <a:prstGeom prst="rect">
            <a:avLst/>
          </a:prstGeom>
        </p:spPr>
        <p:style>
          <a:lnRef idx="1">
            <a:schemeClr val="accent6"/>
          </a:lnRef>
          <a:fillRef idx="2">
            <a:schemeClr val="accent6"/>
          </a:fillRef>
          <a:effectRef idx="1">
            <a:schemeClr val="accent6"/>
          </a:effectRef>
          <a:fontRef idx="minor">
            <a:schemeClr val="dk1"/>
          </a:fontRef>
        </p:style>
        <p:txBody>
          <a:bodyPr rtlCol="1" anchor="t"/>
          <a:lstStyle/>
          <a:p>
            <a:r>
              <a:rPr lang="ar-IQ" sz="2800" dirty="0" smtClean="0"/>
              <a:t>هي </a:t>
            </a:r>
            <a:r>
              <a:rPr lang="ar-IQ" sz="2800" dirty="0" smtClean="0"/>
              <a:t>الآراء والمبادئ والمفاهيم والممارسات التربوية المستمدة من الأصول الإسلامية بالمناهج التربوية، مستهدفة تربية إنسانٍ عابدٍ عاملٍ طائعٍ مؤتمرٍ بأوامر الله، منتهٍ عن نواهيه.</a:t>
            </a:r>
            <a:endParaRPr lang="en-US" sz="2800" dirty="0" smtClean="0"/>
          </a:p>
          <a:p>
            <a:r>
              <a:rPr lang="ar-IQ" sz="2800" dirty="0" smtClean="0"/>
              <a:t>وهي في ذلك علم تربوي قائم على الأسس </a:t>
            </a:r>
            <a:r>
              <a:rPr lang="ar-IQ" sz="2800" dirty="0" smtClean="0"/>
              <a:t>الشرعية ، </a:t>
            </a:r>
            <a:r>
              <a:rPr lang="ar-IQ" sz="2800" dirty="0" smtClean="0"/>
              <a:t>وفقه الواقع الإسلامي، وهذا يفرض الالتزام بأصول الشريعة والمنهج </a:t>
            </a:r>
            <a:r>
              <a:rPr lang="ar-IQ" sz="2800" dirty="0" smtClean="0"/>
              <a:t>التربوي .</a:t>
            </a:r>
            <a:endParaRPr lang="en-US" sz="2800" dirty="0" smtClean="0"/>
          </a:p>
          <a:p>
            <a:pPr algn="ctr"/>
            <a:endParaRPr lang="en-US" sz="2400" dirty="0" smtClean="0"/>
          </a:p>
        </p:txBody>
      </p:sp>
      <p:sp>
        <p:nvSpPr>
          <p:cNvPr id="6" name="نجمة ذات 5 نقاط 5"/>
          <p:cNvSpPr/>
          <p:nvPr/>
        </p:nvSpPr>
        <p:spPr>
          <a:xfrm>
            <a:off x="8001024" y="357166"/>
            <a:ext cx="642942" cy="571504"/>
          </a:xfrm>
          <a:prstGeom prst="star5">
            <a:avLst>
              <a:gd name="adj" fmla="val 20800"/>
              <a:gd name="hf" fmla="val 105146"/>
              <a:gd name="vf" fmla="val 110557"/>
            </a:avLst>
          </a:prstGeom>
          <a:solidFill>
            <a:srgbClr val="00B0F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928662" y="214290"/>
            <a:ext cx="7858180" cy="1000132"/>
          </a:xfrm>
          <a:ln/>
        </p:spPr>
        <p:style>
          <a:lnRef idx="1">
            <a:schemeClr val="accent6"/>
          </a:lnRef>
          <a:fillRef idx="2">
            <a:schemeClr val="accent6"/>
          </a:fillRef>
          <a:effectRef idx="1">
            <a:schemeClr val="accent6"/>
          </a:effectRef>
          <a:fontRef idx="minor">
            <a:schemeClr val="dk1"/>
          </a:fontRef>
        </p:style>
        <p:txBody>
          <a:bodyPr anchor="ctr">
            <a:normAutofit/>
          </a:bodyPr>
          <a:lstStyle/>
          <a:p>
            <a:pPr algn="ctr"/>
            <a:r>
              <a:rPr lang="ar-IQ" sz="4800" dirty="0" smtClean="0">
                <a:solidFill>
                  <a:srgbClr val="FF0000"/>
                </a:solidFill>
              </a:rPr>
              <a:t>  </a:t>
            </a:r>
            <a:r>
              <a:rPr lang="ar-IQ" sz="4000" dirty="0" smtClean="0">
                <a:solidFill>
                  <a:srgbClr val="FF0000"/>
                </a:solidFill>
              </a:rPr>
              <a:t>أهم </a:t>
            </a:r>
            <a:r>
              <a:rPr lang="ar-IQ" sz="4000" dirty="0" smtClean="0">
                <a:solidFill>
                  <a:srgbClr val="FF0000"/>
                </a:solidFill>
              </a:rPr>
              <a:t>آثار التربية الإسلامية في الفرد والمجتمع</a:t>
            </a:r>
            <a:r>
              <a:rPr lang="ar-IQ" sz="4000" dirty="0" smtClean="0">
                <a:solidFill>
                  <a:srgbClr val="FF0000"/>
                </a:solidFill>
              </a:rPr>
              <a:t>:</a:t>
            </a:r>
            <a:r>
              <a:rPr lang="ar-IQ" sz="4800" dirty="0" smtClean="0">
                <a:solidFill>
                  <a:srgbClr val="FF0000"/>
                </a:solidFill>
              </a:rPr>
              <a:t> </a:t>
            </a:r>
            <a:endParaRPr lang="ar-IQ" sz="5400" dirty="0">
              <a:solidFill>
                <a:srgbClr val="FF0000"/>
              </a:solidFill>
            </a:endParaRPr>
          </a:p>
        </p:txBody>
      </p:sp>
      <p:sp>
        <p:nvSpPr>
          <p:cNvPr id="4" name="سهم للأسفل 3"/>
          <p:cNvSpPr/>
          <p:nvPr/>
        </p:nvSpPr>
        <p:spPr>
          <a:xfrm>
            <a:off x="4357686" y="1571612"/>
            <a:ext cx="928694" cy="1500198"/>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 name="مستطيل 4"/>
          <p:cNvSpPr/>
          <p:nvPr/>
        </p:nvSpPr>
        <p:spPr>
          <a:xfrm>
            <a:off x="571472" y="3286124"/>
            <a:ext cx="8143932" cy="1285884"/>
          </a:xfrm>
          <a:prstGeom prst="rect">
            <a:avLst/>
          </a:prstGeom>
        </p:spPr>
        <p:style>
          <a:lnRef idx="1">
            <a:schemeClr val="accent6"/>
          </a:lnRef>
          <a:fillRef idx="2">
            <a:schemeClr val="accent6"/>
          </a:fillRef>
          <a:effectRef idx="1">
            <a:schemeClr val="accent6"/>
          </a:effectRef>
          <a:fontRef idx="minor">
            <a:schemeClr val="dk1"/>
          </a:fontRef>
        </p:style>
        <p:txBody>
          <a:bodyPr rtlCol="1" anchor="t"/>
          <a:lstStyle/>
          <a:p>
            <a:pPr algn="ctr"/>
            <a:r>
              <a:rPr lang="ar-IQ" sz="2400" b="1" u="sng" dirty="0" smtClean="0">
                <a:solidFill>
                  <a:srgbClr val="FF0000"/>
                </a:solidFill>
              </a:rPr>
              <a:t>أولاً :</a:t>
            </a:r>
            <a:r>
              <a:rPr lang="ar-IQ" sz="2400" dirty="0" smtClean="0"/>
              <a:t> التربية الإسلامية تحقق النمو المتكامل المتوازن لشخصية الإنسان، فالتربية لا تركّز على جانب واحد من الشخصية ـــ الروحي أو العقلي أو الجسمي أو الانفعالي أو الاجتماعي ـــ وإنما تهتم بجميع هذه الجوانب.</a:t>
            </a:r>
            <a:endParaRPr lang="en-US" sz="2400" dirty="0" smtClean="0"/>
          </a:p>
          <a:p>
            <a:pPr algn="ctr"/>
            <a:endParaRPr lang="en-US" sz="2400" dirty="0" smtClean="0"/>
          </a:p>
        </p:txBody>
      </p:sp>
      <p:sp>
        <p:nvSpPr>
          <p:cNvPr id="6" name="نجمة ذات 5 نقاط 5"/>
          <p:cNvSpPr/>
          <p:nvPr/>
        </p:nvSpPr>
        <p:spPr>
          <a:xfrm>
            <a:off x="8001024" y="357166"/>
            <a:ext cx="642942" cy="571504"/>
          </a:xfrm>
          <a:prstGeom prst="star5">
            <a:avLst>
              <a:gd name="adj" fmla="val 20800"/>
              <a:gd name="hf" fmla="val 105146"/>
              <a:gd name="vf" fmla="val 110557"/>
            </a:avLst>
          </a:prstGeom>
          <a:solidFill>
            <a:srgbClr val="00B0F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7" name="مستطيل 6"/>
          <p:cNvSpPr/>
          <p:nvPr/>
        </p:nvSpPr>
        <p:spPr>
          <a:xfrm>
            <a:off x="500034" y="4929198"/>
            <a:ext cx="8286808" cy="1285884"/>
          </a:xfrm>
          <a:prstGeom prst="rect">
            <a:avLst/>
          </a:prstGeom>
        </p:spPr>
        <p:style>
          <a:lnRef idx="1">
            <a:schemeClr val="accent6"/>
          </a:lnRef>
          <a:fillRef idx="2">
            <a:schemeClr val="accent6"/>
          </a:fillRef>
          <a:effectRef idx="1">
            <a:schemeClr val="accent6"/>
          </a:effectRef>
          <a:fontRef idx="minor">
            <a:schemeClr val="dk1"/>
          </a:fontRef>
        </p:style>
        <p:txBody>
          <a:bodyPr rtlCol="1" anchor="t"/>
          <a:lstStyle/>
          <a:p>
            <a:r>
              <a:rPr lang="ar-IQ" sz="2400" b="1" u="sng" dirty="0" smtClean="0">
                <a:solidFill>
                  <a:srgbClr val="FF0000"/>
                </a:solidFill>
              </a:rPr>
              <a:t>ثانياً: </a:t>
            </a:r>
            <a:r>
              <a:rPr lang="ar-IQ" sz="2400" dirty="0" smtClean="0"/>
              <a:t>التربية الإسلامية تربية فكرية وسلوكية وعملية معاً:</a:t>
            </a:r>
            <a:endParaRPr lang="en-US" sz="2400" dirty="0" smtClean="0"/>
          </a:p>
          <a:p>
            <a:r>
              <a:rPr lang="ar-IQ" sz="2400" dirty="0" smtClean="0"/>
              <a:t>تتعدى العقيدة الإسلامية مجال القلب إلى العمل فالإيمان هو ما وقر في القلب وصدقه العمل وكثيراً ما اقترن العمل الصالح بالإيمان في آيات القران الكريم.</a:t>
            </a:r>
            <a:endParaRPr lang="en-US" sz="2400" dirty="0" smtClean="0"/>
          </a:p>
          <a:p>
            <a:pPr algn="ctr"/>
            <a:endParaRPr lang="en-US" sz="24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928662" y="357166"/>
            <a:ext cx="7786742" cy="1285884"/>
          </a:xfrm>
          <a:prstGeom prst="rect">
            <a:avLst/>
          </a:prstGeom>
        </p:spPr>
        <p:style>
          <a:lnRef idx="1">
            <a:schemeClr val="accent6"/>
          </a:lnRef>
          <a:fillRef idx="2">
            <a:schemeClr val="accent6"/>
          </a:fillRef>
          <a:effectRef idx="1">
            <a:schemeClr val="accent6"/>
          </a:effectRef>
          <a:fontRef idx="minor">
            <a:schemeClr val="dk1"/>
          </a:fontRef>
        </p:style>
        <p:txBody>
          <a:bodyPr rtlCol="1" anchor="t"/>
          <a:lstStyle/>
          <a:p>
            <a:r>
              <a:rPr lang="ar-IQ" sz="2800" b="1" u="sng" dirty="0" smtClean="0">
                <a:solidFill>
                  <a:srgbClr val="FF0000"/>
                </a:solidFill>
              </a:rPr>
              <a:t>ثالثاً:</a:t>
            </a:r>
            <a:r>
              <a:rPr lang="ar-IQ" sz="2400" dirty="0" smtClean="0"/>
              <a:t> تجمع التربية الإسلامية بين الطابع الفردي والاجتماعي معاً،</a:t>
            </a:r>
            <a:endParaRPr lang="en-US" sz="2400" dirty="0" smtClean="0"/>
          </a:p>
          <a:p>
            <a:r>
              <a:rPr lang="ar-IQ" sz="2400" dirty="0" smtClean="0"/>
              <a:t>تركز التربية الإسلامية على تنشئة الفرد على الفضيلة وعلى تحمل المسؤولية.</a:t>
            </a:r>
            <a:endParaRPr lang="en-US" sz="2400" dirty="0" smtClean="0"/>
          </a:p>
          <a:p>
            <a:pPr algn="ctr"/>
            <a:endParaRPr lang="en-US" sz="2400" dirty="0" smtClean="0"/>
          </a:p>
        </p:txBody>
      </p:sp>
      <p:sp>
        <p:nvSpPr>
          <p:cNvPr id="7" name="مستطيل 6"/>
          <p:cNvSpPr/>
          <p:nvPr/>
        </p:nvSpPr>
        <p:spPr>
          <a:xfrm>
            <a:off x="642910" y="1928802"/>
            <a:ext cx="8072494" cy="1928826"/>
          </a:xfrm>
          <a:prstGeom prst="rect">
            <a:avLst/>
          </a:prstGeom>
        </p:spPr>
        <p:style>
          <a:lnRef idx="1">
            <a:schemeClr val="accent6"/>
          </a:lnRef>
          <a:fillRef idx="2">
            <a:schemeClr val="accent6"/>
          </a:fillRef>
          <a:effectRef idx="1">
            <a:schemeClr val="accent6"/>
          </a:effectRef>
          <a:fontRef idx="minor">
            <a:schemeClr val="dk1"/>
          </a:fontRef>
        </p:style>
        <p:txBody>
          <a:bodyPr rtlCol="1" anchor="t"/>
          <a:lstStyle/>
          <a:p>
            <a:r>
              <a:rPr lang="ar-IQ" sz="2800" b="1" u="sng" dirty="0" smtClean="0">
                <a:solidFill>
                  <a:srgbClr val="FF0000"/>
                </a:solidFill>
              </a:rPr>
              <a:t>رابعاً:</a:t>
            </a:r>
            <a:r>
              <a:rPr lang="ar-IQ" sz="2400" dirty="0" smtClean="0"/>
              <a:t> التربية الإسلامية تنشئ الفرد على مراقبة الله سبحانه:</a:t>
            </a:r>
            <a:endParaRPr lang="en-US" sz="2400" dirty="0" smtClean="0"/>
          </a:p>
          <a:p>
            <a:r>
              <a:rPr lang="ar-IQ" sz="2400" dirty="0" smtClean="0"/>
              <a:t>فالتربية الإسلامية تعمل منذ اللحظة الأولى على غرس الدوافع الإيمانية في نفس الفرد تلك الدوافع التي تملك عليه فكره وسلوكه فهو يراقب الله في عباداته وعمله وأكله وشربه وزواجه وعلاقته بزوجته وأبنائه.. الخ</a:t>
            </a:r>
            <a:endParaRPr lang="en-US" sz="2400" dirty="0" smtClean="0"/>
          </a:p>
          <a:p>
            <a:pPr algn="ctr"/>
            <a:endParaRPr lang="en-US" sz="2400" dirty="0" smtClean="0"/>
          </a:p>
        </p:txBody>
      </p:sp>
      <p:sp>
        <p:nvSpPr>
          <p:cNvPr id="9" name="مستطيل 8"/>
          <p:cNvSpPr/>
          <p:nvPr/>
        </p:nvSpPr>
        <p:spPr>
          <a:xfrm>
            <a:off x="500034" y="4214818"/>
            <a:ext cx="8143932" cy="1785950"/>
          </a:xfrm>
          <a:prstGeom prst="rect">
            <a:avLst/>
          </a:prstGeom>
        </p:spPr>
        <p:style>
          <a:lnRef idx="1">
            <a:schemeClr val="accent6"/>
          </a:lnRef>
          <a:fillRef idx="2">
            <a:schemeClr val="accent6"/>
          </a:fillRef>
          <a:effectRef idx="1">
            <a:schemeClr val="accent6"/>
          </a:effectRef>
          <a:fontRef idx="minor">
            <a:schemeClr val="dk1"/>
          </a:fontRef>
        </p:style>
        <p:txBody>
          <a:bodyPr rtlCol="1" anchor="t"/>
          <a:lstStyle/>
          <a:p>
            <a:pPr algn="ctr"/>
            <a:r>
              <a:rPr lang="ar-IQ" sz="2800" b="1" u="sng" dirty="0" smtClean="0">
                <a:solidFill>
                  <a:srgbClr val="FF0000"/>
                </a:solidFill>
              </a:rPr>
              <a:t>خامساً</a:t>
            </a:r>
            <a:r>
              <a:rPr lang="ar-IQ" sz="2800" b="1" u="sng" dirty="0" smtClean="0">
                <a:solidFill>
                  <a:srgbClr val="FF0000"/>
                </a:solidFill>
              </a:rPr>
              <a:t>: </a:t>
            </a:r>
            <a:r>
              <a:rPr lang="ar-IQ" sz="2400" dirty="0" smtClean="0"/>
              <a:t>التربية </a:t>
            </a:r>
            <a:r>
              <a:rPr lang="ar-IQ" sz="2400" dirty="0" smtClean="0"/>
              <a:t>الإسلامية تحافظ على فطرة الإنسان النقية وتعلي غرائزه الفطرية: تحافظ التربية الإسلامية على فطرة الإنسان ,فكما يخبرنا الرسول الأكرم</a:t>
            </a:r>
            <a:r>
              <a:rPr lang="ar-IQ" sz="2400" b="1" dirty="0" smtClean="0"/>
              <a:t>(صلى الله عليه وآله وسلم)</a:t>
            </a:r>
            <a:r>
              <a:rPr lang="ar-IQ" sz="2400" dirty="0" smtClean="0"/>
              <a:t>: (( ما من مولود إلا ويولد على فطرة فأبواه يهودانه أو ينصرانه أو </a:t>
            </a:r>
            <a:r>
              <a:rPr lang="ar-IQ" sz="2400" dirty="0" err="1" smtClean="0"/>
              <a:t>يمجّسانه</a:t>
            </a:r>
            <a:r>
              <a:rPr lang="ar-IQ" sz="2400" dirty="0" smtClean="0"/>
              <a:t> , وقد خلق الله سبحانه وتعالى عباده حنفاء)).</a:t>
            </a:r>
            <a:endParaRPr lang="en-US" sz="2400" dirty="0" smtClean="0"/>
          </a:p>
          <a:p>
            <a:pPr algn="ctr"/>
            <a:endParaRPr lang="en-US" sz="24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571472" y="785794"/>
            <a:ext cx="8001056" cy="1714512"/>
          </a:xfrm>
          <a:prstGeom prst="rect">
            <a:avLst/>
          </a:prstGeom>
        </p:spPr>
        <p:style>
          <a:lnRef idx="1">
            <a:schemeClr val="accent6"/>
          </a:lnRef>
          <a:fillRef idx="2">
            <a:schemeClr val="accent6"/>
          </a:fillRef>
          <a:effectRef idx="1">
            <a:schemeClr val="accent6"/>
          </a:effectRef>
          <a:fontRef idx="minor">
            <a:schemeClr val="dk1"/>
          </a:fontRef>
        </p:style>
        <p:txBody>
          <a:bodyPr rtlCol="1" anchor="t"/>
          <a:lstStyle/>
          <a:p>
            <a:r>
              <a:rPr lang="ar-IQ" sz="2800" b="1" u="sng" dirty="0" smtClean="0">
                <a:solidFill>
                  <a:srgbClr val="FF0000"/>
                </a:solidFill>
              </a:rPr>
              <a:t>سادساً: </a:t>
            </a:r>
            <a:r>
              <a:rPr lang="ar-IQ" sz="2800" dirty="0" smtClean="0"/>
              <a:t>التربية الإسلامية تربية موجهة نحو الخير:</a:t>
            </a:r>
            <a:endParaRPr lang="en-US" sz="2800" dirty="0" smtClean="0"/>
          </a:p>
          <a:p>
            <a:r>
              <a:rPr lang="ar-IQ" sz="2800" dirty="0" smtClean="0"/>
              <a:t>يهدف الإسلام </a:t>
            </a:r>
            <a:r>
              <a:rPr lang="ar-IQ" sz="2800" dirty="0" err="1" smtClean="0"/>
              <a:t>الى</a:t>
            </a:r>
            <a:r>
              <a:rPr lang="ar-IQ" sz="2800" dirty="0" smtClean="0"/>
              <a:t> بناء الإنسان وتمكينه من التمتع بالخيرات والرحمة </a:t>
            </a:r>
            <a:r>
              <a:rPr lang="ar-IQ" sz="2800" dirty="0" err="1" smtClean="0"/>
              <a:t>به</a:t>
            </a:r>
            <a:r>
              <a:rPr lang="ar-IQ" sz="2800" dirty="0" smtClean="0"/>
              <a:t> وتنظيم </a:t>
            </a:r>
            <a:r>
              <a:rPr lang="ar-IQ" sz="2800" dirty="0" err="1" smtClean="0"/>
              <a:t>اموره</a:t>
            </a:r>
            <a:r>
              <a:rPr lang="ar-IQ" sz="2800" dirty="0" smtClean="0"/>
              <a:t> . </a:t>
            </a:r>
            <a:endParaRPr lang="en-US" sz="2800" dirty="0" smtClean="0"/>
          </a:p>
          <a:p>
            <a:pPr algn="ctr"/>
            <a:endParaRPr lang="en-US" sz="2400" dirty="0" smtClean="0"/>
          </a:p>
        </p:txBody>
      </p:sp>
      <p:sp>
        <p:nvSpPr>
          <p:cNvPr id="7" name="مستطيل 6"/>
          <p:cNvSpPr/>
          <p:nvPr/>
        </p:nvSpPr>
        <p:spPr>
          <a:xfrm>
            <a:off x="642910" y="3571876"/>
            <a:ext cx="7786742" cy="1928826"/>
          </a:xfrm>
          <a:prstGeom prst="rect">
            <a:avLst/>
          </a:prstGeom>
        </p:spPr>
        <p:style>
          <a:lnRef idx="1">
            <a:schemeClr val="accent6"/>
          </a:lnRef>
          <a:fillRef idx="2">
            <a:schemeClr val="accent6"/>
          </a:fillRef>
          <a:effectRef idx="1">
            <a:schemeClr val="accent6"/>
          </a:effectRef>
          <a:fontRef idx="minor">
            <a:schemeClr val="dk1"/>
          </a:fontRef>
        </p:style>
        <p:txBody>
          <a:bodyPr rtlCol="1" anchor="t"/>
          <a:lstStyle/>
          <a:p>
            <a:pPr algn="ctr"/>
            <a:r>
              <a:rPr lang="ar-IQ" sz="2800" b="1" u="sng" dirty="0" smtClean="0">
                <a:solidFill>
                  <a:srgbClr val="FF0000"/>
                </a:solidFill>
              </a:rPr>
              <a:t>سابعاً: </a:t>
            </a:r>
            <a:r>
              <a:rPr lang="ar-IQ" sz="2800" b="1" u="sng" dirty="0" smtClean="0">
                <a:solidFill>
                  <a:srgbClr val="FF0000"/>
                </a:solidFill>
              </a:rPr>
              <a:t> </a:t>
            </a:r>
            <a:r>
              <a:rPr lang="ar-IQ" sz="2800" dirty="0" smtClean="0"/>
              <a:t>التربية </a:t>
            </a:r>
            <a:r>
              <a:rPr lang="ar-IQ" sz="2800" dirty="0" smtClean="0"/>
              <a:t>الإسلامية تربية مستمرة :فهي لا تنتهي بفترة زمنية معينة وإنما تمتد من المهد إلى اللحد تدعم باستمرار عقيدة التوحيد عند الإنسان وتدعوه باستمرار لتحصيل المزيد من العلم والمعرفة </a:t>
            </a:r>
            <a:r>
              <a:rPr lang="ar-IQ" sz="2800" dirty="0" err="1" smtClean="0"/>
              <a:t>والاخلاق</a:t>
            </a:r>
            <a:r>
              <a:rPr lang="ar-IQ" sz="2800" dirty="0" smtClean="0"/>
              <a:t>.</a:t>
            </a:r>
            <a:endParaRPr lang="en-US" sz="2800" dirty="0" smtClean="0"/>
          </a:p>
          <a:p>
            <a:pPr algn="ctr"/>
            <a:endParaRPr lang="en-US" sz="24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928662" y="214290"/>
            <a:ext cx="7858180" cy="1000132"/>
          </a:xfrm>
          <a:ln/>
        </p:spPr>
        <p:style>
          <a:lnRef idx="1">
            <a:schemeClr val="accent6"/>
          </a:lnRef>
          <a:fillRef idx="2">
            <a:schemeClr val="accent6"/>
          </a:fillRef>
          <a:effectRef idx="1">
            <a:schemeClr val="accent6"/>
          </a:effectRef>
          <a:fontRef idx="minor">
            <a:schemeClr val="dk1"/>
          </a:fontRef>
        </p:style>
        <p:txBody>
          <a:bodyPr anchor="ctr">
            <a:normAutofit/>
          </a:bodyPr>
          <a:lstStyle/>
          <a:p>
            <a:pPr algn="ctr"/>
            <a:r>
              <a:rPr lang="en-US" sz="4800" dirty="0" smtClean="0">
                <a:solidFill>
                  <a:srgbClr val="FF0000"/>
                </a:solidFill>
              </a:rPr>
              <a:t> : </a:t>
            </a:r>
            <a:r>
              <a:rPr lang="ar-IQ" sz="4800" dirty="0" smtClean="0">
                <a:solidFill>
                  <a:srgbClr val="FF0000"/>
                </a:solidFill>
              </a:rPr>
              <a:t> </a:t>
            </a:r>
            <a:r>
              <a:rPr lang="ar-IQ" sz="4800" dirty="0" smtClean="0">
                <a:solidFill>
                  <a:srgbClr val="FF0000"/>
                </a:solidFill>
              </a:rPr>
              <a:t>أنواع التربية في الإسلام (</a:t>
            </a:r>
            <a:r>
              <a:rPr lang="ar-IQ" sz="4800" dirty="0" err="1" smtClean="0">
                <a:solidFill>
                  <a:srgbClr val="FF0000"/>
                </a:solidFill>
              </a:rPr>
              <a:t>الاساليب</a:t>
            </a:r>
            <a:r>
              <a:rPr lang="ar-IQ" sz="4800" dirty="0" smtClean="0">
                <a:solidFill>
                  <a:srgbClr val="FF0000"/>
                </a:solidFill>
              </a:rPr>
              <a:t>)</a:t>
            </a:r>
            <a:endParaRPr lang="ar-IQ" sz="5400" dirty="0">
              <a:solidFill>
                <a:srgbClr val="FF0000"/>
              </a:solidFill>
            </a:endParaRPr>
          </a:p>
        </p:txBody>
      </p:sp>
      <p:sp>
        <p:nvSpPr>
          <p:cNvPr id="4" name="سهم للأسفل 3"/>
          <p:cNvSpPr/>
          <p:nvPr/>
        </p:nvSpPr>
        <p:spPr>
          <a:xfrm>
            <a:off x="4357686" y="1571612"/>
            <a:ext cx="928694" cy="1500198"/>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 name="مستطيل 4"/>
          <p:cNvSpPr/>
          <p:nvPr/>
        </p:nvSpPr>
        <p:spPr>
          <a:xfrm>
            <a:off x="571472" y="3286124"/>
            <a:ext cx="8143932" cy="3000396"/>
          </a:xfrm>
          <a:prstGeom prst="rect">
            <a:avLst/>
          </a:prstGeom>
        </p:spPr>
        <p:style>
          <a:lnRef idx="1">
            <a:schemeClr val="accent6"/>
          </a:lnRef>
          <a:fillRef idx="2">
            <a:schemeClr val="accent6"/>
          </a:fillRef>
          <a:effectRef idx="1">
            <a:schemeClr val="accent6"/>
          </a:effectRef>
          <a:fontRef idx="minor">
            <a:schemeClr val="dk1"/>
          </a:fontRef>
        </p:style>
        <p:txBody>
          <a:bodyPr rtlCol="1" anchor="t"/>
          <a:lstStyle/>
          <a:p>
            <a:pPr algn="ctr"/>
            <a:r>
              <a:rPr lang="ar-IQ" sz="2800" dirty="0" smtClean="0"/>
              <a:t>من المؤرخين من صنف التعليم والتربية في النظام الإسلامي </a:t>
            </a:r>
            <a:r>
              <a:rPr lang="ar-IQ" sz="2800" dirty="0" smtClean="0"/>
              <a:t>إلى : </a:t>
            </a:r>
          </a:p>
          <a:p>
            <a:pPr algn="ctr"/>
            <a:r>
              <a:rPr lang="ar-IQ" sz="2800" dirty="0" smtClean="0"/>
              <a:t>1 - تعليم </a:t>
            </a:r>
            <a:r>
              <a:rPr lang="ar-IQ" sz="2800" dirty="0" smtClean="0"/>
              <a:t>في الكتاتيب </a:t>
            </a:r>
            <a:r>
              <a:rPr lang="ar-IQ" sz="2800" dirty="0" smtClean="0"/>
              <a:t>: ( </a:t>
            </a:r>
            <a:r>
              <a:rPr lang="ar-IQ" sz="2800" dirty="0" smtClean="0"/>
              <a:t>جمع الكتاب )، إذ يتعلم الطفل في السن السادسة أو السابعة قراءة القرآن وحفظه وتعلم مبادئ الحساب </a:t>
            </a:r>
            <a:r>
              <a:rPr lang="ar-IQ" sz="2800" dirty="0" smtClean="0"/>
              <a:t>والخط . </a:t>
            </a:r>
          </a:p>
          <a:p>
            <a:pPr algn="ctr"/>
            <a:r>
              <a:rPr lang="ar-IQ" sz="2800" dirty="0" smtClean="0"/>
              <a:t>2 - حضور </a:t>
            </a:r>
            <a:r>
              <a:rPr lang="ar-IQ" sz="2800" dirty="0" smtClean="0"/>
              <a:t>مجالس </a:t>
            </a:r>
            <a:r>
              <a:rPr lang="ar-IQ" sz="2800" dirty="0" smtClean="0"/>
              <a:t>العلماء : </a:t>
            </a:r>
            <a:r>
              <a:rPr lang="ar-IQ" sz="2800" dirty="0" smtClean="0"/>
              <a:t>ل</a:t>
            </a:r>
            <a:r>
              <a:rPr lang="ar-IQ" sz="2800" dirty="0" smtClean="0"/>
              <a:t>تعلم </a:t>
            </a:r>
            <a:r>
              <a:rPr lang="ar-IQ" sz="2800" dirty="0" smtClean="0"/>
              <a:t>العلوم الشرعية بعد سن البلوغ </a:t>
            </a:r>
            <a:r>
              <a:rPr lang="ar-IQ" sz="2800" dirty="0" smtClean="0"/>
              <a:t>مثل : </a:t>
            </a:r>
            <a:r>
              <a:rPr lang="ar-IQ" sz="2800" dirty="0" smtClean="0"/>
              <a:t>الفقه والأصول والحديث والتفسير وعلم الكلام </a:t>
            </a:r>
            <a:r>
              <a:rPr lang="ar-IQ" sz="2800" dirty="0" smtClean="0"/>
              <a:t>والفلسفة . </a:t>
            </a:r>
            <a:endParaRPr lang="en-US" sz="2800" dirty="0" smtClean="0"/>
          </a:p>
        </p:txBody>
      </p:sp>
      <p:sp>
        <p:nvSpPr>
          <p:cNvPr id="6" name="نجمة ذات 5 نقاط 5"/>
          <p:cNvSpPr/>
          <p:nvPr/>
        </p:nvSpPr>
        <p:spPr>
          <a:xfrm>
            <a:off x="8001024" y="357166"/>
            <a:ext cx="642942" cy="571504"/>
          </a:xfrm>
          <a:prstGeom prst="star5">
            <a:avLst>
              <a:gd name="adj" fmla="val 20800"/>
              <a:gd name="hf" fmla="val 105146"/>
              <a:gd name="vf" fmla="val 110557"/>
            </a:avLst>
          </a:prstGeom>
          <a:solidFill>
            <a:srgbClr val="00B0F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88</TotalTime>
  <Words>1045</Words>
  <PresentationFormat>عرض على الشاشة (3:4)‏</PresentationFormat>
  <Paragraphs>56</Paragraphs>
  <Slides>13</Slides>
  <Notes>0</Notes>
  <HiddenSlides>0</HiddenSlides>
  <MMClips>0</MMClips>
  <ScaleCrop>false</ScaleCrop>
  <HeadingPairs>
    <vt:vector size="4" baseType="variant">
      <vt:variant>
        <vt:lpstr>سمة</vt:lpstr>
      </vt:variant>
      <vt:variant>
        <vt:i4>1</vt:i4>
      </vt:variant>
      <vt:variant>
        <vt:lpstr>عناوين الشرائح</vt:lpstr>
      </vt:variant>
      <vt:variant>
        <vt:i4>13</vt:i4>
      </vt:variant>
    </vt:vector>
  </HeadingPairs>
  <TitlesOfParts>
    <vt:vector size="14" baseType="lpstr">
      <vt:lpstr>تدفق</vt:lpstr>
      <vt:lpstr>النظم الاسلامية </vt:lpstr>
      <vt:lpstr> النظام التربوي الاسلامي ) ( </vt:lpstr>
      <vt:lpstr> تعريف التربية  الاسلامية :</vt:lpstr>
      <vt:lpstr>تعريف التربية اصطلاحا : </vt:lpstr>
      <vt:lpstr>   تعريف التربية الاسلامية اصطلاحا : </vt:lpstr>
      <vt:lpstr>  أهم آثار التربية الإسلامية في الفرد والمجتمع: </vt:lpstr>
      <vt:lpstr>الشريحة 7</vt:lpstr>
      <vt:lpstr>الشريحة 8</vt:lpstr>
      <vt:lpstr> :  أنواع التربية في الإسلام (الاساليب)</vt:lpstr>
      <vt:lpstr>       قد ذكر بعض الكتاب والباحثين الإسلاميين أن للتربية أنواعاً  اخرى وهي  تعد من أساليب التعليم والتعلم كما هو في المدارس المعاصرة : </vt:lpstr>
      <vt:lpstr>الشريحة 11</vt:lpstr>
      <vt:lpstr>الشريحة 12</vt:lpstr>
      <vt:lpstr>الشريحة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النظم الاسلامية </dc:title>
  <dc:creator>sww</dc:creator>
  <cp:lastModifiedBy>Maher</cp:lastModifiedBy>
  <cp:revision>10</cp:revision>
  <dcterms:created xsi:type="dcterms:W3CDTF">2022-01-21T09:37:10Z</dcterms:created>
  <dcterms:modified xsi:type="dcterms:W3CDTF">2022-01-21T11:16:01Z</dcterms:modified>
</cp:coreProperties>
</file>