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4">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11/06/1443</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عنوان 1"/>
          <p:cNvSpPr>
            <a:spLocks noGrp="1"/>
          </p:cNvSpPr>
          <p:nvPr>
            <p:ph type="ctrTitle"/>
          </p:nvPr>
        </p:nvSpPr>
        <p:spPr>
          <a:xfrm>
            <a:off x="251520" y="1566027"/>
            <a:ext cx="6193059" cy="1512888"/>
          </a:xfrm>
          <a:solidFill>
            <a:schemeClr val="accent5">
              <a:lumMod val="20000"/>
              <a:lumOff val="80000"/>
            </a:schemeClr>
          </a:solidFill>
          <a:effectLst>
            <a:glow rad="101600">
              <a:schemeClr val="accent2">
                <a:satMod val="175000"/>
                <a:alpha val="40000"/>
              </a:schemeClr>
            </a:glow>
          </a:effectLst>
        </p:spPr>
        <p:txBody>
          <a:bodyPr anchor="ctr">
            <a:noAutofit/>
          </a:bodyPr>
          <a:lstStyle/>
          <a:p>
            <a:pPr algn="ctr"/>
            <a:r>
              <a:rPr lang="ar-IQ" sz="8800" dirty="0" smtClean="0">
                <a:solidFill>
                  <a:srgbClr val="FF0000"/>
                </a:solidFill>
              </a:rPr>
              <a:t>النظم الاسلامية </a:t>
            </a:r>
            <a:endParaRPr lang="ar-IQ" sz="8800" dirty="0">
              <a:solidFill>
                <a:srgbClr val="FF0000"/>
              </a:solidFill>
            </a:endParaRPr>
          </a:p>
        </p:txBody>
      </p:sp>
      <p:sp>
        <p:nvSpPr>
          <p:cNvPr id="3" name="عنوان فرعي 2"/>
          <p:cNvSpPr>
            <a:spLocks noGrp="1"/>
          </p:cNvSpPr>
          <p:nvPr>
            <p:ph type="subTitle" idx="1"/>
          </p:nvPr>
        </p:nvSpPr>
        <p:spPr>
          <a:xfrm>
            <a:off x="611560" y="4082420"/>
            <a:ext cx="7854696" cy="1253839"/>
          </a:xfrm>
        </p:spPr>
        <p:txBody>
          <a:bodyPr anchor="ctr">
            <a:normAutofit/>
          </a:bodyPr>
          <a:lstStyle/>
          <a:p>
            <a:r>
              <a:rPr lang="ar-IQ" sz="3600" dirty="0" smtClean="0">
                <a:solidFill>
                  <a:schemeClr val="accent2">
                    <a:lumMod val="75000"/>
                  </a:schemeClr>
                </a:solidFill>
              </a:rPr>
              <a:t>  </a:t>
            </a:r>
            <a:endParaRPr lang="ar-IQ" sz="3600" dirty="0">
              <a:solidFill>
                <a:srgbClr val="FFFF00"/>
              </a:solidFill>
            </a:endParaRPr>
          </a:p>
        </p:txBody>
      </p:sp>
      <p:sp>
        <p:nvSpPr>
          <p:cNvPr id="13" name="عنصر نائب للنص 4"/>
          <p:cNvSpPr txBox="1">
            <a:spLocks/>
          </p:cNvSpPr>
          <p:nvPr/>
        </p:nvSpPr>
        <p:spPr>
          <a:xfrm>
            <a:off x="594171" y="3789040"/>
            <a:ext cx="4896544" cy="1872208"/>
          </a:xfrm>
          <a:prstGeom prst="roundRect">
            <a:avLst/>
          </a:prstGeom>
          <a:solidFill>
            <a:schemeClr val="accent5">
              <a:lumMod val="20000"/>
              <a:lumOff val="80000"/>
            </a:schemeClr>
          </a:solidFill>
          <a:ln w="25400" cap="flat" cmpd="sng" algn="ctr">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rIns="18288" rtlCol="1" anchor="ctr">
            <a:normAutofit/>
          </a:bodyPr>
          <a:lstStyle>
            <a:lvl1pPr marL="0" marR="45720" indent="0" algn="r" rtl="1"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1" eaLnBrk="1" latinLnBrk="0" hangingPunct="1">
              <a:spcBef>
                <a:spcPct val="20000"/>
              </a:spcBef>
              <a:buClr>
                <a:schemeClr val="accent1"/>
              </a:buClr>
              <a:buSzPct val="85000"/>
              <a:buFont typeface="Wingdings 2"/>
              <a:buNone/>
              <a:defRPr kumimoji="0" sz="2400" kern="1200">
                <a:solidFill>
                  <a:schemeClr val="lt1"/>
                </a:solidFill>
                <a:latin typeface="+mn-lt"/>
                <a:ea typeface="+mn-ea"/>
                <a:cs typeface="+mn-cs"/>
              </a:defRPr>
            </a:lvl2pPr>
            <a:lvl3pPr marL="914400" indent="0" algn="ctr" rtl="1" eaLnBrk="1" latinLnBrk="0" hangingPunct="1">
              <a:spcBef>
                <a:spcPct val="20000"/>
              </a:spcBef>
              <a:buClr>
                <a:schemeClr val="accent2"/>
              </a:buClr>
              <a:buSzPct val="70000"/>
              <a:buFont typeface="Wingdings 2"/>
              <a:buNone/>
              <a:defRPr kumimoji="0" sz="2100" kern="1200">
                <a:solidFill>
                  <a:schemeClr val="lt1"/>
                </a:solidFill>
                <a:latin typeface="+mn-lt"/>
                <a:ea typeface="+mn-ea"/>
                <a:cs typeface="+mn-cs"/>
              </a:defRPr>
            </a:lvl3pPr>
            <a:lvl4pPr marL="1371600" indent="0" algn="ctr" rtl="1" eaLnBrk="1" latinLnBrk="0" hangingPunct="1">
              <a:spcBef>
                <a:spcPct val="20000"/>
              </a:spcBef>
              <a:buClr>
                <a:schemeClr val="accent3"/>
              </a:buClr>
              <a:buSzPct val="65000"/>
              <a:buFont typeface="Wingdings 2"/>
              <a:buNone/>
              <a:defRPr kumimoji="0" sz="2000" kern="1200">
                <a:solidFill>
                  <a:schemeClr val="lt1"/>
                </a:solidFill>
                <a:latin typeface="+mn-lt"/>
                <a:ea typeface="+mn-ea"/>
                <a:cs typeface="+mn-cs"/>
              </a:defRPr>
            </a:lvl4pPr>
            <a:lvl5pPr marL="1828800" indent="0" algn="ctr" rtl="1" eaLnBrk="1" latinLnBrk="0" hangingPunct="1">
              <a:spcBef>
                <a:spcPct val="20000"/>
              </a:spcBef>
              <a:buClr>
                <a:schemeClr val="accent4"/>
              </a:buClr>
              <a:buSzPct val="65000"/>
              <a:buFont typeface="Wingdings 2"/>
              <a:buNone/>
              <a:defRPr kumimoji="0" sz="2000" kern="1200">
                <a:solidFill>
                  <a:schemeClr val="lt1"/>
                </a:solidFill>
                <a:latin typeface="+mn-lt"/>
                <a:ea typeface="+mn-ea"/>
                <a:cs typeface="+mn-cs"/>
              </a:defRPr>
            </a:lvl5pPr>
            <a:lvl6pPr marL="2286000" indent="0" algn="ctr" rtl="1" eaLnBrk="1" latinLnBrk="0" hangingPunct="1">
              <a:spcBef>
                <a:spcPct val="20000"/>
              </a:spcBef>
              <a:buClr>
                <a:schemeClr val="accent5"/>
              </a:buClr>
              <a:buSzPct val="80000"/>
              <a:buFont typeface="Wingdings 2"/>
              <a:buNone/>
              <a:defRPr kumimoji="0" sz="1800" kern="1200">
                <a:solidFill>
                  <a:schemeClr val="lt1"/>
                </a:solidFill>
                <a:latin typeface="+mn-lt"/>
                <a:ea typeface="+mn-ea"/>
                <a:cs typeface="+mn-cs"/>
              </a:defRPr>
            </a:lvl6pPr>
            <a:lvl7pPr marL="2743200" indent="0" algn="ctr" rtl="1" eaLnBrk="1" latinLnBrk="0" hangingPunct="1">
              <a:spcBef>
                <a:spcPct val="20000"/>
              </a:spcBef>
              <a:buClr>
                <a:schemeClr val="accent6"/>
              </a:buClr>
              <a:buSzPct val="80000"/>
              <a:buFont typeface="Wingdings 2"/>
              <a:buNone/>
              <a:defRPr kumimoji="0" sz="1600" kern="1200" baseline="0">
                <a:solidFill>
                  <a:schemeClr val="lt1"/>
                </a:solidFill>
                <a:latin typeface="+mn-lt"/>
                <a:ea typeface="+mn-ea"/>
                <a:cs typeface="+mn-cs"/>
              </a:defRPr>
            </a:lvl7pPr>
            <a:lvl8pPr marL="3200400" indent="0" algn="ctr" rtl="1" eaLnBrk="1" latinLnBrk="0" hangingPunct="1">
              <a:spcBef>
                <a:spcPct val="20000"/>
              </a:spcBef>
              <a:buClr>
                <a:schemeClr val="tx2"/>
              </a:buClr>
              <a:buNone/>
              <a:defRPr kumimoji="0" sz="1600" kern="1200">
                <a:solidFill>
                  <a:schemeClr val="lt1"/>
                </a:solidFill>
                <a:latin typeface="+mn-lt"/>
                <a:ea typeface="+mn-ea"/>
                <a:cs typeface="+mn-cs"/>
              </a:defRPr>
            </a:lvl8pPr>
            <a:lvl9pPr marL="3657600" indent="0" algn="ctr" rtl="1" eaLnBrk="1" latinLnBrk="0" hangingPunct="1">
              <a:spcBef>
                <a:spcPct val="20000"/>
              </a:spcBef>
              <a:buClr>
                <a:schemeClr val="tx2"/>
              </a:buClr>
              <a:buFontTx/>
              <a:buNone/>
              <a:defRPr kumimoji="0" sz="1400" kern="1200" baseline="0">
                <a:solidFill>
                  <a:schemeClr val="lt1"/>
                </a:solidFill>
                <a:latin typeface="+mn-lt"/>
                <a:ea typeface="+mn-ea"/>
                <a:cs typeface="+mn-cs"/>
              </a:defRPr>
            </a:lvl9pPr>
          </a:lstStyle>
          <a:p>
            <a:pPr algn="ctr"/>
            <a:r>
              <a:rPr lang="ar-IQ" sz="4400" b="1" dirty="0" err="1" smtClean="0">
                <a:solidFill>
                  <a:srgbClr val="FF0000"/>
                </a:solidFill>
              </a:rPr>
              <a:t>م.م</a:t>
            </a:r>
            <a:r>
              <a:rPr lang="ar-IQ" sz="4400" b="1" dirty="0" smtClean="0">
                <a:solidFill>
                  <a:srgbClr val="FF0000"/>
                </a:solidFill>
              </a:rPr>
              <a:t> نغم يحيى ناجي </a:t>
            </a:r>
            <a:endParaRPr lang="ar-IQ" sz="4400" b="1" dirty="0">
              <a:solidFill>
                <a:srgbClr val="FF0000"/>
              </a:solidFill>
            </a:endParaRPr>
          </a:p>
        </p:txBody>
      </p:sp>
      <p:sp>
        <p:nvSpPr>
          <p:cNvPr id="2" name="شكل بيضاوي 1"/>
          <p:cNvSpPr/>
          <p:nvPr/>
        </p:nvSpPr>
        <p:spPr>
          <a:xfrm>
            <a:off x="6656556" y="1638755"/>
            <a:ext cx="2088232" cy="1440160"/>
          </a:xfrm>
          <a:prstGeom prst="ellipse">
            <a:avLst/>
          </a:prstGeom>
          <a:solidFill>
            <a:schemeClr val="accent5">
              <a:lumMod val="20000"/>
              <a:lumOff val="80000"/>
            </a:schemeClr>
          </a:solidFill>
          <a:ln>
            <a:solidFill>
              <a:schemeClr val="accent2">
                <a:lumMod val="75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5400" b="1" i="1" dirty="0" smtClean="0">
                <a:solidFill>
                  <a:srgbClr val="FF0000"/>
                </a:solidFill>
              </a:rPr>
              <a:t>المادة</a:t>
            </a:r>
            <a:r>
              <a:rPr lang="ar-IQ" sz="5400" dirty="0" smtClean="0">
                <a:solidFill>
                  <a:schemeClr val="accent2">
                    <a:lumMod val="75000"/>
                  </a:schemeClr>
                </a:solidFill>
              </a:rPr>
              <a:t> </a:t>
            </a:r>
            <a:endParaRPr lang="ar-IQ" sz="5400" dirty="0">
              <a:solidFill>
                <a:schemeClr val="accent2">
                  <a:lumMod val="75000"/>
                </a:schemeClr>
              </a:solidFill>
            </a:endParaRPr>
          </a:p>
        </p:txBody>
      </p:sp>
      <p:sp>
        <p:nvSpPr>
          <p:cNvPr id="5" name="شكل بيضاوي 4"/>
          <p:cNvSpPr/>
          <p:nvPr/>
        </p:nvSpPr>
        <p:spPr>
          <a:xfrm>
            <a:off x="5678582" y="3878215"/>
            <a:ext cx="3168352" cy="1712592"/>
          </a:xfrm>
          <a:prstGeom prst="ellipse">
            <a:avLst/>
          </a:prstGeom>
          <a:solidFill>
            <a:schemeClr val="accent5">
              <a:lumMod val="20000"/>
              <a:lumOff val="80000"/>
            </a:schemeClr>
          </a:solidFill>
          <a:ln>
            <a:solidFill>
              <a:schemeClr val="accent2">
                <a:lumMod val="75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b="1" i="1" dirty="0" smtClean="0">
                <a:solidFill>
                  <a:srgbClr val="FF0000"/>
                </a:solidFill>
              </a:rPr>
              <a:t>مدرسة المادة</a:t>
            </a:r>
            <a:endParaRPr lang="ar-IQ" sz="3600" b="1" i="1" dirty="0">
              <a:solidFill>
                <a:srgbClr val="FF0000"/>
              </a:solidFill>
            </a:endParaRPr>
          </a:p>
        </p:txBody>
      </p:sp>
    </p:spTree>
    <p:extLst>
      <p:ext uri="{BB962C8B-B14F-4D97-AF65-F5344CB8AC3E}">
        <p14:creationId xmlns:p14="http://schemas.microsoft.com/office/powerpoint/2010/main" xmlns="" val="328204874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1)">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سهم للأسفل 8"/>
          <p:cNvSpPr/>
          <p:nvPr/>
        </p:nvSpPr>
        <p:spPr>
          <a:xfrm>
            <a:off x="4357686" y="214290"/>
            <a:ext cx="571504" cy="642942"/>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1600"/>
          </a:p>
        </p:txBody>
      </p:sp>
      <p:sp>
        <p:nvSpPr>
          <p:cNvPr id="8" name="عنصر نائب للنص 3"/>
          <p:cNvSpPr txBox="1">
            <a:spLocks/>
          </p:cNvSpPr>
          <p:nvPr/>
        </p:nvSpPr>
        <p:spPr>
          <a:xfrm>
            <a:off x="357158" y="1071546"/>
            <a:ext cx="8501122" cy="5429288"/>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t">
            <a:no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r>
              <a:rPr lang="ar-SA" sz="2400" dirty="0" smtClean="0">
                <a:solidFill>
                  <a:schemeClr val="bg1"/>
                </a:solidFill>
              </a:rPr>
              <a:t>ولهذا فالقاضي في الإسلام يعتمد في قضائه على التشريع الإلهي؛ فإذا كان الناس أمام التشريع الإلهي سواء على ما أسلفنا؛ فهم أمام تنفيذ ما يختص منه بالقضاء سواء كذلك، لا تفريق بينهم بسبب الأصل، أو الجنس، أو اللون، أو الدين، وليس في دار الإسلام من فرد لا تطوله يد القضاء،</a:t>
            </a:r>
            <a:r>
              <a:rPr lang="ar-SA" sz="2800" dirty="0" smtClean="0">
                <a:solidFill>
                  <a:schemeClr val="bg1"/>
                </a:solidFill>
              </a:rPr>
              <a:t> قال تعالى: </a:t>
            </a:r>
            <a:r>
              <a:rPr lang="en-US" sz="2800" dirty="0" smtClean="0">
                <a:solidFill>
                  <a:schemeClr val="bg1"/>
                </a:solidFill>
                <a:sym typeface="AGA Arabesque"/>
              </a:rPr>
              <a:t></a:t>
            </a:r>
            <a:r>
              <a:rPr lang="ar-SA" sz="2800" dirty="0" smtClean="0">
                <a:solidFill>
                  <a:schemeClr val="bg1"/>
                </a:solidFill>
              </a:rPr>
              <a:t> إِنَّ اللَّهَ يَأْمُرُ بِالْعَدْلِ والإحْسَانِ وَإِيتَاءِ ذِي </a:t>
            </a:r>
            <a:r>
              <a:rPr lang="ar-SA" sz="2800" dirty="0" smtClean="0">
                <a:solidFill>
                  <a:schemeClr val="bg1"/>
                </a:solidFill>
              </a:rPr>
              <a:t>الْقُرْبَى</a:t>
            </a:r>
            <a:r>
              <a:rPr lang="en-US" sz="2800" dirty="0" smtClean="0">
                <a:solidFill>
                  <a:schemeClr val="bg1"/>
                </a:solidFill>
                <a:sym typeface="AGA Arabesque"/>
              </a:rPr>
              <a:t></a:t>
            </a:r>
            <a:r>
              <a:rPr lang="en-US" sz="2800" baseline="30000" dirty="0" smtClean="0">
                <a:solidFill>
                  <a:schemeClr val="bg1"/>
                </a:solidFill>
              </a:rPr>
              <a:t>()</a:t>
            </a:r>
            <a:r>
              <a:rPr lang="ar-SA" sz="2800" dirty="0" smtClean="0">
                <a:solidFill>
                  <a:schemeClr val="bg1"/>
                </a:solidFill>
              </a:rPr>
              <a:t>، وقال سبحانه: </a:t>
            </a:r>
            <a:r>
              <a:rPr lang="en-US" sz="2800" dirty="0" smtClean="0">
                <a:solidFill>
                  <a:schemeClr val="bg1"/>
                </a:solidFill>
                <a:sym typeface="AGA Arabesque"/>
              </a:rPr>
              <a:t></a:t>
            </a:r>
            <a:r>
              <a:rPr lang="ar-SA" sz="2800" dirty="0" smtClean="0">
                <a:solidFill>
                  <a:schemeClr val="bg1"/>
                </a:solidFill>
              </a:rPr>
              <a:t>وَلا يَجْرِمَنَّكُمْ شَنَآنُ قَوْمٍ عَلَى أَلَّا تَعْدِلُوا اعْدِلُوا هُوَ أَقْرَبُ لِلتَّقْوَى </a:t>
            </a:r>
            <a:r>
              <a:rPr lang="en-US" sz="2800" dirty="0" smtClean="0">
                <a:solidFill>
                  <a:schemeClr val="bg1"/>
                </a:solidFill>
                <a:sym typeface="AGA Arabesque"/>
              </a:rPr>
              <a:t></a:t>
            </a:r>
            <a:r>
              <a:rPr lang="en-US" sz="2800" baseline="30000" dirty="0" smtClean="0">
                <a:solidFill>
                  <a:schemeClr val="bg1"/>
                </a:solidFill>
              </a:rPr>
              <a:t>()</a:t>
            </a:r>
            <a:r>
              <a:rPr lang="ar-SA" sz="2800" dirty="0" smtClean="0">
                <a:solidFill>
                  <a:schemeClr val="bg1"/>
                </a:solidFill>
              </a:rPr>
              <a:t>، وفي السنة المطهرة أحاديث عدة </a:t>
            </a:r>
            <a:r>
              <a:rPr lang="ar-SA" sz="2800" dirty="0" err="1" smtClean="0">
                <a:solidFill>
                  <a:schemeClr val="bg1"/>
                </a:solidFill>
              </a:rPr>
              <a:t>تنص</a:t>
            </a:r>
            <a:r>
              <a:rPr lang="ar-SA" sz="2800" dirty="0" smtClean="0">
                <a:solidFill>
                  <a:schemeClr val="bg1"/>
                </a:solidFill>
              </a:rPr>
              <a:t> على وجوب قاعدة العدل الشامل ومنها ما هو في القضاء ومن ذلك ما رواه </a:t>
            </a:r>
            <a:r>
              <a:rPr lang="ar-SA" sz="2800" dirty="0" err="1" smtClean="0">
                <a:solidFill>
                  <a:schemeClr val="bg1"/>
                </a:solidFill>
              </a:rPr>
              <a:t>بريدة</a:t>
            </a:r>
            <a:r>
              <a:rPr lang="ar-SA" sz="2800" dirty="0" smtClean="0">
                <a:solidFill>
                  <a:schemeClr val="bg1"/>
                </a:solidFill>
              </a:rPr>
              <a:t> بن </a:t>
            </a:r>
            <a:r>
              <a:rPr lang="ar-SA" sz="2800" dirty="0" err="1" smtClean="0">
                <a:solidFill>
                  <a:schemeClr val="bg1"/>
                </a:solidFill>
              </a:rPr>
              <a:t>الحصيب</a:t>
            </a:r>
            <a:r>
              <a:rPr lang="ar-SA" sz="2800" dirty="0" smtClean="0">
                <a:solidFill>
                  <a:schemeClr val="bg1"/>
                </a:solidFill>
              </a:rPr>
              <a:t>(</a:t>
            </a:r>
            <a:r>
              <a:rPr lang="en-US" sz="2800" dirty="0" smtClean="0">
                <a:solidFill>
                  <a:schemeClr val="bg1"/>
                </a:solidFill>
                <a:sym typeface="AGA Arabesque"/>
              </a:rPr>
              <a:t></a:t>
            </a:r>
            <a:r>
              <a:rPr lang="ar-SA" sz="2800" dirty="0" smtClean="0">
                <a:solidFill>
                  <a:schemeClr val="bg1"/>
                </a:solidFill>
              </a:rPr>
              <a:t>) عن النبي  </a:t>
            </a:r>
            <a:r>
              <a:rPr lang="ar-IQ" sz="1800" b="1" dirty="0" smtClean="0">
                <a:solidFill>
                  <a:schemeClr val="bg1"/>
                </a:solidFill>
              </a:rPr>
              <a:t>(صلى الله عليه وآله وسلم)</a:t>
            </a:r>
            <a:r>
              <a:rPr lang="ar-SA" sz="1800" dirty="0" smtClean="0">
                <a:solidFill>
                  <a:schemeClr val="bg1"/>
                </a:solidFill>
              </a:rPr>
              <a:t> </a:t>
            </a:r>
            <a:r>
              <a:rPr lang="ar-SA" sz="2800" dirty="0" smtClean="0">
                <a:solidFill>
                  <a:schemeClr val="bg1"/>
                </a:solidFill>
              </a:rPr>
              <a:t>قال: ( القضاة ثلاثة، واحد في الجنة واثنان في النار؛ فأمَّا الذي في الجنة </a:t>
            </a:r>
            <a:r>
              <a:rPr lang="ar-SA" sz="2800" dirty="0" smtClean="0">
                <a:solidFill>
                  <a:schemeClr val="bg1"/>
                </a:solidFill>
              </a:rPr>
              <a:t>فرجل</a:t>
            </a:r>
            <a:r>
              <a:rPr lang="en-US" sz="2800" dirty="0" smtClean="0">
                <a:solidFill>
                  <a:schemeClr val="bg1"/>
                </a:solidFill>
              </a:rPr>
              <a:t> </a:t>
            </a:r>
            <a:r>
              <a:rPr lang="ar-SA" sz="2800" dirty="0" smtClean="0">
                <a:solidFill>
                  <a:schemeClr val="bg1"/>
                </a:solidFill>
              </a:rPr>
              <a:t>عَرَف </a:t>
            </a:r>
            <a:r>
              <a:rPr lang="ar-SA" sz="2800" dirty="0" smtClean="0">
                <a:solidFill>
                  <a:schemeClr val="bg1"/>
                </a:solidFill>
              </a:rPr>
              <a:t>الحق؛ فقضى </a:t>
            </a:r>
            <a:r>
              <a:rPr lang="ar-SA" sz="2800" dirty="0" err="1" smtClean="0">
                <a:solidFill>
                  <a:schemeClr val="bg1"/>
                </a:solidFill>
              </a:rPr>
              <a:t>به</a:t>
            </a:r>
            <a:r>
              <a:rPr lang="ar-SA" sz="2800" dirty="0" smtClean="0">
                <a:solidFill>
                  <a:schemeClr val="bg1"/>
                </a:solidFill>
              </a:rPr>
              <a:t>، ورجل عَرَف الحق؛ فجار في الحكم؛ فهو في النار،ورجل قضى للناس على جهل فهو في النار)</a:t>
            </a:r>
            <a:r>
              <a:rPr lang="en-US" sz="2800" baseline="30000" dirty="0" smtClean="0">
                <a:solidFill>
                  <a:schemeClr val="bg1"/>
                </a:solidFill>
              </a:rPr>
              <a:t>()</a:t>
            </a:r>
            <a:r>
              <a:rPr lang="ar-SA" sz="2800" dirty="0" smtClean="0">
                <a:solidFill>
                  <a:schemeClr val="bg1"/>
                </a:solidFill>
              </a:rPr>
              <a:t>.</a:t>
            </a:r>
            <a:endParaRPr lang="en-US" sz="2800" dirty="0" smtClean="0">
              <a:solidFill>
                <a:schemeClr val="bg1"/>
              </a:solidFill>
            </a:endParaRPr>
          </a:p>
        </p:txBody>
      </p:sp>
    </p:spTree>
    <p:extLst>
      <p:ext uri="{BB962C8B-B14F-4D97-AF65-F5344CB8AC3E}">
        <p14:creationId xmlns:p14="http://schemas.microsoft.com/office/powerpoint/2010/main" xmlns="" val="1889699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سهم للأسفل 8"/>
          <p:cNvSpPr/>
          <p:nvPr/>
        </p:nvSpPr>
        <p:spPr>
          <a:xfrm>
            <a:off x="4357686" y="1285860"/>
            <a:ext cx="571504" cy="785818"/>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1600"/>
          </a:p>
        </p:txBody>
      </p:sp>
      <p:sp>
        <p:nvSpPr>
          <p:cNvPr id="8" name="عنصر نائب للنص 3"/>
          <p:cNvSpPr txBox="1">
            <a:spLocks/>
          </p:cNvSpPr>
          <p:nvPr/>
        </p:nvSpPr>
        <p:spPr>
          <a:xfrm>
            <a:off x="357158" y="2214554"/>
            <a:ext cx="8501122" cy="4286280"/>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t">
            <a:no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r>
              <a:rPr lang="ar-SA" sz="3200" dirty="0" smtClean="0">
                <a:solidFill>
                  <a:schemeClr val="bg1"/>
                </a:solidFill>
              </a:rPr>
              <a:t>المرجع في نظر جميع القضايا والمخاصمات إلى أحكام الشريعة الإسلامية فهي الأصل والأساس المعتمد في جميع أحكام القضاء، وليس ثمة سلطان ذو هيمنة على القضاء والقضاة إلا لحكم </a:t>
            </a:r>
            <a:r>
              <a:rPr lang="ar-SA" sz="3200" dirty="0" err="1" smtClean="0">
                <a:solidFill>
                  <a:schemeClr val="bg1"/>
                </a:solidFill>
              </a:rPr>
              <a:t>الشرع</a:t>
            </a:r>
            <a:r>
              <a:rPr lang="ar-SA" sz="3200" dirty="0" smtClean="0">
                <a:solidFill>
                  <a:schemeClr val="bg1"/>
                </a:solidFill>
              </a:rPr>
              <a:t> المطهر قال تعالى : </a:t>
            </a:r>
            <a:r>
              <a:rPr lang="ar-SA" sz="3200" dirty="0" smtClean="0">
                <a:solidFill>
                  <a:schemeClr val="bg1"/>
                </a:solidFill>
                <a:sym typeface="AGA Arabesque"/>
              </a:rPr>
              <a:t></a:t>
            </a:r>
            <a:r>
              <a:rPr lang="ar-SA" sz="3200" dirty="0" smtClean="0">
                <a:solidFill>
                  <a:schemeClr val="bg1"/>
                </a:solidFill>
              </a:rPr>
              <a:t> وَأَنِ احْكُمْ بَيْنَهُمْ بِمَا أَنْزَلَ اللَّهُ </a:t>
            </a:r>
            <a:r>
              <a:rPr lang="en-US" sz="3200" dirty="0" smtClean="0">
                <a:solidFill>
                  <a:schemeClr val="bg1"/>
                </a:solidFill>
                <a:sym typeface="AGA Arabesque"/>
              </a:rPr>
              <a:t></a:t>
            </a:r>
            <a:r>
              <a:rPr lang="en-US" sz="3200" baseline="30000" dirty="0" smtClean="0">
                <a:solidFill>
                  <a:schemeClr val="bg1"/>
                </a:solidFill>
              </a:rPr>
              <a:t>()</a:t>
            </a:r>
            <a:r>
              <a:rPr lang="ar-SA" sz="3200" baseline="30000" dirty="0" smtClean="0">
                <a:solidFill>
                  <a:schemeClr val="bg1"/>
                </a:solidFill>
              </a:rPr>
              <a:t> .</a:t>
            </a:r>
            <a:r>
              <a:rPr lang="ar-SA" sz="3200" dirty="0" smtClean="0">
                <a:solidFill>
                  <a:schemeClr val="bg1"/>
                </a:solidFill>
              </a:rPr>
              <a:t> وقال جل شأنه : </a:t>
            </a:r>
            <a:r>
              <a:rPr lang="ar-SA" sz="3200" dirty="0" smtClean="0">
                <a:solidFill>
                  <a:schemeClr val="bg1"/>
                </a:solidFill>
                <a:sym typeface="AGA Arabesque"/>
              </a:rPr>
              <a:t></a:t>
            </a:r>
            <a:r>
              <a:rPr lang="ar-SA" sz="3200" dirty="0" smtClean="0">
                <a:solidFill>
                  <a:schemeClr val="bg1"/>
                </a:solidFill>
              </a:rPr>
              <a:t> فَلا وَرَبِّكَ لا يُؤْمِنُونَ حَتَّى يُحَكِّمُوكَ فِيمَا شَجَرَ بَيْنَهُمْ ثُمَّ لا يَجِدُوا فِي أَنْفُسِهِمْ حَرَجاً مِمَّا قَضَيْتَ وَيُسَلِّمُوا تَسْلِيماً </a:t>
            </a:r>
            <a:r>
              <a:rPr lang="en-US" sz="3200" dirty="0" smtClean="0">
                <a:solidFill>
                  <a:schemeClr val="bg1"/>
                </a:solidFill>
                <a:sym typeface="AGA Arabesque"/>
              </a:rPr>
              <a:t></a:t>
            </a:r>
            <a:r>
              <a:rPr lang="en-US" sz="3200" baseline="30000" dirty="0" smtClean="0">
                <a:solidFill>
                  <a:schemeClr val="bg1"/>
                </a:solidFill>
              </a:rPr>
              <a:t>()</a:t>
            </a:r>
            <a:r>
              <a:rPr lang="ar-SA" sz="3200" baseline="30000" dirty="0" smtClean="0">
                <a:solidFill>
                  <a:schemeClr val="bg1"/>
                </a:solidFill>
              </a:rPr>
              <a:t> .</a:t>
            </a:r>
            <a:r>
              <a:rPr lang="en-US" sz="3200" dirty="0" smtClean="0">
                <a:solidFill>
                  <a:schemeClr val="bg1"/>
                </a:solidFill>
              </a:rPr>
              <a:t> </a:t>
            </a:r>
            <a:endParaRPr lang="en-US" sz="3600" dirty="0" smtClean="0">
              <a:solidFill>
                <a:schemeClr val="bg1"/>
              </a:solidFill>
            </a:endParaRPr>
          </a:p>
        </p:txBody>
      </p:sp>
      <p:sp>
        <p:nvSpPr>
          <p:cNvPr id="7" name="عنصر نائب للنص 3"/>
          <p:cNvSpPr txBox="1">
            <a:spLocks/>
          </p:cNvSpPr>
          <p:nvPr/>
        </p:nvSpPr>
        <p:spPr>
          <a:xfrm>
            <a:off x="714348" y="285728"/>
            <a:ext cx="7929618" cy="785818"/>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925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lvl="0" fontAlgn="base">
              <a:spcBef>
                <a:spcPct val="0"/>
              </a:spcBef>
              <a:spcAft>
                <a:spcPct val="0"/>
              </a:spcAft>
              <a:buClrTx/>
              <a:buSzTx/>
            </a:pPr>
            <a:r>
              <a:rPr lang="ar-SA" sz="4000" b="1" dirty="0" smtClean="0">
                <a:solidFill>
                  <a:srgbClr val="FF0000"/>
                </a:solidFill>
              </a:rPr>
              <a:t>المبدأ الخامس: وحدة المصدر في القضاء الإسلامي </a:t>
            </a:r>
            <a:endParaRPr lang="ar-SA" sz="4400" dirty="0" smtClean="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xmlns="" val="1889699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سهم للأسفل 8"/>
          <p:cNvSpPr/>
          <p:nvPr/>
        </p:nvSpPr>
        <p:spPr>
          <a:xfrm>
            <a:off x="4357686" y="1285860"/>
            <a:ext cx="571504" cy="785818"/>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1600"/>
          </a:p>
        </p:txBody>
      </p:sp>
      <p:sp>
        <p:nvSpPr>
          <p:cNvPr id="8" name="عنصر نائب للنص 3"/>
          <p:cNvSpPr txBox="1">
            <a:spLocks/>
          </p:cNvSpPr>
          <p:nvPr/>
        </p:nvSpPr>
        <p:spPr>
          <a:xfrm>
            <a:off x="357158" y="2214554"/>
            <a:ext cx="8501122" cy="4286280"/>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t">
            <a:no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r>
              <a:rPr lang="ar-SA" sz="3600" dirty="0" smtClean="0">
                <a:solidFill>
                  <a:schemeClr val="bg1"/>
                </a:solidFill>
              </a:rPr>
              <a:t>يُعد استقلال القضاء ركيزة أساسية لحياده وبُعده عن المؤثرات المخلة بمسيرته وبقدر ما تكون العناية بترسيخ هذا المبدأ وتطبيقه تتحقق بشكل أدق وأكمل غايته المقصودة منه وهي إقامة العدل والقسط بين الناس في سائر الحكومات والخصومات قال تعالى: </a:t>
            </a:r>
            <a:r>
              <a:rPr lang="ar-SA" sz="3600" dirty="0" smtClean="0">
                <a:solidFill>
                  <a:schemeClr val="bg1"/>
                </a:solidFill>
                <a:sym typeface="AGA Arabesque"/>
              </a:rPr>
              <a:t></a:t>
            </a:r>
            <a:r>
              <a:rPr lang="ar-SA" sz="3600" dirty="0" smtClean="0">
                <a:solidFill>
                  <a:schemeClr val="bg1"/>
                </a:solidFill>
              </a:rPr>
              <a:t> إِنَّ اللَّهَ يَأْمُرُكُمْ أَنْ </a:t>
            </a:r>
            <a:r>
              <a:rPr lang="ar-SA" sz="3600" dirty="0" err="1" smtClean="0">
                <a:solidFill>
                  <a:schemeClr val="bg1"/>
                </a:solidFill>
              </a:rPr>
              <a:t>تُؤَدُّوا</a:t>
            </a:r>
            <a:r>
              <a:rPr lang="ar-SA" sz="3600" dirty="0" smtClean="0">
                <a:solidFill>
                  <a:schemeClr val="bg1"/>
                </a:solidFill>
              </a:rPr>
              <a:t> الْأَمَانَاتِ إِلَى أَهْلِهَا وَإِذَا حَكَمْتُمْ بَيْنَ النَّاسِ أَنْ تَحْكُمُوا بِالْعَدْلِ</a:t>
            </a:r>
            <a:r>
              <a:rPr lang="en-US" sz="3600" dirty="0" smtClean="0">
                <a:solidFill>
                  <a:schemeClr val="bg1"/>
                </a:solidFill>
                <a:sym typeface="AGA Arabesque"/>
              </a:rPr>
              <a:t></a:t>
            </a:r>
            <a:r>
              <a:rPr lang="en-US" sz="3600" baseline="30000" dirty="0" smtClean="0">
                <a:solidFill>
                  <a:schemeClr val="bg1"/>
                </a:solidFill>
              </a:rPr>
              <a:t>()</a:t>
            </a:r>
            <a:r>
              <a:rPr lang="ar-SA" sz="3600" baseline="30000" dirty="0" smtClean="0">
                <a:solidFill>
                  <a:schemeClr val="bg1"/>
                </a:solidFill>
              </a:rPr>
              <a:t> .</a:t>
            </a:r>
            <a:r>
              <a:rPr lang="ar-SA" sz="3600" dirty="0" smtClean="0">
                <a:solidFill>
                  <a:schemeClr val="bg1"/>
                </a:solidFill>
              </a:rPr>
              <a:t>	</a:t>
            </a:r>
            <a:endParaRPr lang="en-US" sz="3600" dirty="0" smtClean="0">
              <a:solidFill>
                <a:schemeClr val="bg1"/>
              </a:solidFill>
            </a:endParaRPr>
          </a:p>
          <a:p>
            <a:r>
              <a:rPr lang="ar-SA" sz="3600" b="1" dirty="0" smtClean="0">
                <a:solidFill>
                  <a:schemeClr val="bg1"/>
                </a:solidFill>
              </a:rPr>
              <a:t>  </a:t>
            </a:r>
            <a:endParaRPr lang="en-US" sz="3600" dirty="0" smtClean="0">
              <a:solidFill>
                <a:schemeClr val="bg1"/>
              </a:solidFill>
            </a:endParaRPr>
          </a:p>
          <a:p>
            <a:endParaRPr lang="en-US" sz="3600" dirty="0" smtClean="0">
              <a:solidFill>
                <a:schemeClr val="bg1"/>
              </a:solidFill>
            </a:endParaRPr>
          </a:p>
        </p:txBody>
      </p:sp>
      <p:sp>
        <p:nvSpPr>
          <p:cNvPr id="7" name="عنصر نائب للنص 3"/>
          <p:cNvSpPr txBox="1">
            <a:spLocks/>
          </p:cNvSpPr>
          <p:nvPr/>
        </p:nvSpPr>
        <p:spPr>
          <a:xfrm>
            <a:off x="714348" y="285728"/>
            <a:ext cx="7929618" cy="785818"/>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925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lvl="0" fontAlgn="base">
              <a:spcBef>
                <a:spcPct val="0"/>
              </a:spcBef>
              <a:spcAft>
                <a:spcPct val="0"/>
              </a:spcAft>
              <a:buClrTx/>
              <a:buSzTx/>
            </a:pPr>
            <a:r>
              <a:rPr lang="ar-SA" sz="4000" b="1" dirty="0" smtClean="0">
                <a:solidFill>
                  <a:srgbClr val="FF0000"/>
                </a:solidFill>
              </a:rPr>
              <a:t>المبدأ السادس : مبدأ استقلال القضاء في الإسلام .</a:t>
            </a:r>
            <a:endParaRPr lang="ar-SA" sz="4400" dirty="0" smtClean="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xmlns="" val="1889699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سهم للأسفل 8"/>
          <p:cNvSpPr/>
          <p:nvPr/>
        </p:nvSpPr>
        <p:spPr>
          <a:xfrm>
            <a:off x="4357686" y="1285860"/>
            <a:ext cx="571504" cy="785818"/>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1600"/>
          </a:p>
        </p:txBody>
      </p:sp>
      <p:sp>
        <p:nvSpPr>
          <p:cNvPr id="8" name="عنصر نائب للنص 3"/>
          <p:cNvSpPr txBox="1">
            <a:spLocks/>
          </p:cNvSpPr>
          <p:nvPr/>
        </p:nvSpPr>
        <p:spPr>
          <a:xfrm>
            <a:off x="428596" y="2214554"/>
            <a:ext cx="8501122" cy="4286280"/>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t">
            <a:no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lvl="0" fontAlgn="base">
              <a:spcBef>
                <a:spcPct val="0"/>
              </a:spcBef>
              <a:spcAft>
                <a:spcPct val="0"/>
              </a:spcAft>
              <a:buClrTx/>
              <a:buSzTx/>
              <a:tabLst>
                <a:tab pos="1588" algn="l"/>
              </a:tabLst>
            </a:pPr>
            <a:r>
              <a:rPr lang="ar-SA" sz="2400" dirty="0" smtClean="0">
                <a:solidFill>
                  <a:schemeClr val="bg1"/>
                </a:solidFill>
                <a:latin typeface="Simplified Arabic" pitchFamily="18" charset="-78"/>
                <a:ea typeface="Times New Roman" pitchFamily="18" charset="0"/>
                <a:cs typeface="Simplified Arabic" pitchFamily="18" charset="-78"/>
              </a:rPr>
              <a:t>حرصت الشريعة على أن تكون أحكام القضاة واضحة المصدر مؤصلة المستند؛ فإن اعتماد القاضي في الشريعة الإسلامية على الكتاب الكريم والسنة المطهرة قال تعالى : </a:t>
            </a:r>
            <a:r>
              <a:rPr lang="en-US" sz="2400" dirty="0" smtClean="0">
                <a:solidFill>
                  <a:schemeClr val="bg1"/>
                </a:solidFill>
                <a:latin typeface="Simplified Arabic" pitchFamily="18" charset="-78"/>
                <a:ea typeface="Times New Roman" pitchFamily="18" charset="0"/>
                <a:cs typeface="Simplified Arabic" pitchFamily="18" charset="-78"/>
                <a:sym typeface="AGA Arabesque" pitchFamily="2" charset="2"/>
              </a:rPr>
              <a:t></a:t>
            </a:r>
            <a:r>
              <a:rPr lang="ar-SA" sz="2400" dirty="0" smtClean="0">
                <a:solidFill>
                  <a:schemeClr val="bg1"/>
                </a:solidFill>
                <a:latin typeface="Simplified Arabic" pitchFamily="18" charset="-78"/>
                <a:ea typeface="Times New Roman" pitchFamily="18" charset="0"/>
                <a:cs typeface="Simplified Arabic" pitchFamily="18" charset="-78"/>
              </a:rPr>
              <a:t> فَاحْكُمْ بَيْنَهُمْ بِمَا أَنْزَلَ اللَّهُ </a:t>
            </a:r>
            <a:r>
              <a:rPr lang="en-US" sz="2400" dirty="0" smtClean="0">
                <a:solidFill>
                  <a:schemeClr val="bg1"/>
                </a:solidFill>
                <a:latin typeface="Simplified Arabic" pitchFamily="18" charset="-78"/>
                <a:ea typeface="Times New Roman" pitchFamily="18" charset="0"/>
                <a:cs typeface="Simplified Arabic" pitchFamily="18" charset="-78"/>
                <a:sym typeface="AGA Arabesque" pitchFamily="2" charset="2"/>
              </a:rPr>
              <a:t></a:t>
            </a:r>
            <a:r>
              <a:rPr lang="en-US" sz="2400" baseline="30000" dirty="0" smtClean="0">
                <a:solidFill>
                  <a:schemeClr val="bg1"/>
                </a:solidFill>
                <a:latin typeface="Simplified Arabic" pitchFamily="18" charset="-78"/>
                <a:ea typeface="Times New Roman" pitchFamily="18" charset="0"/>
                <a:cs typeface="Simplified Arabic" pitchFamily="18" charset="-78"/>
              </a:rPr>
              <a:t>(</a:t>
            </a:r>
            <a:r>
              <a:rPr lang="en-US" sz="2400" baseline="30000" dirty="0" smtClean="0">
                <a:solidFill>
                  <a:schemeClr val="bg1"/>
                </a:solidFill>
                <a:latin typeface="Simplified Arabic" pitchFamily="18" charset="-78"/>
                <a:ea typeface="Times New Roman" pitchFamily="18" charset="0"/>
                <a:cs typeface="Simplified Arabic" pitchFamily="18" charset="-78"/>
                <a:sym typeface="AGA Arabesque" pitchFamily="2" charset="2"/>
                <a:hlinkClick r:id=""/>
              </a:rPr>
              <a:t>[</a:t>
            </a:r>
            <a:r>
              <a:rPr lang="en-US" sz="2400" baseline="30000" dirty="0" smtClean="0" bmk="">
                <a:solidFill>
                  <a:schemeClr val="bg1"/>
                </a:solidFill>
                <a:latin typeface="Simplified Arabic" pitchFamily="18" charset="-78"/>
                <a:ea typeface="Times New Roman" pitchFamily="18" charset="0"/>
                <a:cs typeface="Simplified Arabic" pitchFamily="18" charset="-78"/>
                <a:sym typeface="AGA Arabesque" pitchFamily="2" charset="2"/>
                <a:hlinkClick r:id=""/>
              </a:rPr>
              <a:t>1]</a:t>
            </a:r>
            <a:r>
              <a:rPr lang="en-US" sz="2400" baseline="30000" dirty="0" smtClean="0" bmk="">
                <a:solidFill>
                  <a:schemeClr val="bg1"/>
                </a:solidFill>
                <a:latin typeface="Simplified Arabic" pitchFamily="18" charset="-78"/>
                <a:ea typeface="Times New Roman" pitchFamily="18" charset="0"/>
                <a:cs typeface="Simplified Arabic" pitchFamily="18" charset="-78"/>
                <a:sym typeface="AGA Arabesque" pitchFamily="2" charset="2"/>
              </a:rPr>
              <a:t>)</a:t>
            </a:r>
            <a:r>
              <a:rPr lang="ar-SA" sz="2400" baseline="30000" dirty="0" smtClean="0" bmk="">
                <a:solidFill>
                  <a:schemeClr val="bg1"/>
                </a:solidFill>
                <a:latin typeface="Simplified Arabic" pitchFamily="18" charset="-78"/>
                <a:ea typeface="Times New Roman" pitchFamily="18" charset="0"/>
                <a:cs typeface="Simplified Arabic" pitchFamily="18" charset="-78"/>
                <a:sym typeface="AGA Arabesque" pitchFamily="2" charset="2"/>
              </a:rPr>
              <a:t> . </a:t>
            </a:r>
            <a:r>
              <a:rPr lang="ar-SA" sz="2400" dirty="0" smtClean="0" bmk="">
                <a:solidFill>
                  <a:schemeClr val="bg1"/>
                </a:solidFill>
                <a:latin typeface="Simplified Arabic" pitchFamily="18" charset="-78"/>
                <a:ea typeface="Times New Roman" pitchFamily="18" charset="0"/>
                <a:cs typeface="Simplified Arabic" pitchFamily="18" charset="-78"/>
                <a:sym typeface="AGA Arabesque" pitchFamily="2" charset="2"/>
              </a:rPr>
              <a:t>وقال سبحانه : </a:t>
            </a:r>
            <a:r>
              <a:rPr lang="en-US" sz="2400" dirty="0" smtClean="0" bmk="">
                <a:solidFill>
                  <a:schemeClr val="bg1"/>
                </a:solidFill>
                <a:latin typeface="Simplified Arabic" pitchFamily="18" charset="-78"/>
                <a:ea typeface="Times New Roman" pitchFamily="18" charset="0"/>
                <a:cs typeface="Simplified Arabic" pitchFamily="18" charset="-78"/>
                <a:sym typeface="AGA Arabesque" pitchFamily="2" charset="2"/>
              </a:rPr>
              <a:t></a:t>
            </a:r>
            <a:r>
              <a:rPr lang="ar-SA" sz="2400" dirty="0" smtClean="0" bmk="">
                <a:solidFill>
                  <a:schemeClr val="bg1"/>
                </a:solidFill>
                <a:latin typeface="Simplified Arabic" pitchFamily="18" charset="-78"/>
                <a:ea typeface="Times New Roman" pitchFamily="18" charset="0"/>
                <a:cs typeface="Simplified Arabic" pitchFamily="18" charset="-78"/>
              </a:rPr>
              <a:t> إِنَّا أَنْزَلْنَا إِلَيْكَ الْكِتَابَ بِالْحَقِّ لِتَحْكُمَ بَيْنَ النَّاسِ بِمَا أَرَاكَ اللَّهُ </a:t>
            </a:r>
            <a:r>
              <a:rPr lang="en-US" sz="2400" dirty="0" smtClean="0" bmk="">
                <a:solidFill>
                  <a:schemeClr val="bg1"/>
                </a:solidFill>
                <a:latin typeface="Simplified Arabic" pitchFamily="18" charset="-78"/>
                <a:ea typeface="Times New Roman" pitchFamily="18" charset="0"/>
                <a:cs typeface="Simplified Arabic" pitchFamily="18" charset="-78"/>
                <a:sym typeface="AGA Arabesque" pitchFamily="2" charset="2"/>
              </a:rPr>
              <a:t></a:t>
            </a:r>
            <a:r>
              <a:rPr lang="en-US" sz="2400" baseline="30000" dirty="0" smtClean="0" bmk="">
                <a:solidFill>
                  <a:schemeClr val="bg1"/>
                </a:solidFill>
                <a:latin typeface="Simplified Arabic" pitchFamily="18" charset="-78"/>
                <a:ea typeface="Times New Roman" pitchFamily="18" charset="0"/>
                <a:cs typeface="Simplified Arabic" pitchFamily="18" charset="-78"/>
              </a:rPr>
              <a:t>(</a:t>
            </a:r>
            <a:r>
              <a:rPr lang="en-US" sz="2400" baseline="30000" dirty="0" smtClean="0" bmk="">
                <a:solidFill>
                  <a:schemeClr val="bg1"/>
                </a:solidFill>
                <a:latin typeface="Simplified Arabic" pitchFamily="18" charset="-78"/>
                <a:ea typeface="Times New Roman" pitchFamily="18" charset="0"/>
                <a:cs typeface="Simplified Arabic" pitchFamily="18" charset="-78"/>
                <a:sym typeface="AGA Arabesque" pitchFamily="2" charset="2"/>
                <a:hlinkClick r:id=""/>
              </a:rPr>
              <a:t>[2]</a:t>
            </a:r>
            <a:r>
              <a:rPr lang="en-US" sz="2400" baseline="30000" dirty="0" smtClean="0" bmk="">
                <a:solidFill>
                  <a:schemeClr val="bg1"/>
                </a:solidFill>
                <a:latin typeface="Simplified Arabic" pitchFamily="18" charset="-78"/>
                <a:ea typeface="Times New Roman" pitchFamily="18" charset="0"/>
                <a:cs typeface="Simplified Arabic" pitchFamily="18" charset="-78"/>
                <a:sym typeface="AGA Arabesque" pitchFamily="2" charset="2"/>
              </a:rPr>
              <a:t>)</a:t>
            </a:r>
            <a:r>
              <a:rPr lang="ar-SA" sz="2400" baseline="30000" dirty="0" smtClean="0" bmk="">
                <a:solidFill>
                  <a:schemeClr val="bg1"/>
                </a:solidFill>
                <a:latin typeface="Simplified Arabic" pitchFamily="18" charset="-78"/>
                <a:ea typeface="Times New Roman" pitchFamily="18" charset="0"/>
                <a:cs typeface="Simplified Arabic" pitchFamily="18" charset="-78"/>
                <a:sym typeface="AGA Arabesque" pitchFamily="2" charset="2"/>
              </a:rPr>
              <a:t> . </a:t>
            </a:r>
            <a:r>
              <a:rPr lang="ar-SA" sz="2400" dirty="0" smtClean="0" bmk="">
                <a:solidFill>
                  <a:schemeClr val="bg1"/>
                </a:solidFill>
                <a:latin typeface="Simplified Arabic" pitchFamily="18" charset="-78"/>
                <a:ea typeface="Times New Roman" pitchFamily="18" charset="0"/>
                <a:cs typeface="Simplified Arabic" pitchFamily="18" charset="-78"/>
                <a:sym typeface="AGA Arabesque" pitchFamily="2" charset="2"/>
              </a:rPr>
              <a:t>فإن لم يجد فيهما نصاً صريحاً اجتهد على وفق القواعد العامة، والأصول الجامعة، في الشريعة الإسلامية على وفق قاعدة جلب المصالح ودرء المفاسد" وقاعدة "تحقيق العدل" ووفق الأحكام الفقهية الاجتهادية في الفقه الإسلامي المبنية على الدليل</a:t>
            </a:r>
            <a:r>
              <a:rPr lang="en-US" sz="2400" baseline="30000" dirty="0" smtClean="0" bmk="">
                <a:solidFill>
                  <a:schemeClr val="bg1"/>
                </a:solidFill>
                <a:latin typeface="Simplified Arabic" pitchFamily="18" charset="-78"/>
                <a:ea typeface="Times New Roman" pitchFamily="18" charset="0"/>
                <a:cs typeface="Simplified Arabic" pitchFamily="18" charset="-78"/>
                <a:sym typeface="AGA Arabesque" pitchFamily="2" charset="2"/>
              </a:rPr>
              <a:t>(</a:t>
            </a:r>
            <a:r>
              <a:rPr lang="en-US" sz="2400" baseline="30000" dirty="0" smtClean="0" bmk="">
                <a:solidFill>
                  <a:schemeClr val="bg1"/>
                </a:solidFill>
                <a:latin typeface="Simplified Arabic" pitchFamily="18" charset="-78"/>
                <a:ea typeface="Times New Roman" pitchFamily="18" charset="0"/>
                <a:cs typeface="Simplified Arabic" pitchFamily="18" charset="-78"/>
                <a:sym typeface="AGA Arabesque" pitchFamily="2" charset="2"/>
                <a:hlinkClick r:id=""/>
              </a:rPr>
              <a:t>[3]</a:t>
            </a:r>
            <a:r>
              <a:rPr lang="en-US" sz="2400" baseline="30000" dirty="0" smtClean="0" bmk="">
                <a:solidFill>
                  <a:schemeClr val="bg1"/>
                </a:solidFill>
                <a:latin typeface="Simplified Arabic" pitchFamily="18" charset="-78"/>
                <a:ea typeface="Times New Roman" pitchFamily="18" charset="0"/>
                <a:cs typeface="Simplified Arabic" pitchFamily="18" charset="-78"/>
                <a:sym typeface="AGA Arabesque" pitchFamily="2" charset="2"/>
              </a:rPr>
              <a:t>)</a:t>
            </a:r>
            <a:r>
              <a:rPr lang="ar-SA" sz="2400" baseline="30000" dirty="0" smtClean="0" bmk="">
                <a:solidFill>
                  <a:schemeClr val="bg1"/>
                </a:solidFill>
                <a:latin typeface="Simplified Arabic" pitchFamily="18" charset="-78"/>
                <a:ea typeface="Times New Roman" pitchFamily="18" charset="0"/>
                <a:cs typeface="Simplified Arabic" pitchFamily="18" charset="-78"/>
                <a:sym typeface="AGA Arabesque" pitchFamily="2" charset="2"/>
              </a:rPr>
              <a:t> . </a:t>
            </a:r>
            <a:r>
              <a:rPr lang="ar-SA" sz="2400" dirty="0" smtClean="0" bmk="">
                <a:solidFill>
                  <a:schemeClr val="bg1"/>
                </a:solidFill>
                <a:latin typeface="Simplified Arabic" pitchFamily="18" charset="-78"/>
                <a:ea typeface="Times New Roman" pitchFamily="18" charset="0"/>
                <a:cs typeface="Simplified Arabic" pitchFamily="18" charset="-78"/>
                <a:sym typeface="AGA Arabesque" pitchFamily="2" charset="2"/>
              </a:rPr>
              <a:t>قال رسول الله</a:t>
            </a:r>
            <a:r>
              <a:rPr lang="ar-IQ" sz="2000" b="1" dirty="0" smtClean="0" bmk="">
                <a:solidFill>
                  <a:schemeClr val="bg1"/>
                </a:solidFill>
                <a:latin typeface="Berlin Sans FB" pitchFamily="34" charset="0"/>
                <a:ea typeface="Times New Roman" pitchFamily="18" charset="0"/>
                <a:cs typeface="DecoType Naskh Extensions" pitchFamily="2" charset="-78"/>
                <a:sym typeface="AGA Arabesque" pitchFamily="2" charset="2"/>
              </a:rPr>
              <a:t>(</a:t>
            </a:r>
            <a:r>
              <a:rPr lang="ar-IQ" sz="2000" b="1" dirty="0" smtClean="0" bmk="">
                <a:solidFill>
                  <a:schemeClr val="bg1"/>
                </a:solidFill>
                <a:latin typeface="Berlin Sans FB" pitchFamily="34" charset="0"/>
                <a:ea typeface="Times New Roman" pitchFamily="18" charset="0"/>
                <a:cs typeface="Old Antic Decorative" pitchFamily="2" charset="-78"/>
                <a:sym typeface="AGA Arabesque" pitchFamily="2" charset="2"/>
              </a:rPr>
              <a:t>صلى الله عليه وآله وسلم</a:t>
            </a:r>
            <a:r>
              <a:rPr lang="ar-IQ" sz="2000" b="1" dirty="0" smtClean="0" bmk="">
                <a:solidFill>
                  <a:schemeClr val="bg1"/>
                </a:solidFill>
                <a:latin typeface="Berlin Sans FB" pitchFamily="34" charset="0"/>
                <a:ea typeface="Times New Roman" pitchFamily="18" charset="0"/>
                <a:cs typeface="DecoType Naskh Extensions" pitchFamily="2" charset="-78"/>
                <a:sym typeface="AGA Arabesque" pitchFamily="2" charset="2"/>
              </a:rPr>
              <a:t>)</a:t>
            </a:r>
            <a:r>
              <a:rPr lang="ar-SA" sz="2400" dirty="0" smtClean="0" bmk="">
                <a:solidFill>
                  <a:schemeClr val="bg1"/>
                </a:solidFill>
                <a:latin typeface="Simplified Arabic" pitchFamily="18" charset="-78"/>
                <a:ea typeface="Times New Roman" pitchFamily="18" charset="0"/>
                <a:cs typeface="Simplified Arabic" pitchFamily="18" charset="-78"/>
                <a:sym typeface="AGA Arabesque" pitchFamily="2" charset="2"/>
              </a:rPr>
              <a:t>:( إذا حكم الحاكم فاجتهد ثم أصاب فلـه أجران، وإذا أخطأ فلـه أجر)</a:t>
            </a:r>
            <a:r>
              <a:rPr lang="en-US" sz="2400" baseline="30000" dirty="0" smtClean="0" bmk="">
                <a:solidFill>
                  <a:schemeClr val="bg1"/>
                </a:solidFill>
                <a:latin typeface="Simplified Arabic" pitchFamily="18" charset="-78"/>
                <a:ea typeface="Times New Roman" pitchFamily="18" charset="0"/>
                <a:cs typeface="Simplified Arabic" pitchFamily="18" charset="-78"/>
                <a:sym typeface="AGA Arabesque" pitchFamily="2" charset="2"/>
              </a:rPr>
              <a:t>(</a:t>
            </a:r>
            <a:r>
              <a:rPr lang="en-US" sz="2400" baseline="30000" dirty="0" smtClean="0" bmk="">
                <a:solidFill>
                  <a:schemeClr val="bg1"/>
                </a:solidFill>
                <a:latin typeface="Simplified Arabic" pitchFamily="18" charset="-78"/>
                <a:ea typeface="Times New Roman" pitchFamily="18" charset="0"/>
                <a:cs typeface="Simplified Arabic" pitchFamily="18" charset="-78"/>
                <a:sym typeface="AGA Arabesque" pitchFamily="2" charset="2"/>
                <a:hlinkClick r:id=""/>
              </a:rPr>
              <a:t>[4]</a:t>
            </a:r>
            <a:r>
              <a:rPr lang="en-US" sz="2400" baseline="30000" dirty="0" smtClean="0" bmk="">
                <a:solidFill>
                  <a:schemeClr val="bg1"/>
                </a:solidFill>
                <a:latin typeface="Simplified Arabic" pitchFamily="18" charset="-78"/>
                <a:ea typeface="Times New Roman" pitchFamily="18" charset="0"/>
                <a:cs typeface="Simplified Arabic" pitchFamily="18" charset="-78"/>
                <a:sym typeface="AGA Arabesque" pitchFamily="2" charset="2"/>
              </a:rPr>
              <a:t>)</a:t>
            </a:r>
            <a:r>
              <a:rPr lang="ar-SA" sz="2400" baseline="30000" dirty="0" smtClean="0" bmk="">
                <a:solidFill>
                  <a:schemeClr val="bg1"/>
                </a:solidFill>
                <a:latin typeface="Simplified Arabic" pitchFamily="18" charset="-78"/>
                <a:ea typeface="Times New Roman" pitchFamily="18" charset="0"/>
                <a:cs typeface="Simplified Arabic" pitchFamily="18" charset="-78"/>
                <a:sym typeface="AGA Arabesque" pitchFamily="2" charset="2"/>
              </a:rPr>
              <a:t> .</a:t>
            </a:r>
            <a:r>
              <a:rPr lang="ar-SA" sz="2400" dirty="0" smtClean="0" bmk="">
                <a:solidFill>
                  <a:schemeClr val="bg1"/>
                </a:solidFill>
                <a:latin typeface="Simplified Arabic" pitchFamily="18" charset="-78"/>
                <a:ea typeface="Times New Roman" pitchFamily="18" charset="0"/>
                <a:cs typeface="Simplified Arabic" pitchFamily="18" charset="-78"/>
                <a:sym typeface="AGA Arabesque" pitchFamily="2" charset="2"/>
              </a:rPr>
              <a:t>وقال </a:t>
            </a:r>
            <a:r>
              <a:rPr lang="ar-IQ" sz="2000" b="1" dirty="0" smtClean="0" bmk="">
                <a:solidFill>
                  <a:schemeClr val="bg1"/>
                </a:solidFill>
                <a:latin typeface="Berlin Sans FB" pitchFamily="34" charset="0"/>
                <a:ea typeface="Times New Roman" pitchFamily="18" charset="0"/>
                <a:cs typeface="DecoType Naskh Extensions" pitchFamily="2" charset="-78"/>
                <a:sym typeface="AGA Arabesque" pitchFamily="2" charset="2"/>
              </a:rPr>
              <a:t>(</a:t>
            </a:r>
            <a:r>
              <a:rPr lang="ar-IQ" sz="2000" b="1" dirty="0" smtClean="0" bmk="">
                <a:solidFill>
                  <a:schemeClr val="bg1"/>
                </a:solidFill>
                <a:latin typeface="Berlin Sans FB" pitchFamily="34" charset="0"/>
                <a:ea typeface="Times New Roman" pitchFamily="18" charset="0"/>
                <a:cs typeface="Old Antic Decorative" pitchFamily="2" charset="-78"/>
                <a:sym typeface="AGA Arabesque" pitchFamily="2" charset="2"/>
              </a:rPr>
              <a:t>صلى الله عليه وآله وسلم</a:t>
            </a:r>
            <a:r>
              <a:rPr lang="ar-IQ" sz="2000" b="1" dirty="0" smtClean="0" bmk="">
                <a:solidFill>
                  <a:schemeClr val="bg1"/>
                </a:solidFill>
                <a:latin typeface="Berlin Sans FB" pitchFamily="34" charset="0"/>
                <a:ea typeface="Times New Roman" pitchFamily="18" charset="0"/>
                <a:cs typeface="DecoType Naskh Extensions" pitchFamily="2" charset="-78"/>
                <a:sym typeface="AGA Arabesque" pitchFamily="2" charset="2"/>
              </a:rPr>
              <a:t>)</a:t>
            </a:r>
            <a:r>
              <a:rPr lang="ar-SA" sz="2400" dirty="0" err="1" smtClean="0" bmk="">
                <a:solidFill>
                  <a:schemeClr val="bg1"/>
                </a:solidFill>
                <a:latin typeface="Simplified Arabic" pitchFamily="18" charset="-78"/>
                <a:ea typeface="Times New Roman" pitchFamily="18" charset="0"/>
                <a:cs typeface="Simplified Arabic" pitchFamily="18" charset="-78"/>
                <a:sym typeface="AGA Arabesque" pitchFamily="2" charset="2"/>
              </a:rPr>
              <a:t>لمعاذ</a:t>
            </a:r>
            <a:r>
              <a:rPr lang="ar-SA" sz="2400" dirty="0" smtClean="0" bmk="">
                <a:solidFill>
                  <a:schemeClr val="bg1"/>
                </a:solidFill>
                <a:latin typeface="Simplified Arabic" pitchFamily="18" charset="-78"/>
                <a:ea typeface="Times New Roman" pitchFamily="18" charset="0"/>
                <a:cs typeface="Simplified Arabic" pitchFamily="18" charset="-78"/>
                <a:sym typeface="AGA Arabesque" pitchFamily="2" charset="2"/>
              </a:rPr>
              <a:t> لما بعثـه قاضياً إلى اليمن:((كيف تقضي)) قال: بكتاب الله قال: ((فإن لم تجد)) قال: فبسنة رسول الله، قال: ((فإن لم تجد)) قال: اجتهد رأي ولا آلو</a:t>
            </a:r>
            <a:r>
              <a:rPr lang="en-US" sz="2400" baseline="30000" dirty="0" smtClean="0" bmk="">
                <a:solidFill>
                  <a:schemeClr val="bg1"/>
                </a:solidFill>
                <a:latin typeface="Simplified Arabic" pitchFamily="18" charset="-78"/>
                <a:ea typeface="Times New Roman" pitchFamily="18" charset="0"/>
                <a:cs typeface="Simplified Arabic" pitchFamily="18" charset="-78"/>
                <a:sym typeface="AGA Arabesque" pitchFamily="2" charset="2"/>
              </a:rPr>
              <a:t>(</a:t>
            </a:r>
            <a:r>
              <a:rPr lang="en-US" sz="2400" baseline="30000" dirty="0" smtClean="0" bmk="">
                <a:solidFill>
                  <a:schemeClr val="bg1"/>
                </a:solidFill>
                <a:latin typeface="Simplified Arabic" pitchFamily="18" charset="-78"/>
                <a:ea typeface="Times New Roman" pitchFamily="18" charset="0"/>
                <a:cs typeface="Simplified Arabic" pitchFamily="18" charset="-78"/>
                <a:sym typeface="AGA Arabesque" pitchFamily="2" charset="2"/>
                <a:hlinkClick r:id=""/>
              </a:rPr>
              <a:t>[5]</a:t>
            </a:r>
            <a:r>
              <a:rPr lang="en-US" sz="2400" baseline="30000" dirty="0" smtClean="0">
                <a:solidFill>
                  <a:schemeClr val="bg1"/>
                </a:solidFill>
                <a:latin typeface="Simplified Arabic" pitchFamily="18" charset="-78"/>
                <a:ea typeface="Times New Roman" pitchFamily="18" charset="0"/>
                <a:cs typeface="Simplified Arabic" pitchFamily="18" charset="-78"/>
                <a:sym typeface="AGA Arabesque" pitchFamily="2" charset="2"/>
              </a:rPr>
              <a:t>)</a:t>
            </a:r>
            <a:r>
              <a:rPr lang="ar-SA" sz="2400" baseline="30000" dirty="0" smtClean="0">
                <a:solidFill>
                  <a:schemeClr val="bg1"/>
                </a:solidFill>
                <a:latin typeface="Simplified Arabic" pitchFamily="18" charset="-78"/>
                <a:ea typeface="Times New Roman" pitchFamily="18" charset="0"/>
                <a:cs typeface="Simplified Arabic" pitchFamily="18" charset="-78"/>
                <a:sym typeface="AGA Arabesque" pitchFamily="2" charset="2"/>
              </a:rPr>
              <a:t> . </a:t>
            </a:r>
            <a:endParaRPr lang="en-US" sz="1050" dirty="0" smtClean="0">
              <a:solidFill>
                <a:schemeClr val="bg1"/>
              </a:solidFill>
              <a:latin typeface="Arial" pitchFamily="34" charset="0"/>
              <a:cs typeface="Arial" pitchFamily="34" charset="0"/>
              <a:sym typeface="AGA Arabesque" pitchFamily="2" charset="2"/>
            </a:endParaRPr>
          </a:p>
          <a:p>
            <a:pPr marR="0" lvl="0" rtl="0" eaLnBrk="0" fontAlgn="base" hangingPunct="0">
              <a:spcBef>
                <a:spcPct val="0"/>
              </a:spcBef>
              <a:spcAft>
                <a:spcPct val="0"/>
              </a:spcAft>
              <a:buClrTx/>
              <a:buSzTx/>
              <a:tabLst>
                <a:tab pos="1588" algn="l"/>
              </a:tabLst>
            </a:pPr>
            <a:r>
              <a:rPr lang="en-US" sz="2400" dirty="0" smtClean="0">
                <a:solidFill>
                  <a:schemeClr val="bg1"/>
                </a:solidFill>
                <a:latin typeface="Simplified Arabic" pitchFamily="18" charset="-78"/>
                <a:ea typeface="Times New Roman" pitchFamily="18" charset="0"/>
                <a:cs typeface="Simplified Arabic" pitchFamily="18" charset="-78"/>
                <a:sym typeface="AGA Arabesque" pitchFamily="2" charset="2"/>
              </a:rPr>
              <a:t/>
            </a:r>
            <a:br>
              <a:rPr lang="en-US" sz="2400" dirty="0" smtClean="0">
                <a:solidFill>
                  <a:schemeClr val="bg1"/>
                </a:solidFill>
                <a:latin typeface="Simplified Arabic" pitchFamily="18" charset="-78"/>
                <a:ea typeface="Times New Roman" pitchFamily="18" charset="0"/>
                <a:cs typeface="Simplified Arabic" pitchFamily="18" charset="-78"/>
                <a:sym typeface="AGA Arabesque" pitchFamily="2" charset="2"/>
              </a:rPr>
            </a:br>
            <a:endParaRPr lang="en-US" sz="3600" dirty="0" smtClean="0">
              <a:solidFill>
                <a:schemeClr val="bg1"/>
              </a:solidFill>
              <a:latin typeface="Simplified Arabic" pitchFamily="18" charset="-78"/>
              <a:ea typeface="Times New Roman" pitchFamily="18" charset="0"/>
              <a:cs typeface="Simplified Arabic" pitchFamily="18" charset="-78"/>
              <a:sym typeface="AGA Arabesque" pitchFamily="2" charset="2"/>
            </a:endParaRPr>
          </a:p>
        </p:txBody>
      </p:sp>
      <p:sp>
        <p:nvSpPr>
          <p:cNvPr id="7" name="عنصر نائب للنص 3"/>
          <p:cNvSpPr txBox="1">
            <a:spLocks/>
          </p:cNvSpPr>
          <p:nvPr/>
        </p:nvSpPr>
        <p:spPr>
          <a:xfrm>
            <a:off x="857224" y="285728"/>
            <a:ext cx="7929618" cy="785818"/>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85000" lnSpcReduction="1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lvl="0" algn="justLow" fontAlgn="base">
              <a:spcBef>
                <a:spcPct val="0"/>
              </a:spcBef>
              <a:spcAft>
                <a:spcPct val="0"/>
              </a:spcAft>
              <a:buClrTx/>
              <a:buSzTx/>
            </a:pPr>
            <a:r>
              <a:rPr lang="ar-IQ" altLang="zh-CN" sz="4400" b="1" dirty="0" smtClean="0">
                <a:latin typeface="Simplified Arabic" pitchFamily="18" charset="-78"/>
                <a:ea typeface="Times New Roman" pitchFamily="18" charset="0"/>
                <a:cs typeface="Simplified Arabic" pitchFamily="18" charset="-78"/>
              </a:rPr>
              <a:t> </a:t>
            </a:r>
            <a:r>
              <a:rPr lang="ar-SA" altLang="zh-CN" sz="4400" b="1" dirty="0" smtClean="0">
                <a:solidFill>
                  <a:srgbClr val="FF0000"/>
                </a:solidFill>
                <a:latin typeface="Simplified Arabic" pitchFamily="18" charset="-78"/>
                <a:ea typeface="Times New Roman" pitchFamily="18" charset="0"/>
                <a:cs typeface="Simplified Arabic" pitchFamily="18" charset="-78"/>
              </a:rPr>
              <a:t>المبدأ </a:t>
            </a:r>
            <a:r>
              <a:rPr lang="ar-SA" altLang="zh-CN" sz="4400" b="1" dirty="0" smtClean="0">
                <a:solidFill>
                  <a:srgbClr val="FF0000"/>
                </a:solidFill>
                <a:latin typeface="Simplified Arabic" pitchFamily="18" charset="-78"/>
                <a:ea typeface="Times New Roman" pitchFamily="18" charset="0"/>
                <a:cs typeface="Simplified Arabic" pitchFamily="18" charset="-78"/>
              </a:rPr>
              <a:t>السابع : مبدأ تأصيل الأحكام القضائية .</a:t>
            </a:r>
            <a:endParaRPr lang="ar-SA" altLang="zh-CN" sz="4800" dirty="0" smtClean="0">
              <a:solidFill>
                <a:srgbClr val="FF0000"/>
              </a:solidFill>
              <a:latin typeface="Arial" pitchFamily="34" charset="0"/>
              <a:cs typeface="Arial" pitchFamily="34" charset="0"/>
            </a:endParaRPr>
          </a:p>
        </p:txBody>
      </p:sp>
      <p:sp>
        <p:nvSpPr>
          <p:cNvPr id="22532" name="Rectangle 4"/>
          <p:cNvSpPr>
            <a:spLocks noChangeArrowheads="1"/>
          </p:cNvSpPr>
          <p:nvPr/>
        </p:nvSpPr>
        <p:spPr bwMode="auto">
          <a:xfrm>
            <a:off x="0" y="457200"/>
            <a:ext cx="3017838"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Tree>
    <p:extLst>
      <p:ext uri="{BB962C8B-B14F-4D97-AF65-F5344CB8AC3E}">
        <p14:creationId xmlns:p14="http://schemas.microsoft.com/office/powerpoint/2010/main" xmlns="" val="18896990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سهم للأسفل 8"/>
          <p:cNvSpPr/>
          <p:nvPr/>
        </p:nvSpPr>
        <p:spPr>
          <a:xfrm>
            <a:off x="4357686" y="1285860"/>
            <a:ext cx="571504" cy="785818"/>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1600"/>
          </a:p>
        </p:txBody>
      </p:sp>
      <p:sp>
        <p:nvSpPr>
          <p:cNvPr id="8" name="عنصر نائب للنص 3"/>
          <p:cNvSpPr txBox="1">
            <a:spLocks/>
          </p:cNvSpPr>
          <p:nvPr/>
        </p:nvSpPr>
        <p:spPr>
          <a:xfrm>
            <a:off x="428596" y="2214554"/>
            <a:ext cx="8501122" cy="4286280"/>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t">
            <a:no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lvl="0" fontAlgn="base">
              <a:spcBef>
                <a:spcPct val="0"/>
              </a:spcBef>
              <a:spcAft>
                <a:spcPct val="0"/>
              </a:spcAft>
              <a:buClrTx/>
              <a:buSzTx/>
            </a:pPr>
            <a:r>
              <a:rPr lang="ar-SA" sz="2400" dirty="0" smtClean="0">
                <a:solidFill>
                  <a:schemeClr val="bg1"/>
                </a:solidFill>
                <a:latin typeface="Simplified Arabic" pitchFamily="18" charset="-78"/>
                <a:ea typeface="Times New Roman" pitchFamily="18" charset="0"/>
                <a:cs typeface="Simplified Arabic" pitchFamily="18" charset="-78"/>
              </a:rPr>
              <a:t>تسبي</a:t>
            </a:r>
            <a:r>
              <a:rPr lang="ar-IQ" sz="2400" dirty="0" smtClean="0">
                <a:solidFill>
                  <a:schemeClr val="bg1"/>
                </a:solidFill>
                <a:latin typeface="Simplified Arabic" pitchFamily="18" charset="-78"/>
                <a:ea typeface="Times New Roman" pitchFamily="18" charset="0"/>
                <a:cs typeface="Simplified Arabic" pitchFamily="18" charset="-78"/>
              </a:rPr>
              <a:t>ب</a:t>
            </a:r>
            <a:r>
              <a:rPr lang="ar-SA" sz="2400" dirty="0" smtClean="0">
                <a:solidFill>
                  <a:schemeClr val="bg1"/>
                </a:solidFill>
                <a:latin typeface="Simplified Arabic" pitchFamily="18" charset="-78"/>
                <a:ea typeface="Times New Roman" pitchFamily="18" charset="0"/>
                <a:cs typeface="Simplified Arabic" pitchFamily="18" charset="-78"/>
              </a:rPr>
              <a:t> </a:t>
            </a:r>
            <a:r>
              <a:rPr lang="ar-SA" sz="2400" dirty="0" smtClean="0">
                <a:solidFill>
                  <a:schemeClr val="bg1"/>
                </a:solidFill>
                <a:latin typeface="Simplified Arabic" pitchFamily="18" charset="-78"/>
                <a:ea typeface="Times New Roman" pitchFamily="18" charset="0"/>
                <a:cs typeface="Simplified Arabic" pitchFamily="18" charset="-78"/>
              </a:rPr>
              <a:t>الأحكام القضائية وبيان مستنداتها بالدليل والتعليل مبدأ مكفول في النظام القضائي في الإسلام وهذه طريقة القرآن الكريم والسنة المطهرة في بيان الأحكام، وبيان عللها المؤثرة، وأوصافها المعتبرة فكان النبي</a:t>
            </a:r>
            <a:r>
              <a:rPr lang="ar-IQ" sz="2000" b="1" dirty="0" smtClean="0">
                <a:solidFill>
                  <a:schemeClr val="bg1"/>
                </a:solidFill>
                <a:latin typeface="Berlin Sans FB" pitchFamily="34" charset="0"/>
                <a:ea typeface="Times New Roman" pitchFamily="18" charset="0"/>
                <a:cs typeface="DecoType Naskh Extensions" pitchFamily="2" charset="-78"/>
              </a:rPr>
              <a:t>(</a:t>
            </a:r>
            <a:r>
              <a:rPr lang="ar-IQ" sz="2000" b="1" dirty="0" smtClean="0">
                <a:solidFill>
                  <a:schemeClr val="bg1"/>
                </a:solidFill>
                <a:latin typeface="Berlin Sans FB" pitchFamily="34" charset="0"/>
                <a:ea typeface="Times New Roman" pitchFamily="18" charset="0"/>
                <a:cs typeface="Old Antic Decorative" pitchFamily="2" charset="-78"/>
              </a:rPr>
              <a:t>صلى الله عليه وآله وسلم</a:t>
            </a:r>
            <a:r>
              <a:rPr lang="ar-IQ" sz="2000" b="1" dirty="0" smtClean="0">
                <a:solidFill>
                  <a:schemeClr val="bg1"/>
                </a:solidFill>
                <a:latin typeface="Berlin Sans FB" pitchFamily="34" charset="0"/>
                <a:ea typeface="Times New Roman" pitchFamily="18" charset="0"/>
                <a:cs typeface="DecoType Naskh Extensions" pitchFamily="2" charset="-78"/>
              </a:rPr>
              <a:t>)</a:t>
            </a:r>
            <a:r>
              <a:rPr lang="ar-SA" sz="2400" dirty="0" smtClean="0">
                <a:solidFill>
                  <a:schemeClr val="bg1"/>
                </a:solidFill>
                <a:latin typeface="Simplified Arabic" pitchFamily="18" charset="-78"/>
                <a:ea typeface="Times New Roman" pitchFamily="18" charset="0"/>
                <a:cs typeface="Simplified Arabic" pitchFamily="18" charset="-78"/>
              </a:rPr>
              <a:t> يعلل للأحكام التي يحكم </a:t>
            </a:r>
            <a:r>
              <a:rPr lang="ar-IQ" sz="2400" dirty="0" err="1" smtClean="0">
                <a:solidFill>
                  <a:schemeClr val="bg1"/>
                </a:solidFill>
                <a:latin typeface="Simplified Arabic" pitchFamily="18" charset="-78"/>
                <a:ea typeface="Times New Roman" pitchFamily="18" charset="0"/>
                <a:cs typeface="Simplified Arabic" pitchFamily="18" charset="-78"/>
              </a:rPr>
              <a:t>ب</a:t>
            </a:r>
            <a:r>
              <a:rPr lang="ar-SA" sz="2400" dirty="0" smtClean="0">
                <a:solidFill>
                  <a:schemeClr val="bg1"/>
                </a:solidFill>
                <a:latin typeface="Simplified Arabic" pitchFamily="18" charset="-78"/>
                <a:ea typeface="Times New Roman" pitchFamily="18" charset="0"/>
                <a:cs typeface="Simplified Arabic" pitchFamily="18" charset="-78"/>
              </a:rPr>
              <a:t>ها؛فقد </a:t>
            </a:r>
            <a:r>
              <a:rPr lang="ar-SA" sz="2400" dirty="0" smtClean="0">
                <a:solidFill>
                  <a:schemeClr val="bg1"/>
                </a:solidFill>
                <a:latin typeface="Simplified Arabic" pitchFamily="18" charset="-78"/>
                <a:ea typeface="Times New Roman" pitchFamily="18" charset="0"/>
                <a:cs typeface="Simplified Arabic" pitchFamily="18" charset="-78"/>
              </a:rPr>
              <a:t>قضى </a:t>
            </a:r>
            <a:r>
              <a:rPr lang="ar-IQ" sz="2000" b="1" dirty="0" smtClean="0">
                <a:solidFill>
                  <a:schemeClr val="bg1"/>
                </a:solidFill>
                <a:latin typeface="Berlin Sans FB" pitchFamily="34" charset="0"/>
                <a:ea typeface="Times New Roman" pitchFamily="18" charset="0"/>
                <a:cs typeface="DecoType Naskh Extensions" pitchFamily="2" charset="-78"/>
              </a:rPr>
              <a:t>(</a:t>
            </a:r>
            <a:r>
              <a:rPr lang="ar-IQ" sz="2000" b="1" dirty="0" smtClean="0">
                <a:solidFill>
                  <a:schemeClr val="bg1"/>
                </a:solidFill>
                <a:latin typeface="Berlin Sans FB" pitchFamily="34" charset="0"/>
                <a:ea typeface="Times New Roman" pitchFamily="18" charset="0"/>
                <a:cs typeface="Old Antic Decorative" pitchFamily="2" charset="-78"/>
              </a:rPr>
              <a:t>صلى الله عليه وآله وسلم</a:t>
            </a:r>
            <a:r>
              <a:rPr lang="ar-IQ" sz="2000" b="1" dirty="0" smtClean="0">
                <a:solidFill>
                  <a:schemeClr val="bg1"/>
                </a:solidFill>
                <a:latin typeface="Berlin Sans FB" pitchFamily="34" charset="0"/>
                <a:ea typeface="Times New Roman" pitchFamily="18" charset="0"/>
                <a:cs typeface="DecoType Naskh Extensions" pitchFamily="2" charset="-78"/>
              </a:rPr>
              <a:t>)</a:t>
            </a:r>
            <a:r>
              <a:rPr lang="ar-SA" sz="2400" dirty="0" smtClean="0">
                <a:solidFill>
                  <a:schemeClr val="bg1"/>
                </a:solidFill>
                <a:latin typeface="Simplified Arabic" pitchFamily="18" charset="-78"/>
                <a:ea typeface="Times New Roman" pitchFamily="18" charset="0"/>
                <a:cs typeface="Simplified Arabic" pitchFamily="18" charset="-78"/>
              </a:rPr>
              <a:t> بحضانة ابنة حمزة لخالتها وقال</a:t>
            </a:r>
            <a:r>
              <a:rPr lang="ar-IQ" sz="2000" b="1" dirty="0" smtClean="0">
                <a:solidFill>
                  <a:schemeClr val="bg1"/>
                </a:solidFill>
                <a:latin typeface="Berlin Sans FB" pitchFamily="34" charset="0"/>
                <a:ea typeface="Times New Roman" pitchFamily="18" charset="0"/>
                <a:cs typeface="DecoType Naskh Extensions" pitchFamily="2" charset="-78"/>
              </a:rPr>
              <a:t>(</a:t>
            </a:r>
            <a:r>
              <a:rPr lang="ar-IQ" sz="2000" b="1" dirty="0" smtClean="0">
                <a:solidFill>
                  <a:schemeClr val="bg1"/>
                </a:solidFill>
                <a:latin typeface="Berlin Sans FB" pitchFamily="34" charset="0"/>
                <a:ea typeface="Times New Roman" pitchFamily="18" charset="0"/>
                <a:cs typeface="Old Antic Decorative" pitchFamily="2" charset="-78"/>
              </a:rPr>
              <a:t>صلى الله عليه وآله وسلم</a:t>
            </a:r>
            <a:r>
              <a:rPr lang="ar-IQ" sz="2000" b="1" dirty="0" smtClean="0">
                <a:solidFill>
                  <a:schemeClr val="bg1"/>
                </a:solidFill>
                <a:latin typeface="Berlin Sans FB" pitchFamily="34" charset="0"/>
                <a:ea typeface="Times New Roman" pitchFamily="18" charset="0"/>
                <a:cs typeface="DecoType Naskh Extensions" pitchFamily="2" charset="-78"/>
              </a:rPr>
              <a:t>)</a:t>
            </a:r>
            <a:r>
              <a:rPr lang="ar-SA" sz="2400" dirty="0" smtClean="0">
                <a:solidFill>
                  <a:schemeClr val="bg1"/>
                </a:solidFill>
                <a:latin typeface="Simplified Arabic" pitchFamily="18" charset="-78"/>
                <a:ea typeface="Times New Roman" pitchFamily="18" charset="0"/>
                <a:cs typeface="Simplified Arabic" pitchFamily="18" charset="-78"/>
              </a:rPr>
              <a:t> : ( الخالة بمنـزلة الأم )</a:t>
            </a:r>
            <a:r>
              <a:rPr lang="en-US" sz="2400" baseline="30000" dirty="0" smtClean="0">
                <a:solidFill>
                  <a:schemeClr val="bg1"/>
                </a:solidFill>
                <a:latin typeface="Simplified Arabic" pitchFamily="18" charset="-78"/>
                <a:ea typeface="Times New Roman" pitchFamily="18" charset="0"/>
                <a:cs typeface="Simplified Arabic" pitchFamily="18" charset="-78"/>
              </a:rPr>
              <a:t>(</a:t>
            </a:r>
            <a:r>
              <a:rPr lang="en-US" sz="2400" baseline="30000" dirty="0" smtClean="0">
                <a:solidFill>
                  <a:schemeClr val="bg1"/>
                </a:solidFill>
                <a:latin typeface="Simplified Arabic" pitchFamily="18" charset="-78"/>
                <a:ea typeface="Times New Roman" pitchFamily="18" charset="0"/>
                <a:cs typeface="Simplified Arabic" pitchFamily="18" charset="-78"/>
                <a:hlinkClick r:id=""/>
              </a:rPr>
              <a:t>[</a:t>
            </a:r>
            <a:r>
              <a:rPr lang="en-US" sz="2400" baseline="30000" dirty="0" smtClean="0" bmk="">
                <a:solidFill>
                  <a:schemeClr val="bg1"/>
                </a:solidFill>
                <a:latin typeface="Simplified Arabic" pitchFamily="18" charset="-78"/>
                <a:ea typeface="Times New Roman" pitchFamily="18" charset="0"/>
                <a:cs typeface="Simplified Arabic" pitchFamily="18" charset="-78"/>
                <a:hlinkClick r:id=""/>
              </a:rPr>
              <a:t>1]</a:t>
            </a:r>
            <a:r>
              <a:rPr lang="en-US" sz="2400" baseline="30000" dirty="0" smtClean="0" bmk="">
                <a:solidFill>
                  <a:schemeClr val="bg1"/>
                </a:solidFill>
                <a:latin typeface="Simplified Arabic" pitchFamily="18" charset="-78"/>
                <a:ea typeface="Times New Roman" pitchFamily="18" charset="0"/>
                <a:cs typeface="Simplified Arabic" pitchFamily="18" charset="-78"/>
              </a:rPr>
              <a:t>)</a:t>
            </a:r>
            <a:r>
              <a:rPr lang="ar-SA" sz="2400" dirty="0" smtClean="0" bmk="">
                <a:solidFill>
                  <a:schemeClr val="bg1"/>
                </a:solidFill>
                <a:latin typeface="Simplified Arabic" pitchFamily="18" charset="-78"/>
                <a:ea typeface="Times New Roman" pitchFamily="18" charset="0"/>
                <a:cs typeface="Simplified Arabic" pitchFamily="18" charset="-78"/>
              </a:rPr>
              <a:t>، يقول ابن حجر:وفيه من الفوائد أن الحاكم يبين دليل الحكم للخصم</a:t>
            </a:r>
            <a:r>
              <a:rPr lang="en-US" sz="2400" baseline="30000" dirty="0" smtClean="0" bmk="">
                <a:solidFill>
                  <a:schemeClr val="bg1"/>
                </a:solidFill>
                <a:latin typeface="Simplified Arabic" pitchFamily="18" charset="-78"/>
                <a:ea typeface="Times New Roman" pitchFamily="18" charset="0"/>
                <a:cs typeface="Simplified Arabic" pitchFamily="18" charset="-78"/>
              </a:rPr>
              <a:t>(</a:t>
            </a:r>
            <a:r>
              <a:rPr lang="en-US" sz="2400" baseline="30000" dirty="0" smtClean="0" bmk="">
                <a:solidFill>
                  <a:schemeClr val="bg1"/>
                </a:solidFill>
                <a:latin typeface="Simplified Arabic" pitchFamily="18" charset="-78"/>
                <a:ea typeface="Times New Roman" pitchFamily="18" charset="0"/>
                <a:cs typeface="Simplified Arabic" pitchFamily="18" charset="-78"/>
                <a:hlinkClick r:id=""/>
              </a:rPr>
              <a:t>[2]</a:t>
            </a:r>
            <a:r>
              <a:rPr lang="en-US" sz="2400" baseline="30000" dirty="0" smtClean="0">
                <a:solidFill>
                  <a:schemeClr val="bg1"/>
                </a:solidFill>
                <a:latin typeface="Simplified Arabic" pitchFamily="18" charset="-78"/>
                <a:ea typeface="Times New Roman" pitchFamily="18" charset="0"/>
                <a:cs typeface="Simplified Arabic" pitchFamily="18" charset="-78"/>
              </a:rPr>
              <a:t>)</a:t>
            </a:r>
            <a:r>
              <a:rPr lang="ar-SA" sz="2400" dirty="0" smtClean="0">
                <a:solidFill>
                  <a:schemeClr val="bg1"/>
                </a:solidFill>
                <a:latin typeface="Simplified Arabic" pitchFamily="18" charset="-78"/>
                <a:ea typeface="Times New Roman" pitchFamily="18" charset="0"/>
                <a:cs typeface="Simplified Arabic" pitchFamily="18" charset="-78"/>
              </a:rPr>
              <a:t>، ولهذا فالراجح من قول أهل العلم أنَّه يجب على القاضي ذكر مستنده في ضبط الحكم وذكر الواقعة المؤثرة وكيفيـة ثبوتها في جميع الأحكـام من المعامـلات والجنايات وغيرها </a:t>
            </a:r>
            <a:endParaRPr lang="en-US" sz="1050" dirty="0" smtClean="0">
              <a:solidFill>
                <a:schemeClr val="bg1"/>
              </a:solidFill>
              <a:latin typeface="Arial" pitchFamily="34" charset="0"/>
              <a:cs typeface="Arial" pitchFamily="34" charset="0"/>
            </a:endParaRPr>
          </a:p>
        </p:txBody>
      </p:sp>
      <p:sp>
        <p:nvSpPr>
          <p:cNvPr id="7" name="عنصر نائب للنص 3"/>
          <p:cNvSpPr txBox="1">
            <a:spLocks/>
          </p:cNvSpPr>
          <p:nvPr/>
        </p:nvSpPr>
        <p:spPr>
          <a:xfrm>
            <a:off x="857224" y="285728"/>
            <a:ext cx="7929618" cy="785818"/>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92500" lnSpcReduction="1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lvl="0" algn="justLow" fontAlgn="base">
              <a:spcBef>
                <a:spcPct val="0"/>
              </a:spcBef>
              <a:spcAft>
                <a:spcPct val="0"/>
              </a:spcAft>
              <a:buClrTx/>
              <a:buSzTx/>
            </a:pPr>
            <a:r>
              <a:rPr lang="ar-SA" sz="4400" b="1" dirty="0" smtClean="0">
                <a:solidFill>
                  <a:srgbClr val="FF0000"/>
                </a:solidFill>
                <a:latin typeface="Simplified Arabic" pitchFamily="18" charset="-78"/>
                <a:ea typeface="Times New Roman" pitchFamily="18" charset="0"/>
                <a:cs typeface="Simplified Arabic" pitchFamily="18" charset="-78"/>
              </a:rPr>
              <a:t>المبدأ الثامن: مبدأ </a:t>
            </a:r>
            <a:r>
              <a:rPr lang="ar-SA" sz="4400" b="1" dirty="0" err="1" smtClean="0">
                <a:solidFill>
                  <a:srgbClr val="FF0000"/>
                </a:solidFill>
                <a:latin typeface="Simplified Arabic" pitchFamily="18" charset="-78"/>
                <a:ea typeface="Times New Roman" pitchFamily="18" charset="0"/>
                <a:cs typeface="Simplified Arabic" pitchFamily="18" charset="-78"/>
              </a:rPr>
              <a:t>تسبيب</a:t>
            </a:r>
            <a:r>
              <a:rPr lang="ar-SA" sz="4400" b="1" dirty="0" smtClean="0">
                <a:solidFill>
                  <a:srgbClr val="FF0000"/>
                </a:solidFill>
                <a:latin typeface="Simplified Arabic" pitchFamily="18" charset="-78"/>
                <a:ea typeface="Times New Roman" pitchFamily="18" charset="0"/>
                <a:cs typeface="Simplified Arabic" pitchFamily="18" charset="-78"/>
              </a:rPr>
              <a:t> الأحكام القضائية .</a:t>
            </a:r>
            <a:endParaRPr lang="ar-SA" sz="4800" dirty="0" smtClean="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xmlns="" val="18896990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سهم للأسفل 8"/>
          <p:cNvSpPr/>
          <p:nvPr/>
        </p:nvSpPr>
        <p:spPr>
          <a:xfrm>
            <a:off x="4357686" y="1285860"/>
            <a:ext cx="571504" cy="785818"/>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1600"/>
          </a:p>
        </p:txBody>
      </p:sp>
      <p:sp>
        <p:nvSpPr>
          <p:cNvPr id="8" name="عنصر نائب للنص 3"/>
          <p:cNvSpPr txBox="1">
            <a:spLocks/>
          </p:cNvSpPr>
          <p:nvPr/>
        </p:nvSpPr>
        <p:spPr>
          <a:xfrm>
            <a:off x="428596" y="2214554"/>
            <a:ext cx="8501122" cy="4286280"/>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t">
            <a:no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r>
              <a:rPr lang="ar-SA" sz="3200" dirty="0" smtClean="0">
                <a:solidFill>
                  <a:schemeClr val="bg1"/>
                </a:solidFill>
              </a:rPr>
              <a:t>من المبادئ المقررة في القضاء لدى فقهاء الشريعة جواز تحديد الولاية القضائية وتخصيصها نوعاً ومكاناً وزماناً، وذلك مراعاة لمصالح ظاهرة تعود على عموم المتقاضين ومجتمعاتهم</a:t>
            </a:r>
            <a:r>
              <a:rPr lang="en-US" sz="3200" baseline="30000" dirty="0" smtClean="0">
                <a:solidFill>
                  <a:schemeClr val="bg1"/>
                </a:solidFill>
              </a:rPr>
              <a:t>()</a:t>
            </a:r>
            <a:r>
              <a:rPr lang="ar-SA" sz="3200" dirty="0" smtClean="0">
                <a:solidFill>
                  <a:schemeClr val="bg1"/>
                </a:solidFill>
              </a:rPr>
              <a:t>، وهذا المبدأ مقرر في القضاء وغيره من تصرفات المكلفين في الحياة، ولهذا من القواعد القطعية للشريعة: ( قاعدة جلب المصالح ودرء المفاسد)؛ بل إن الشيخ العز بن عبد السلام أرجع جميع أحكام الشريعة إلى هذه القاعدة كما هو واضح في كتابه قواعد الأحكام في مصالح الأنام.</a:t>
            </a:r>
            <a:endParaRPr lang="en-US" sz="3200" dirty="0" smtClean="0">
              <a:solidFill>
                <a:schemeClr val="bg1"/>
              </a:solidFill>
            </a:endParaRPr>
          </a:p>
          <a:p>
            <a:pPr marR="0" lvl="0" fontAlgn="base">
              <a:spcBef>
                <a:spcPct val="0"/>
              </a:spcBef>
              <a:spcAft>
                <a:spcPct val="0"/>
              </a:spcAft>
              <a:buClrTx/>
              <a:buSzTx/>
            </a:pPr>
            <a:endParaRPr lang="en-US" sz="3200" dirty="0" smtClean="0">
              <a:solidFill>
                <a:schemeClr val="bg1"/>
              </a:solidFill>
              <a:latin typeface="Arial" pitchFamily="34" charset="0"/>
              <a:cs typeface="Arial" pitchFamily="34" charset="0"/>
            </a:endParaRPr>
          </a:p>
        </p:txBody>
      </p:sp>
      <p:sp>
        <p:nvSpPr>
          <p:cNvPr id="7" name="عنصر نائب للنص 3"/>
          <p:cNvSpPr txBox="1">
            <a:spLocks/>
          </p:cNvSpPr>
          <p:nvPr/>
        </p:nvSpPr>
        <p:spPr>
          <a:xfrm>
            <a:off x="857224" y="285728"/>
            <a:ext cx="7929618" cy="785818"/>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700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lvl="0" fontAlgn="base">
              <a:spcBef>
                <a:spcPct val="0"/>
              </a:spcBef>
              <a:spcAft>
                <a:spcPct val="0"/>
              </a:spcAft>
              <a:buClrTx/>
              <a:buSzTx/>
            </a:pPr>
            <a:r>
              <a:rPr lang="ar-SA" sz="4400" b="1" dirty="0" smtClean="0">
                <a:solidFill>
                  <a:srgbClr val="FF0000"/>
                </a:solidFill>
              </a:rPr>
              <a:t>المبدأ التاسع : مبدأ مراعاة المصالح </a:t>
            </a:r>
            <a:r>
              <a:rPr lang="ar-SA" sz="4400" b="1" dirty="0" err="1" smtClean="0">
                <a:solidFill>
                  <a:srgbClr val="FF0000"/>
                </a:solidFill>
              </a:rPr>
              <a:t>الزمانية</a:t>
            </a:r>
            <a:r>
              <a:rPr lang="ar-SA" sz="4400" b="1" dirty="0" smtClean="0">
                <a:solidFill>
                  <a:srgbClr val="FF0000"/>
                </a:solidFill>
              </a:rPr>
              <a:t> والمكانية .</a:t>
            </a:r>
            <a:endParaRPr lang="ar-SA" sz="4800" dirty="0" smtClean="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xmlns="" val="18896990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سهم للأسفل 8"/>
          <p:cNvSpPr/>
          <p:nvPr/>
        </p:nvSpPr>
        <p:spPr>
          <a:xfrm>
            <a:off x="4429124" y="1071546"/>
            <a:ext cx="571504" cy="785818"/>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1600"/>
          </a:p>
        </p:txBody>
      </p:sp>
      <p:sp>
        <p:nvSpPr>
          <p:cNvPr id="8" name="عنصر نائب للنص 3"/>
          <p:cNvSpPr txBox="1">
            <a:spLocks/>
          </p:cNvSpPr>
          <p:nvPr/>
        </p:nvSpPr>
        <p:spPr>
          <a:xfrm>
            <a:off x="428596" y="2000240"/>
            <a:ext cx="8501122" cy="4500594"/>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t">
            <a:no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r>
              <a:rPr lang="ar-SA" sz="2000" dirty="0" smtClean="0">
                <a:solidFill>
                  <a:schemeClr val="bg1"/>
                </a:solidFill>
              </a:rPr>
              <a:t>من المبادئ التي يرتكز عليها القضاء في الإسلام مبدأ سرعة الفصل في النـزاع، وعدم جواز التأخير بلا مسوغ شرعي، ونشير بإيجاز إلى </a:t>
            </a:r>
            <a:endParaRPr lang="en-US" sz="2000" dirty="0" smtClean="0">
              <a:solidFill>
                <a:schemeClr val="bg1"/>
              </a:solidFill>
            </a:endParaRPr>
          </a:p>
          <a:p>
            <a:r>
              <a:rPr lang="ar-SA" sz="2000" dirty="0" smtClean="0">
                <a:solidFill>
                  <a:schemeClr val="bg1"/>
                </a:solidFill>
              </a:rPr>
              <a:t>هذا المبدأ في المحاور الآتية: </a:t>
            </a:r>
            <a:endParaRPr lang="en-US" sz="2000" dirty="0" smtClean="0">
              <a:solidFill>
                <a:schemeClr val="bg1"/>
              </a:solidFill>
            </a:endParaRPr>
          </a:p>
          <a:p>
            <a:r>
              <a:rPr lang="ar-SA" sz="2000" u="sng" dirty="0" smtClean="0">
                <a:solidFill>
                  <a:srgbClr val="FF0000"/>
                </a:solidFill>
              </a:rPr>
              <a:t>المحور الأول: </a:t>
            </a:r>
            <a:r>
              <a:rPr lang="ar-SA" sz="2000" dirty="0" smtClean="0">
                <a:solidFill>
                  <a:schemeClr val="bg1"/>
                </a:solidFill>
              </a:rPr>
              <a:t>من الأسس المقررة في علم القضاء الشرعي ضرورة الإسراع في البت والحكم في القضية المعروضة، وعدم التريث في إصدار الحكم، إلا إذا كان هناك ما يدعو للتأخير. ومن القواعد المقررة: "وجوب إصدار الحكم الذي كان عليه القضاء في عهد النبي(</a:t>
            </a:r>
            <a:r>
              <a:rPr lang="en-US" sz="2000" dirty="0" smtClean="0">
                <a:solidFill>
                  <a:schemeClr val="bg1"/>
                </a:solidFill>
                <a:sym typeface="AGA Arabesque"/>
              </a:rPr>
              <a:t></a:t>
            </a:r>
            <a:r>
              <a:rPr lang="ar-SA" sz="2000" dirty="0" smtClean="0">
                <a:solidFill>
                  <a:schemeClr val="bg1"/>
                </a:solidFill>
              </a:rPr>
              <a:t>)،</a:t>
            </a:r>
            <a:r>
              <a:rPr lang="ar-SA" sz="2000" dirty="0" err="1" smtClean="0">
                <a:solidFill>
                  <a:schemeClr val="bg1"/>
                </a:solidFill>
              </a:rPr>
              <a:t>اذ</a:t>
            </a:r>
            <a:r>
              <a:rPr lang="ar-SA" sz="2000" dirty="0" smtClean="0">
                <a:solidFill>
                  <a:schemeClr val="bg1"/>
                </a:solidFill>
              </a:rPr>
              <a:t> كان يقضي بين الخصوم في مجلس المخاصمة، ولم يكن يرجئهم إلى وقت آخر؛ كما قضى بين الزبير والأنصاري في ماء </a:t>
            </a:r>
            <a:r>
              <a:rPr lang="ar-SA" sz="2000" dirty="0" err="1" smtClean="0">
                <a:solidFill>
                  <a:schemeClr val="bg1"/>
                </a:solidFill>
              </a:rPr>
              <a:t>شراج</a:t>
            </a:r>
            <a:r>
              <a:rPr lang="ar-SA" sz="2000" dirty="0" smtClean="0">
                <a:solidFill>
                  <a:schemeClr val="bg1"/>
                </a:solidFill>
              </a:rPr>
              <a:t> الحرة</a:t>
            </a:r>
            <a:r>
              <a:rPr lang="en-US" sz="2000" baseline="30000" dirty="0" smtClean="0">
                <a:solidFill>
                  <a:schemeClr val="bg1"/>
                </a:solidFill>
              </a:rPr>
              <a:t>()</a:t>
            </a:r>
            <a:r>
              <a:rPr lang="ar-SA" sz="2000" dirty="0" smtClean="0">
                <a:solidFill>
                  <a:schemeClr val="bg1"/>
                </a:solidFill>
              </a:rPr>
              <a:t>، وكما قضى بين كعب بن مـالك وعبـد الله بن أبي </a:t>
            </a:r>
            <a:r>
              <a:rPr lang="ar-SA" sz="2000" dirty="0" err="1" smtClean="0">
                <a:solidFill>
                  <a:schemeClr val="bg1"/>
                </a:solidFill>
              </a:rPr>
              <a:t>حـدرد</a:t>
            </a:r>
            <a:r>
              <a:rPr lang="ar-SA" sz="2000" dirty="0" smtClean="0">
                <a:solidFill>
                  <a:schemeClr val="bg1"/>
                </a:solidFill>
              </a:rPr>
              <a:t> بالصلـح بينهما بالنصف في دين)</a:t>
            </a:r>
            <a:r>
              <a:rPr lang="en-US" sz="2000" baseline="30000" dirty="0" smtClean="0">
                <a:solidFill>
                  <a:schemeClr val="bg1"/>
                </a:solidFill>
              </a:rPr>
              <a:t>()</a:t>
            </a:r>
            <a:r>
              <a:rPr lang="ar-IQ" sz="2000" dirty="0" smtClean="0">
                <a:solidFill>
                  <a:schemeClr val="bg1"/>
                </a:solidFill>
              </a:rPr>
              <a:t>.</a:t>
            </a:r>
            <a:endParaRPr lang="en-US" sz="2000" dirty="0" smtClean="0">
              <a:solidFill>
                <a:schemeClr val="bg1"/>
              </a:solidFill>
            </a:endParaRPr>
          </a:p>
          <a:p>
            <a:r>
              <a:rPr lang="ar-SA" sz="2000" u="sng" dirty="0" smtClean="0">
                <a:solidFill>
                  <a:srgbClr val="FF0000"/>
                </a:solidFill>
              </a:rPr>
              <a:t>المحور الثاني: </a:t>
            </a:r>
            <a:r>
              <a:rPr lang="ar-SA" sz="2000" dirty="0" smtClean="0">
                <a:solidFill>
                  <a:schemeClr val="bg1"/>
                </a:solidFill>
              </a:rPr>
              <a:t>سرعة البت في القضايا مشروط بشرط أساس، وهو أن يكون ذلك بعد دراسة القضية دراسة عميقة واعية، ناشئة عن الفهم الشرعي للقضية، أما إذا لم يستوف فيها ما يجب استيفاؤه من طرق بيان الحق، فحينئذٍ الإسراع بالفصل بين الخصمين ليس محموداً .</a:t>
            </a:r>
            <a:endParaRPr lang="en-US" sz="2000" dirty="0" smtClean="0">
              <a:solidFill>
                <a:schemeClr val="bg1"/>
              </a:solidFill>
            </a:endParaRPr>
          </a:p>
          <a:p>
            <a:pPr marR="0" lvl="0" fontAlgn="base">
              <a:spcBef>
                <a:spcPct val="0"/>
              </a:spcBef>
              <a:spcAft>
                <a:spcPct val="0"/>
              </a:spcAft>
              <a:buClrTx/>
              <a:buSzTx/>
            </a:pPr>
            <a:endParaRPr lang="en-US" sz="3200" dirty="0" smtClean="0">
              <a:solidFill>
                <a:schemeClr val="bg1"/>
              </a:solidFill>
              <a:latin typeface="Arial" pitchFamily="34" charset="0"/>
              <a:cs typeface="Arial" pitchFamily="34" charset="0"/>
            </a:endParaRPr>
          </a:p>
        </p:txBody>
      </p:sp>
      <p:sp>
        <p:nvSpPr>
          <p:cNvPr id="7" name="عنصر نائب للنص 3"/>
          <p:cNvSpPr txBox="1">
            <a:spLocks/>
          </p:cNvSpPr>
          <p:nvPr/>
        </p:nvSpPr>
        <p:spPr>
          <a:xfrm>
            <a:off x="928662" y="214290"/>
            <a:ext cx="7929618" cy="785818"/>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625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lvl="0" fontAlgn="base">
              <a:spcBef>
                <a:spcPct val="0"/>
              </a:spcBef>
              <a:spcAft>
                <a:spcPct val="0"/>
              </a:spcAft>
              <a:buClrTx/>
              <a:buSzTx/>
            </a:pPr>
            <a:r>
              <a:rPr lang="ar-SA" sz="4400" b="1" dirty="0" smtClean="0">
                <a:solidFill>
                  <a:srgbClr val="FF0000"/>
                </a:solidFill>
              </a:rPr>
              <a:t>المبدأ العاشر: مبدأ سرعة البت في فصل القضاء في المنازعات. </a:t>
            </a:r>
            <a:endParaRPr lang="ar-SA" sz="4800" dirty="0" smtClean="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xmlns="" val="18896990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سهم للأسفل 8"/>
          <p:cNvSpPr/>
          <p:nvPr/>
        </p:nvSpPr>
        <p:spPr>
          <a:xfrm>
            <a:off x="4429124" y="1071546"/>
            <a:ext cx="571504" cy="785818"/>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1600"/>
          </a:p>
        </p:txBody>
      </p:sp>
      <p:sp>
        <p:nvSpPr>
          <p:cNvPr id="8" name="عنصر نائب للنص 3"/>
          <p:cNvSpPr txBox="1">
            <a:spLocks/>
          </p:cNvSpPr>
          <p:nvPr/>
        </p:nvSpPr>
        <p:spPr>
          <a:xfrm>
            <a:off x="428596" y="2000240"/>
            <a:ext cx="8501122" cy="4500594"/>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t">
            <a:no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r>
              <a:rPr lang="ar-SA" sz="2400" dirty="0" err="1" smtClean="0">
                <a:solidFill>
                  <a:schemeClr val="bg1"/>
                </a:solidFill>
              </a:rPr>
              <a:t>وهذ</a:t>
            </a:r>
            <a:r>
              <a:rPr lang="ar-IQ" sz="2400" dirty="0" smtClean="0">
                <a:solidFill>
                  <a:schemeClr val="bg1"/>
                </a:solidFill>
              </a:rPr>
              <a:t>ا</a:t>
            </a:r>
            <a:r>
              <a:rPr lang="ar-SA" sz="2400" dirty="0" smtClean="0">
                <a:solidFill>
                  <a:schemeClr val="bg1"/>
                </a:solidFill>
              </a:rPr>
              <a:t> </a:t>
            </a:r>
            <a:r>
              <a:rPr lang="ar-SA" sz="2400" dirty="0" smtClean="0">
                <a:solidFill>
                  <a:schemeClr val="bg1"/>
                </a:solidFill>
              </a:rPr>
              <a:t>من المبادئ العظيمة في الإسلام التي تعني سهولة المعاملة في اعتدال وتوسط بين التضييق والتساهل، والسماحة قال تعالى : </a:t>
            </a:r>
            <a:r>
              <a:rPr lang="en-US" sz="2400" dirty="0" smtClean="0">
                <a:solidFill>
                  <a:schemeClr val="bg1"/>
                </a:solidFill>
                <a:sym typeface="AGA Arabesque"/>
              </a:rPr>
              <a:t></a:t>
            </a:r>
            <a:r>
              <a:rPr lang="ar-SA" sz="2400" dirty="0" smtClean="0">
                <a:solidFill>
                  <a:schemeClr val="bg1"/>
                </a:solidFill>
              </a:rPr>
              <a:t> يُرِيدُ اللَّهُ بِكُمُ الْيُسْرَ وَلا يُرِيدُ بِكُمُ الْعُسْرَ </a:t>
            </a:r>
            <a:r>
              <a:rPr lang="en-US" sz="2400" dirty="0" smtClean="0">
                <a:solidFill>
                  <a:schemeClr val="bg1"/>
                </a:solidFill>
                <a:sym typeface="AGA Arabesque"/>
              </a:rPr>
              <a:t></a:t>
            </a:r>
            <a:r>
              <a:rPr lang="en-US" sz="2400" baseline="30000" dirty="0" smtClean="0">
                <a:solidFill>
                  <a:schemeClr val="bg1"/>
                </a:solidFill>
              </a:rPr>
              <a:t>()</a:t>
            </a:r>
            <a:r>
              <a:rPr lang="ar-SA" sz="2400" dirty="0" smtClean="0">
                <a:solidFill>
                  <a:schemeClr val="bg1"/>
                </a:solidFill>
              </a:rPr>
              <a:t> </a:t>
            </a:r>
            <a:r>
              <a:rPr lang="ar-SA" sz="2400" dirty="0" smtClean="0">
                <a:solidFill>
                  <a:schemeClr val="bg1"/>
                </a:solidFill>
              </a:rPr>
              <a:t>وقال </a:t>
            </a:r>
            <a:r>
              <a:rPr lang="ar-SA" sz="2400" dirty="0" smtClean="0">
                <a:solidFill>
                  <a:schemeClr val="bg1"/>
                </a:solidFill>
              </a:rPr>
              <a:t>سبحانه : </a:t>
            </a:r>
            <a:r>
              <a:rPr lang="en-US" sz="2400" dirty="0" smtClean="0">
                <a:solidFill>
                  <a:schemeClr val="bg1"/>
                </a:solidFill>
                <a:sym typeface="AGA Arabesque"/>
              </a:rPr>
              <a:t></a:t>
            </a:r>
            <a:r>
              <a:rPr lang="ar-SA" sz="2400" dirty="0" smtClean="0">
                <a:solidFill>
                  <a:schemeClr val="bg1"/>
                </a:solidFill>
              </a:rPr>
              <a:t> وَمَا جَعَلَ عَلَيْكُمْ فِي الدِّينِ مِنْ حَرَج </a:t>
            </a:r>
            <a:r>
              <a:rPr lang="en-US" sz="2400" dirty="0" smtClean="0">
                <a:solidFill>
                  <a:schemeClr val="bg1"/>
                </a:solidFill>
                <a:sym typeface="AGA Arabesque"/>
              </a:rPr>
              <a:t></a:t>
            </a:r>
            <a:r>
              <a:rPr lang="en-US" sz="2400" baseline="30000" dirty="0" smtClean="0">
                <a:solidFill>
                  <a:schemeClr val="bg1"/>
                </a:solidFill>
              </a:rPr>
              <a:t>()</a:t>
            </a:r>
            <a:r>
              <a:rPr lang="ar-SA" sz="2400" baseline="30000" dirty="0" smtClean="0">
                <a:solidFill>
                  <a:schemeClr val="bg1"/>
                </a:solidFill>
              </a:rPr>
              <a:t> .</a:t>
            </a:r>
            <a:r>
              <a:rPr lang="ar-SA" sz="2400" dirty="0" smtClean="0">
                <a:solidFill>
                  <a:schemeClr val="bg1"/>
                </a:solidFill>
              </a:rPr>
              <a:t> </a:t>
            </a:r>
            <a:endParaRPr lang="ar-IQ" sz="2400" dirty="0" smtClean="0">
              <a:solidFill>
                <a:schemeClr val="bg1"/>
              </a:solidFill>
            </a:endParaRPr>
          </a:p>
          <a:p>
            <a:r>
              <a:rPr lang="ar-SA" sz="2400" dirty="0" smtClean="0">
                <a:solidFill>
                  <a:schemeClr val="bg1"/>
                </a:solidFill>
              </a:rPr>
              <a:t>وقال </a:t>
            </a:r>
            <a:r>
              <a:rPr lang="ar-SA" sz="2400" dirty="0" smtClean="0">
                <a:solidFill>
                  <a:schemeClr val="bg1"/>
                </a:solidFill>
              </a:rPr>
              <a:t>سبحانه </a:t>
            </a:r>
            <a:r>
              <a:rPr lang="en-US" sz="2400" dirty="0" smtClean="0">
                <a:solidFill>
                  <a:schemeClr val="bg1"/>
                </a:solidFill>
                <a:sym typeface="AGA Arabesque"/>
              </a:rPr>
              <a:t></a:t>
            </a:r>
            <a:r>
              <a:rPr lang="ar-SA" sz="2400" dirty="0" smtClean="0">
                <a:solidFill>
                  <a:schemeClr val="bg1"/>
                </a:solidFill>
              </a:rPr>
              <a:t> مَا يُرِيدُ اللَّهُ لِيَجْعَلَ عَلَيْكُمْ مِنْ حَرَجٍ </a:t>
            </a:r>
            <a:r>
              <a:rPr lang="en-US" sz="2400" dirty="0" smtClean="0">
                <a:solidFill>
                  <a:schemeClr val="bg1"/>
                </a:solidFill>
                <a:sym typeface="AGA Arabesque"/>
              </a:rPr>
              <a:t></a:t>
            </a:r>
            <a:r>
              <a:rPr lang="ar-SA" sz="2400" baseline="30000" dirty="0" smtClean="0">
                <a:solidFill>
                  <a:schemeClr val="bg1"/>
                </a:solidFill>
              </a:rPr>
              <a:t> .</a:t>
            </a:r>
            <a:endParaRPr lang="en-US" sz="2400" baseline="30000" dirty="0" smtClean="0">
              <a:solidFill>
                <a:schemeClr val="bg1"/>
              </a:solidFill>
            </a:endParaRPr>
          </a:p>
          <a:p>
            <a:r>
              <a:rPr lang="ar-SA" sz="2400" dirty="0" smtClean="0">
                <a:solidFill>
                  <a:schemeClr val="bg1"/>
                </a:solidFill>
              </a:rPr>
              <a:t>وفي </a:t>
            </a:r>
            <a:r>
              <a:rPr lang="ar-SA" sz="2400" dirty="0" smtClean="0">
                <a:solidFill>
                  <a:schemeClr val="bg1"/>
                </a:solidFill>
              </a:rPr>
              <a:t>السـنة قوله </a:t>
            </a:r>
            <a:r>
              <a:rPr lang="ar-SA" sz="2400" dirty="0" smtClean="0">
                <a:solidFill>
                  <a:schemeClr val="bg1"/>
                </a:solidFill>
              </a:rPr>
              <a:t> </a:t>
            </a:r>
            <a:r>
              <a:rPr lang="ar-IQ" sz="1050" b="1" dirty="0" smtClean="0">
                <a:solidFill>
                  <a:schemeClr val="bg1"/>
                </a:solidFill>
              </a:rPr>
              <a:t>(صلى الله عليه وآله وسلم)</a:t>
            </a:r>
            <a:r>
              <a:rPr lang="ar-SA" sz="1050" dirty="0" smtClean="0">
                <a:solidFill>
                  <a:schemeClr val="bg1"/>
                </a:solidFill>
              </a:rPr>
              <a:t>: </a:t>
            </a:r>
            <a:r>
              <a:rPr lang="ar-SA" sz="2400" dirty="0" smtClean="0">
                <a:solidFill>
                  <a:schemeClr val="bg1"/>
                </a:solidFill>
              </a:rPr>
              <a:t>(</a:t>
            </a:r>
            <a:r>
              <a:rPr lang="ar-SA" sz="2400" dirty="0" smtClean="0">
                <a:solidFill>
                  <a:schemeClr val="bg1"/>
                </a:solidFill>
              </a:rPr>
              <a:t>إن الدين يسر..)</a:t>
            </a:r>
            <a:r>
              <a:rPr lang="en-US" sz="2400" baseline="30000" dirty="0" smtClean="0">
                <a:solidFill>
                  <a:schemeClr val="bg1"/>
                </a:solidFill>
              </a:rPr>
              <a:t>()</a:t>
            </a:r>
            <a:r>
              <a:rPr lang="ar-SA" sz="2400" baseline="30000" dirty="0" smtClean="0">
                <a:solidFill>
                  <a:schemeClr val="bg1"/>
                </a:solidFill>
              </a:rPr>
              <a:t> .</a:t>
            </a:r>
            <a:r>
              <a:rPr lang="ar-SA" sz="2400" dirty="0" smtClean="0">
                <a:solidFill>
                  <a:schemeClr val="bg1"/>
                </a:solidFill>
              </a:rPr>
              <a:t> يقول </a:t>
            </a:r>
            <a:r>
              <a:rPr lang="ar-SA" sz="2400" dirty="0" err="1" smtClean="0">
                <a:solidFill>
                  <a:schemeClr val="bg1"/>
                </a:solidFill>
              </a:rPr>
              <a:t>الشاطبي</a:t>
            </a:r>
            <a:r>
              <a:rPr lang="ar-SA" sz="2400" dirty="0" smtClean="0">
                <a:solidFill>
                  <a:schemeClr val="bg1"/>
                </a:solidFill>
              </a:rPr>
              <a:t>: ( إن الأدلة على رفع الحرج في هذه الأمة بلغت مبلغ القطع)</a:t>
            </a:r>
            <a:r>
              <a:rPr lang="en-US" sz="2400" baseline="30000" dirty="0" smtClean="0">
                <a:solidFill>
                  <a:schemeClr val="bg1"/>
                </a:solidFill>
              </a:rPr>
              <a:t>()</a:t>
            </a:r>
            <a:r>
              <a:rPr lang="ar-SA" sz="2400" dirty="0" smtClean="0">
                <a:solidFill>
                  <a:schemeClr val="bg1"/>
                </a:solidFill>
              </a:rPr>
              <a:t>، ومن هذا المبدأ العام في الشريعة، أحكام المرافعات في القضاء الإسلامي؛ فقد بني على التيسير في إجراءاته والتسهيل في طرقه، بما يوصل إلى مقصوده الأصلي، وهو: إحقاق الحق وإنصاف المظلوم ورد الحقوق إلى أهلها، ولهذا كانت طرق المرافعات في عهد النبوة وما يليه سهلة </a:t>
            </a:r>
            <a:r>
              <a:rPr lang="ar-SA" sz="2400" dirty="0" smtClean="0">
                <a:solidFill>
                  <a:schemeClr val="bg1"/>
                </a:solidFill>
              </a:rPr>
              <a:t>جداً</a:t>
            </a:r>
            <a:endParaRPr lang="en-US" sz="3200" dirty="0" smtClean="0">
              <a:solidFill>
                <a:schemeClr val="bg1"/>
              </a:solidFill>
              <a:latin typeface="Arial" pitchFamily="34" charset="0"/>
              <a:cs typeface="Arial" pitchFamily="34" charset="0"/>
            </a:endParaRPr>
          </a:p>
        </p:txBody>
      </p:sp>
      <p:sp>
        <p:nvSpPr>
          <p:cNvPr id="7" name="عنصر نائب للنص 3"/>
          <p:cNvSpPr txBox="1">
            <a:spLocks/>
          </p:cNvSpPr>
          <p:nvPr/>
        </p:nvSpPr>
        <p:spPr>
          <a:xfrm>
            <a:off x="714348" y="214290"/>
            <a:ext cx="8143932" cy="785818"/>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625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fontAlgn="base">
              <a:spcBef>
                <a:spcPct val="0"/>
              </a:spcBef>
              <a:spcAft>
                <a:spcPct val="0"/>
              </a:spcAft>
              <a:buClrTx/>
              <a:buSzTx/>
            </a:pPr>
            <a:r>
              <a:rPr lang="ar-SA" sz="4400" b="1" dirty="0" smtClean="0">
                <a:solidFill>
                  <a:srgbClr val="FF0000"/>
                </a:solidFill>
              </a:rPr>
              <a:t>المبدأ الحادي عشر: مبدأ السهولة والتيسير في الإجراءات القضائية</a:t>
            </a:r>
            <a:r>
              <a:rPr lang="ar-SA" sz="4400" dirty="0" smtClean="0">
                <a:solidFill>
                  <a:srgbClr val="FF0000"/>
                </a:solidFill>
              </a:rPr>
              <a:t>.</a:t>
            </a:r>
            <a:endParaRPr lang="en-US" sz="4400" dirty="0" smtClean="0">
              <a:solidFill>
                <a:srgbClr val="FF0000"/>
              </a:solidFill>
            </a:endParaRPr>
          </a:p>
        </p:txBody>
      </p:sp>
    </p:spTree>
    <p:extLst>
      <p:ext uri="{BB962C8B-B14F-4D97-AF65-F5344CB8AC3E}">
        <p14:creationId xmlns:p14="http://schemas.microsoft.com/office/powerpoint/2010/main" xmlns="" val="18896990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سهم للأسفل 8"/>
          <p:cNvSpPr/>
          <p:nvPr/>
        </p:nvSpPr>
        <p:spPr>
          <a:xfrm>
            <a:off x="4429124" y="1071546"/>
            <a:ext cx="571504" cy="785818"/>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1600"/>
          </a:p>
        </p:txBody>
      </p:sp>
      <p:sp>
        <p:nvSpPr>
          <p:cNvPr id="8" name="عنصر نائب للنص 3"/>
          <p:cNvSpPr txBox="1">
            <a:spLocks/>
          </p:cNvSpPr>
          <p:nvPr/>
        </p:nvSpPr>
        <p:spPr>
          <a:xfrm>
            <a:off x="428596" y="2000240"/>
            <a:ext cx="8501122" cy="4500594"/>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t">
            <a:no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r>
              <a:rPr lang="ar-SA" sz="3200" dirty="0" smtClean="0">
                <a:solidFill>
                  <a:schemeClr val="bg1"/>
                </a:solidFill>
              </a:rPr>
              <a:t>العبرة في أحكام الشريعة الإسلامية المقاصد والمعاني لا الألفاظ والمباني، فمبناها على اعتبار ما تشتمل عليه الأحوال والأوصاف والأقوال والأفعال من المعاني المنتجة صلاحاً ونفعاً والمقاصد التي يقصدها المكلف من تلك التصرفات ويعتبرها الشارع محققة لمقصوده الأصلي من التكليف أو لمقصودة في نفع المكلف دون اعتبار للأسماء والأشكال </a:t>
            </a:r>
            <a:r>
              <a:rPr lang="ar-SA" sz="3200" dirty="0" smtClean="0">
                <a:solidFill>
                  <a:schemeClr val="bg1"/>
                </a:solidFill>
              </a:rPr>
              <a:t>الصورية</a:t>
            </a:r>
            <a:r>
              <a:rPr lang="ar-IQ" sz="3200" smtClean="0">
                <a:solidFill>
                  <a:schemeClr val="bg1"/>
                </a:solidFill>
              </a:rPr>
              <a:t> </a:t>
            </a:r>
            <a:endParaRPr lang="en-US" sz="3200" dirty="0" smtClean="0">
              <a:solidFill>
                <a:schemeClr val="bg1"/>
              </a:solidFill>
              <a:latin typeface="Arial" pitchFamily="34" charset="0"/>
              <a:cs typeface="Arial" pitchFamily="34" charset="0"/>
            </a:endParaRPr>
          </a:p>
        </p:txBody>
      </p:sp>
      <p:sp>
        <p:nvSpPr>
          <p:cNvPr id="7" name="عنصر نائب للنص 3"/>
          <p:cNvSpPr txBox="1">
            <a:spLocks/>
          </p:cNvSpPr>
          <p:nvPr/>
        </p:nvSpPr>
        <p:spPr>
          <a:xfrm>
            <a:off x="714348" y="214290"/>
            <a:ext cx="8143932" cy="785818"/>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925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fontAlgn="base">
              <a:spcBef>
                <a:spcPct val="0"/>
              </a:spcBef>
              <a:spcAft>
                <a:spcPct val="0"/>
              </a:spcAft>
              <a:buClrTx/>
              <a:buSzTx/>
            </a:pPr>
            <a:r>
              <a:rPr lang="ar-SA" sz="4000" b="1" dirty="0" smtClean="0">
                <a:solidFill>
                  <a:srgbClr val="FF0000"/>
                </a:solidFill>
              </a:rPr>
              <a:t>المبدأ الثاني عشر: مبدأ اعتبار المعاني والمقاصد </a:t>
            </a:r>
            <a:r>
              <a:rPr lang="ar-SA" sz="4000" b="1" dirty="0" smtClean="0">
                <a:solidFill>
                  <a:srgbClr val="FF0000"/>
                </a:solidFill>
              </a:rPr>
              <a:t>.</a:t>
            </a:r>
            <a:endParaRPr lang="en-US" sz="4000" dirty="0" smtClean="0">
              <a:solidFill>
                <a:srgbClr val="FF0000"/>
              </a:solidFill>
            </a:endParaRPr>
          </a:p>
        </p:txBody>
      </p:sp>
    </p:spTree>
    <p:extLst>
      <p:ext uri="{BB962C8B-B14F-4D97-AF65-F5344CB8AC3E}">
        <p14:creationId xmlns:p14="http://schemas.microsoft.com/office/powerpoint/2010/main" xmlns="" val="1889699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2643174" y="214290"/>
            <a:ext cx="4786346" cy="720650"/>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92500" lnSpcReduction="1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000" b="1" dirty="0" smtClean="0">
                <a:solidFill>
                  <a:srgbClr val="FF0000"/>
                </a:solidFill>
              </a:rPr>
              <a:t>      النظام القضائي </a:t>
            </a:r>
            <a:r>
              <a:rPr lang="ar-IQ" sz="4000" b="1" dirty="0" err="1" smtClean="0">
                <a:solidFill>
                  <a:srgbClr val="FF0000"/>
                </a:solidFill>
              </a:rPr>
              <a:t>الاسلامي</a:t>
            </a:r>
            <a:r>
              <a:rPr lang="ar-IQ" sz="4000" b="1" dirty="0" smtClean="0">
                <a:solidFill>
                  <a:srgbClr val="FF0000"/>
                </a:solidFill>
              </a:rPr>
              <a:t> </a:t>
            </a:r>
            <a:endParaRPr lang="ar-IQ" sz="4400" b="1" i="1" dirty="0">
              <a:solidFill>
                <a:srgbClr val="FF0000"/>
              </a:solidFill>
              <a:latin typeface="Constantia"/>
            </a:endParaRPr>
          </a:p>
        </p:txBody>
      </p:sp>
      <p:sp>
        <p:nvSpPr>
          <p:cNvPr id="5" name="عنصر نائب للنص 3"/>
          <p:cNvSpPr txBox="1">
            <a:spLocks/>
          </p:cNvSpPr>
          <p:nvPr/>
        </p:nvSpPr>
        <p:spPr>
          <a:xfrm>
            <a:off x="500034" y="2928934"/>
            <a:ext cx="8277500" cy="3571900"/>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SA" sz="2800" dirty="0" smtClean="0">
                <a:solidFill>
                  <a:schemeClr val="bg1"/>
                </a:solidFill>
              </a:rPr>
              <a:t>ارتكز النظام القضائي في الدولة الإسلامية على الشريعة الإسلامية, التي هي المصدر الرئيس لإصدار الأحكام في الدولة الإسلامية, بحيث يسير بموجبها  موظفو الدولة كافة وعلى رأسهم الخليفة، والشريعة الإسلامية تعني مجموعة الأحكام التي فرضها الله تعالى على عباده لتنظيم علاقاتهم بعضهم بالآخر في نواحي الحياة المختلفة, وتنظيم علاقتهم مع الله سبحانه وتعالى, استناداً لقوله تعالى:{</a:t>
            </a:r>
            <a:r>
              <a:rPr lang="ar-SA" sz="2800" dirty="0" smtClean="0">
                <a:solidFill>
                  <a:schemeClr val="bg1"/>
                </a:solidFill>
              </a:rPr>
              <a:t>تِلْكَ</a:t>
            </a:r>
            <a:r>
              <a:rPr lang="ar-IQ" sz="2800" dirty="0" smtClean="0">
                <a:solidFill>
                  <a:schemeClr val="bg1"/>
                </a:solidFill>
              </a:rPr>
              <a:t> </a:t>
            </a:r>
            <a:r>
              <a:rPr lang="ar-SA" sz="2800" dirty="0" smtClean="0">
                <a:solidFill>
                  <a:schemeClr val="bg1"/>
                </a:solidFill>
              </a:rPr>
              <a:t>حُدُودُ</a:t>
            </a:r>
            <a:r>
              <a:rPr lang="ar-IQ" sz="2800" dirty="0" smtClean="0">
                <a:solidFill>
                  <a:schemeClr val="bg1"/>
                </a:solidFill>
              </a:rPr>
              <a:t> </a:t>
            </a:r>
            <a:r>
              <a:rPr lang="ar-SA" sz="2800" dirty="0" smtClean="0">
                <a:solidFill>
                  <a:schemeClr val="bg1"/>
                </a:solidFill>
              </a:rPr>
              <a:t>اللهِ</a:t>
            </a:r>
            <a:r>
              <a:rPr lang="ar-IQ" sz="2800" dirty="0" smtClean="0">
                <a:solidFill>
                  <a:schemeClr val="bg1"/>
                </a:solidFill>
              </a:rPr>
              <a:t> </a:t>
            </a:r>
            <a:r>
              <a:rPr lang="ar-SA" sz="2800" dirty="0" smtClean="0">
                <a:solidFill>
                  <a:schemeClr val="bg1"/>
                </a:solidFill>
              </a:rPr>
              <a:t>فَلَا</a:t>
            </a:r>
            <a:r>
              <a:rPr lang="ar-IQ" sz="2800" dirty="0" smtClean="0">
                <a:solidFill>
                  <a:schemeClr val="bg1"/>
                </a:solidFill>
              </a:rPr>
              <a:t> </a:t>
            </a:r>
            <a:r>
              <a:rPr lang="ar-SA" sz="2800" dirty="0" smtClean="0">
                <a:solidFill>
                  <a:schemeClr val="bg1"/>
                </a:solidFill>
              </a:rPr>
              <a:t>تَقْرَبُوهَا</a:t>
            </a:r>
            <a:r>
              <a:rPr lang="ar-IQ" sz="2800" dirty="0" smtClean="0">
                <a:solidFill>
                  <a:schemeClr val="bg1"/>
                </a:solidFill>
              </a:rPr>
              <a:t> </a:t>
            </a:r>
            <a:r>
              <a:rPr lang="ar-SA" sz="2800" dirty="0" smtClean="0">
                <a:solidFill>
                  <a:schemeClr val="bg1"/>
                </a:solidFill>
              </a:rPr>
              <a:t>كَذَلِكَ</a:t>
            </a:r>
            <a:r>
              <a:rPr lang="ar-IQ" sz="2800" dirty="0" smtClean="0">
                <a:solidFill>
                  <a:schemeClr val="bg1"/>
                </a:solidFill>
              </a:rPr>
              <a:t> </a:t>
            </a:r>
            <a:r>
              <a:rPr lang="ar-SA" sz="2800" dirty="0" smtClean="0">
                <a:solidFill>
                  <a:schemeClr val="bg1"/>
                </a:solidFill>
              </a:rPr>
              <a:t>يُبَيِّنُ</a:t>
            </a:r>
            <a:r>
              <a:rPr lang="ar-IQ" sz="2800" dirty="0" smtClean="0">
                <a:solidFill>
                  <a:schemeClr val="bg1"/>
                </a:solidFill>
              </a:rPr>
              <a:t> </a:t>
            </a:r>
            <a:r>
              <a:rPr lang="ar-SA" sz="2800" dirty="0" smtClean="0">
                <a:solidFill>
                  <a:schemeClr val="bg1"/>
                </a:solidFill>
              </a:rPr>
              <a:t>اللهُ</a:t>
            </a:r>
            <a:r>
              <a:rPr lang="ar-IQ" sz="2800" dirty="0" smtClean="0">
                <a:solidFill>
                  <a:schemeClr val="bg1"/>
                </a:solidFill>
              </a:rPr>
              <a:t> </a:t>
            </a:r>
            <a:r>
              <a:rPr lang="ar-SA" sz="2800" dirty="0" smtClean="0">
                <a:solidFill>
                  <a:schemeClr val="bg1"/>
                </a:solidFill>
              </a:rPr>
              <a:t>آيَاتِهِ</a:t>
            </a:r>
            <a:r>
              <a:rPr lang="ar-IQ" sz="2800" dirty="0" smtClean="0">
                <a:solidFill>
                  <a:schemeClr val="bg1"/>
                </a:solidFill>
              </a:rPr>
              <a:t> </a:t>
            </a:r>
            <a:r>
              <a:rPr lang="ar-SA" sz="2800" dirty="0" smtClean="0">
                <a:solidFill>
                  <a:schemeClr val="bg1"/>
                </a:solidFill>
              </a:rPr>
              <a:t>لِلنَّاسِ</a:t>
            </a:r>
            <a:r>
              <a:rPr lang="ar-IQ" sz="2800" dirty="0" smtClean="0">
                <a:solidFill>
                  <a:schemeClr val="bg1"/>
                </a:solidFill>
              </a:rPr>
              <a:t> </a:t>
            </a:r>
            <a:r>
              <a:rPr lang="ar-SA" sz="2800" dirty="0" smtClean="0">
                <a:solidFill>
                  <a:schemeClr val="bg1"/>
                </a:solidFill>
              </a:rPr>
              <a:t>لَعَلَّهُمْ</a:t>
            </a:r>
            <a:r>
              <a:rPr lang="ar-IQ" sz="2800" dirty="0" smtClean="0">
                <a:solidFill>
                  <a:schemeClr val="bg1"/>
                </a:solidFill>
              </a:rPr>
              <a:t> </a:t>
            </a:r>
            <a:r>
              <a:rPr lang="ar-SA" sz="2800" dirty="0" smtClean="0">
                <a:solidFill>
                  <a:schemeClr val="bg1"/>
                </a:solidFill>
              </a:rPr>
              <a:t>يَتَّقُونَ</a:t>
            </a:r>
            <a:r>
              <a:rPr lang="ar-SA" sz="2800" dirty="0" smtClean="0">
                <a:solidFill>
                  <a:schemeClr val="bg1"/>
                </a:solidFill>
              </a:rPr>
              <a:t>}</a:t>
            </a:r>
            <a:endParaRPr lang="ar-IQ" sz="2800" b="1" i="1" dirty="0">
              <a:solidFill>
                <a:schemeClr val="bg1"/>
              </a:solidFill>
              <a:latin typeface="Constantia"/>
            </a:endParaRPr>
          </a:p>
        </p:txBody>
      </p:sp>
      <p:sp>
        <p:nvSpPr>
          <p:cNvPr id="6" name="عنصر نائب للنص 3"/>
          <p:cNvSpPr txBox="1">
            <a:spLocks/>
          </p:cNvSpPr>
          <p:nvPr/>
        </p:nvSpPr>
        <p:spPr>
          <a:xfrm>
            <a:off x="1785918" y="1142984"/>
            <a:ext cx="6852254" cy="785818"/>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85000" lnSpcReduction="1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dirty="0" smtClean="0">
                <a:solidFill>
                  <a:srgbClr val="FF0000"/>
                </a:solidFill>
              </a:rPr>
              <a:t> ما هي ركيزة النظام القضائي في </a:t>
            </a:r>
            <a:r>
              <a:rPr lang="ar-IQ" sz="4400" dirty="0" err="1" smtClean="0">
                <a:solidFill>
                  <a:srgbClr val="FF0000"/>
                </a:solidFill>
              </a:rPr>
              <a:t>الاسلام</a:t>
            </a:r>
            <a:r>
              <a:rPr lang="ar-IQ" sz="4400" dirty="0" smtClean="0">
                <a:solidFill>
                  <a:srgbClr val="FF0000"/>
                </a:solidFill>
              </a:rPr>
              <a:t> ؟  </a:t>
            </a:r>
            <a:endParaRPr lang="ar-IQ" sz="4400" i="1" dirty="0">
              <a:solidFill>
                <a:srgbClr val="FF0000"/>
              </a:solidFill>
              <a:latin typeface="Constantia"/>
            </a:endParaRPr>
          </a:p>
        </p:txBody>
      </p:sp>
      <p:sp>
        <p:nvSpPr>
          <p:cNvPr id="9" name="سهم للأسفل 8"/>
          <p:cNvSpPr/>
          <p:nvPr/>
        </p:nvSpPr>
        <p:spPr>
          <a:xfrm>
            <a:off x="4286248" y="2071678"/>
            <a:ext cx="484632" cy="785818"/>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1600"/>
          </a:p>
        </p:txBody>
      </p:sp>
      <p:sp>
        <p:nvSpPr>
          <p:cNvPr id="10" name="نجمة ذات 5 نقاط 9"/>
          <p:cNvSpPr/>
          <p:nvPr/>
        </p:nvSpPr>
        <p:spPr>
          <a:xfrm>
            <a:off x="6715140" y="214290"/>
            <a:ext cx="500066" cy="642942"/>
          </a:xfrm>
          <a:prstGeom prst="star5">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xmlns="" val="1889699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928662" y="214290"/>
            <a:ext cx="7143800" cy="720650"/>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850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lvl="0" algn="justLow" fontAlgn="base">
              <a:spcBef>
                <a:spcPct val="0"/>
              </a:spcBef>
              <a:spcAft>
                <a:spcPct val="0"/>
              </a:spcAft>
              <a:buClrTx/>
              <a:buSzTx/>
            </a:pPr>
            <a:r>
              <a:rPr lang="ar-IQ" sz="4800" dirty="0" smtClean="0">
                <a:solidFill>
                  <a:srgbClr val="FF0000"/>
                </a:solidFill>
                <a:latin typeface="Arial" pitchFamily="34" charset="0"/>
                <a:cs typeface="Arial" pitchFamily="34" charset="0"/>
              </a:rPr>
              <a:t> </a:t>
            </a:r>
            <a:r>
              <a:rPr lang="ar-IQ" sz="4800" dirty="0" smtClean="0">
                <a:solidFill>
                  <a:srgbClr val="FF0000"/>
                </a:solidFill>
                <a:latin typeface="Arial" pitchFamily="34" charset="0"/>
                <a:cs typeface="Arial" pitchFamily="34" charset="0"/>
              </a:rPr>
              <a:t>     ما هي مصادر القضاء </a:t>
            </a:r>
            <a:r>
              <a:rPr lang="ar-IQ" sz="4800" dirty="0" err="1" smtClean="0">
                <a:solidFill>
                  <a:srgbClr val="FF0000"/>
                </a:solidFill>
                <a:latin typeface="Arial" pitchFamily="34" charset="0"/>
                <a:cs typeface="Arial" pitchFamily="34" charset="0"/>
              </a:rPr>
              <a:t>الاسلامي</a:t>
            </a:r>
            <a:r>
              <a:rPr lang="ar-IQ" sz="4800" dirty="0" smtClean="0">
                <a:solidFill>
                  <a:srgbClr val="FF0000"/>
                </a:solidFill>
                <a:latin typeface="Arial" pitchFamily="34" charset="0"/>
                <a:cs typeface="Arial" pitchFamily="34" charset="0"/>
              </a:rPr>
              <a:t> ؟ </a:t>
            </a:r>
            <a:endParaRPr lang="ar-SA" sz="4800" dirty="0" smtClean="0">
              <a:solidFill>
                <a:srgbClr val="FF0000"/>
              </a:solidFill>
              <a:latin typeface="Arial" pitchFamily="34" charset="0"/>
              <a:cs typeface="Arial" pitchFamily="34" charset="0"/>
            </a:endParaRPr>
          </a:p>
        </p:txBody>
      </p:sp>
      <p:sp>
        <p:nvSpPr>
          <p:cNvPr id="5" name="عنصر نائب للنص 3"/>
          <p:cNvSpPr txBox="1">
            <a:spLocks/>
          </p:cNvSpPr>
          <p:nvPr/>
        </p:nvSpPr>
        <p:spPr>
          <a:xfrm>
            <a:off x="428596" y="3929066"/>
            <a:ext cx="8348938" cy="2571768"/>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t">
            <a:no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buClr>
                <a:srgbClr val="FEB80A"/>
              </a:buClr>
              <a:defRPr/>
            </a:pPr>
            <a:r>
              <a:rPr lang="ar-SA" sz="2800" dirty="0" smtClean="0">
                <a:solidFill>
                  <a:schemeClr val="bg1"/>
                </a:solidFill>
              </a:rPr>
              <a:t>للقضاء استعمالات عدة في اللغة، فهو يستعمل بمعنى (الأداء)، </a:t>
            </a:r>
            <a:endParaRPr lang="ar-IQ" sz="2800" dirty="0" smtClean="0">
              <a:solidFill>
                <a:schemeClr val="bg1"/>
              </a:solidFill>
            </a:endParaRPr>
          </a:p>
          <a:p>
            <a:pPr marR="0">
              <a:buClr>
                <a:srgbClr val="FEB80A"/>
              </a:buClr>
              <a:defRPr/>
            </a:pPr>
            <a:r>
              <a:rPr lang="ar-SA" sz="2800" dirty="0" smtClean="0">
                <a:solidFill>
                  <a:schemeClr val="bg1"/>
                </a:solidFill>
              </a:rPr>
              <a:t>ويستعمل </a:t>
            </a:r>
            <a:r>
              <a:rPr lang="ar-SA" sz="2800" dirty="0" smtClean="0">
                <a:solidFill>
                  <a:schemeClr val="bg1"/>
                </a:solidFill>
              </a:rPr>
              <a:t>بمعنى التبليغ كما في قوله تعالى: </a:t>
            </a:r>
            <a:r>
              <a:rPr lang="ar-IQ" sz="2800" dirty="0" smtClean="0">
                <a:solidFill>
                  <a:schemeClr val="bg1"/>
                </a:solidFill>
              </a:rPr>
              <a:t>(</a:t>
            </a:r>
            <a:r>
              <a:rPr lang="ar-IQ" sz="2800" dirty="0" smtClean="0">
                <a:solidFill>
                  <a:schemeClr val="bg1"/>
                </a:solidFill>
              </a:rPr>
              <a:t>وقضينا </a:t>
            </a:r>
            <a:r>
              <a:rPr lang="ar-IQ" sz="2800" dirty="0" err="1" smtClean="0">
                <a:solidFill>
                  <a:schemeClr val="bg1"/>
                </a:solidFill>
              </a:rPr>
              <a:t>اليه</a:t>
            </a:r>
            <a:r>
              <a:rPr lang="ar-IQ" sz="2800" dirty="0" smtClean="0">
                <a:solidFill>
                  <a:schemeClr val="bg1"/>
                </a:solidFill>
              </a:rPr>
              <a:t> ذلك </a:t>
            </a:r>
            <a:r>
              <a:rPr lang="ar-IQ" sz="2800" dirty="0" err="1" smtClean="0">
                <a:solidFill>
                  <a:schemeClr val="bg1"/>
                </a:solidFill>
              </a:rPr>
              <a:t>الامر</a:t>
            </a:r>
            <a:r>
              <a:rPr lang="ar-IQ" sz="2800" dirty="0" smtClean="0">
                <a:solidFill>
                  <a:schemeClr val="bg1"/>
                </a:solidFill>
              </a:rPr>
              <a:t> ) , </a:t>
            </a:r>
            <a:r>
              <a:rPr lang="ar-SA" sz="2800" dirty="0" smtClean="0">
                <a:solidFill>
                  <a:schemeClr val="bg1"/>
                </a:solidFill>
              </a:rPr>
              <a:t>أي </a:t>
            </a:r>
            <a:r>
              <a:rPr lang="ar-SA" sz="2800" dirty="0" smtClean="0">
                <a:solidFill>
                  <a:schemeClr val="bg1"/>
                </a:solidFill>
              </a:rPr>
              <a:t>بلغناه </a:t>
            </a:r>
            <a:r>
              <a:rPr lang="ar-SA" sz="2800" dirty="0" smtClean="0">
                <a:solidFill>
                  <a:schemeClr val="bg1"/>
                </a:solidFill>
              </a:rPr>
              <a:t>إياه</a:t>
            </a:r>
            <a:r>
              <a:rPr lang="ar-IQ" sz="2800" dirty="0" smtClean="0">
                <a:solidFill>
                  <a:schemeClr val="bg1"/>
                </a:solidFill>
              </a:rPr>
              <a:t> </a:t>
            </a:r>
            <a:r>
              <a:rPr lang="ar-SA" sz="2800" dirty="0" smtClean="0">
                <a:solidFill>
                  <a:schemeClr val="bg1"/>
                </a:solidFill>
              </a:rPr>
              <a:t>، </a:t>
            </a:r>
            <a:endParaRPr lang="ar-IQ" sz="2800" dirty="0" smtClean="0">
              <a:solidFill>
                <a:schemeClr val="bg1"/>
              </a:solidFill>
            </a:endParaRPr>
          </a:p>
          <a:p>
            <a:pPr marR="0">
              <a:buClr>
                <a:srgbClr val="FEB80A"/>
              </a:buClr>
              <a:defRPr/>
            </a:pPr>
            <a:r>
              <a:rPr lang="ar-SA" sz="2800" dirty="0" smtClean="0">
                <a:solidFill>
                  <a:schemeClr val="bg1"/>
                </a:solidFill>
              </a:rPr>
              <a:t>ويستعمل </a:t>
            </a:r>
            <a:r>
              <a:rPr lang="ar-SA" sz="2800" dirty="0" smtClean="0">
                <a:solidFill>
                  <a:schemeClr val="bg1"/>
                </a:solidFill>
              </a:rPr>
              <a:t>بمعنى الحكم والإلزام، قال تعالى</a:t>
            </a:r>
            <a:r>
              <a:rPr lang="ar-SA" sz="2800" dirty="0" smtClean="0">
                <a:solidFill>
                  <a:schemeClr val="bg1"/>
                </a:solidFill>
              </a:rPr>
              <a:t>:</a:t>
            </a:r>
            <a:r>
              <a:rPr lang="ar-IQ" sz="2800" dirty="0" smtClean="0">
                <a:solidFill>
                  <a:schemeClr val="bg1"/>
                </a:solidFill>
              </a:rPr>
              <a:t> ( وقضى ربك </a:t>
            </a:r>
            <a:r>
              <a:rPr lang="ar-IQ" sz="2800" dirty="0" err="1" smtClean="0">
                <a:solidFill>
                  <a:schemeClr val="bg1"/>
                </a:solidFill>
              </a:rPr>
              <a:t>الا</a:t>
            </a:r>
            <a:r>
              <a:rPr lang="ar-IQ" sz="2800" dirty="0" smtClean="0">
                <a:solidFill>
                  <a:schemeClr val="bg1"/>
                </a:solidFill>
              </a:rPr>
              <a:t> تعبدوا </a:t>
            </a:r>
            <a:r>
              <a:rPr lang="ar-IQ" sz="2800" dirty="0" err="1" smtClean="0">
                <a:solidFill>
                  <a:schemeClr val="bg1"/>
                </a:solidFill>
              </a:rPr>
              <a:t>الا</a:t>
            </a:r>
            <a:r>
              <a:rPr lang="ar-IQ" sz="2800" dirty="0" smtClean="0">
                <a:solidFill>
                  <a:schemeClr val="bg1"/>
                </a:solidFill>
              </a:rPr>
              <a:t> </a:t>
            </a:r>
            <a:r>
              <a:rPr lang="ar-IQ" sz="2800" dirty="0" err="1" smtClean="0">
                <a:solidFill>
                  <a:schemeClr val="bg1"/>
                </a:solidFill>
              </a:rPr>
              <a:t>اياه</a:t>
            </a:r>
            <a:r>
              <a:rPr lang="ar-IQ" sz="2800" dirty="0" smtClean="0">
                <a:solidFill>
                  <a:schemeClr val="bg1"/>
                </a:solidFill>
              </a:rPr>
              <a:t> وبالوالدين </a:t>
            </a:r>
            <a:r>
              <a:rPr lang="ar-IQ" sz="2800" dirty="0" err="1" smtClean="0">
                <a:solidFill>
                  <a:schemeClr val="bg1"/>
                </a:solidFill>
              </a:rPr>
              <a:t>احسانا</a:t>
            </a:r>
            <a:r>
              <a:rPr lang="ar-IQ" sz="2800" dirty="0" smtClean="0">
                <a:solidFill>
                  <a:schemeClr val="bg1"/>
                </a:solidFill>
              </a:rPr>
              <a:t> )</a:t>
            </a:r>
            <a:endParaRPr lang="ar-IQ" sz="2800" b="1" i="1" dirty="0">
              <a:solidFill>
                <a:schemeClr val="bg1"/>
              </a:solidFill>
              <a:latin typeface="Constantia"/>
            </a:endParaRPr>
          </a:p>
        </p:txBody>
      </p:sp>
      <p:sp>
        <p:nvSpPr>
          <p:cNvPr id="6" name="عنصر نائب للنص 3"/>
          <p:cNvSpPr txBox="1">
            <a:spLocks/>
          </p:cNvSpPr>
          <p:nvPr/>
        </p:nvSpPr>
        <p:spPr>
          <a:xfrm>
            <a:off x="714348" y="1142984"/>
            <a:ext cx="7923824" cy="785818"/>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550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lvl="0" algn="justLow" fontAlgn="base">
              <a:spcBef>
                <a:spcPct val="0"/>
              </a:spcBef>
              <a:spcAft>
                <a:spcPct val="0"/>
              </a:spcAft>
              <a:buClrTx/>
              <a:buSzTx/>
            </a:pPr>
            <a:r>
              <a:rPr lang="ar-SA" sz="4400" dirty="0" smtClean="0">
                <a:solidFill>
                  <a:schemeClr val="bg1"/>
                </a:solidFill>
                <a:latin typeface="Simplified Arabic" pitchFamily="18" charset="-78"/>
                <a:ea typeface="Times New Roman" pitchFamily="18" charset="0"/>
                <a:cs typeface="Simplified Arabic" pitchFamily="18" charset="-78"/>
              </a:rPr>
              <a:t>المصادر التي يرجع إليها الخليفة والقاضي والمسلم عامة للوصول إلى الأحكام الشرعية فهي: </a:t>
            </a:r>
            <a:r>
              <a:rPr lang="ar-IQ" sz="4400" dirty="0" smtClean="0">
                <a:solidFill>
                  <a:schemeClr val="bg1"/>
                </a:solidFill>
                <a:latin typeface="Simplified Arabic" pitchFamily="18" charset="-78"/>
                <a:ea typeface="Times New Roman" pitchFamily="18" charset="0"/>
                <a:cs typeface="Simplified Arabic" pitchFamily="18" charset="-78"/>
              </a:rPr>
              <a:t>( </a:t>
            </a:r>
            <a:r>
              <a:rPr lang="ar-SA" sz="4400" dirty="0" smtClean="0">
                <a:solidFill>
                  <a:schemeClr val="bg1"/>
                </a:solidFill>
                <a:latin typeface="Simplified Arabic" pitchFamily="18" charset="-78"/>
                <a:ea typeface="Times New Roman" pitchFamily="18" charset="0"/>
                <a:cs typeface="Simplified Arabic" pitchFamily="18" charset="-78"/>
              </a:rPr>
              <a:t>القرآن </a:t>
            </a:r>
            <a:r>
              <a:rPr lang="ar-SA" sz="4400" dirty="0" smtClean="0">
                <a:solidFill>
                  <a:schemeClr val="bg1"/>
                </a:solidFill>
                <a:latin typeface="Simplified Arabic" pitchFamily="18" charset="-78"/>
                <a:ea typeface="Times New Roman" pitchFamily="18" charset="0"/>
                <a:cs typeface="Simplified Arabic" pitchFamily="18" charset="-78"/>
              </a:rPr>
              <a:t>الكريم والسنة النبوية والإجماع </a:t>
            </a:r>
            <a:r>
              <a:rPr lang="ar-IQ" sz="4400" dirty="0" smtClean="0">
                <a:solidFill>
                  <a:schemeClr val="bg1"/>
                </a:solidFill>
                <a:latin typeface="Simplified Arabic" pitchFamily="18" charset="-78"/>
                <a:ea typeface="Times New Roman" pitchFamily="18" charset="0"/>
                <a:cs typeface="Simplified Arabic" pitchFamily="18" charset="-78"/>
              </a:rPr>
              <a:t>) </a:t>
            </a:r>
            <a:r>
              <a:rPr lang="ar-SA" sz="4400" dirty="0" smtClean="0">
                <a:solidFill>
                  <a:schemeClr val="bg1"/>
                </a:solidFill>
                <a:latin typeface="Simplified Arabic" pitchFamily="18" charset="-78"/>
                <a:ea typeface="Times New Roman" pitchFamily="18" charset="0"/>
                <a:cs typeface="Simplified Arabic" pitchFamily="18" charset="-78"/>
              </a:rPr>
              <a:t>.</a:t>
            </a:r>
            <a:endParaRPr lang="ar-SA" sz="4800" dirty="0" smtClean="0">
              <a:solidFill>
                <a:schemeClr val="bg1"/>
              </a:solidFill>
              <a:latin typeface="Arial" pitchFamily="34" charset="0"/>
              <a:cs typeface="Arial" pitchFamily="34" charset="0"/>
            </a:endParaRPr>
          </a:p>
        </p:txBody>
      </p:sp>
      <p:sp>
        <p:nvSpPr>
          <p:cNvPr id="9" name="سهم للأسفل 8"/>
          <p:cNvSpPr/>
          <p:nvPr/>
        </p:nvSpPr>
        <p:spPr>
          <a:xfrm>
            <a:off x="4286248" y="3143248"/>
            <a:ext cx="484632" cy="785818"/>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1600"/>
          </a:p>
        </p:txBody>
      </p:sp>
      <p:sp>
        <p:nvSpPr>
          <p:cNvPr id="10" name="نجمة ذات 5 نقاط 9"/>
          <p:cNvSpPr/>
          <p:nvPr/>
        </p:nvSpPr>
        <p:spPr>
          <a:xfrm>
            <a:off x="7429520" y="214290"/>
            <a:ext cx="500066" cy="642942"/>
          </a:xfrm>
          <a:prstGeom prst="star5">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1" name="عنصر نائب للنص 3"/>
          <p:cNvSpPr txBox="1">
            <a:spLocks/>
          </p:cNvSpPr>
          <p:nvPr/>
        </p:nvSpPr>
        <p:spPr>
          <a:xfrm>
            <a:off x="1142976" y="2285992"/>
            <a:ext cx="7143800" cy="720650"/>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850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lvl="0" algn="justLow" fontAlgn="base">
              <a:spcBef>
                <a:spcPct val="0"/>
              </a:spcBef>
              <a:spcAft>
                <a:spcPct val="0"/>
              </a:spcAft>
              <a:buClrTx/>
              <a:buSzTx/>
            </a:pPr>
            <a:r>
              <a:rPr lang="ar-IQ" sz="4800" dirty="0" smtClean="0">
                <a:solidFill>
                  <a:srgbClr val="FF0000"/>
                </a:solidFill>
                <a:latin typeface="Arial" pitchFamily="34" charset="0"/>
                <a:cs typeface="Arial" pitchFamily="34" charset="0"/>
              </a:rPr>
              <a:t> </a:t>
            </a:r>
            <a:r>
              <a:rPr lang="ar-IQ" sz="4800" dirty="0" smtClean="0">
                <a:solidFill>
                  <a:srgbClr val="FF0000"/>
                </a:solidFill>
                <a:latin typeface="Arial" pitchFamily="34" charset="0"/>
                <a:cs typeface="Arial" pitchFamily="34" charset="0"/>
              </a:rPr>
              <a:t>تعريف القضاء في اللغة </a:t>
            </a:r>
            <a:r>
              <a:rPr lang="ar-IQ" sz="4800" dirty="0" smtClean="0">
                <a:solidFill>
                  <a:srgbClr val="FF0000"/>
                </a:solidFill>
                <a:latin typeface="Arial" pitchFamily="34" charset="0"/>
                <a:cs typeface="Arial" pitchFamily="34" charset="0"/>
              </a:rPr>
              <a:t>:</a:t>
            </a:r>
            <a:r>
              <a:rPr lang="ar-IQ" sz="4800" dirty="0" smtClean="0">
                <a:solidFill>
                  <a:srgbClr val="FF0000"/>
                </a:solidFill>
                <a:latin typeface="Arial" pitchFamily="34" charset="0"/>
                <a:cs typeface="Arial" pitchFamily="34" charset="0"/>
              </a:rPr>
              <a:t> </a:t>
            </a:r>
            <a:endParaRPr lang="ar-SA" sz="4800" dirty="0" smtClean="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xmlns="" val="1889699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3929058" y="214290"/>
            <a:ext cx="4786346" cy="720650"/>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92500" lnSpcReduction="1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buClr>
                <a:srgbClr val="FEB80A"/>
              </a:buClr>
              <a:defRPr/>
            </a:pPr>
            <a:r>
              <a:rPr lang="ar-IQ" sz="4000" b="1" dirty="0" smtClean="0">
                <a:solidFill>
                  <a:srgbClr val="FF0000"/>
                </a:solidFill>
              </a:rPr>
              <a:t>       تعريف القضاء شرعا : </a:t>
            </a:r>
            <a:endParaRPr lang="ar-IQ" sz="4400" b="1" i="1" dirty="0">
              <a:solidFill>
                <a:srgbClr val="FF0000"/>
              </a:solidFill>
              <a:latin typeface="Constantia"/>
            </a:endParaRPr>
          </a:p>
        </p:txBody>
      </p:sp>
      <p:sp>
        <p:nvSpPr>
          <p:cNvPr id="5" name="عنصر نائب للنص 3"/>
          <p:cNvSpPr txBox="1">
            <a:spLocks/>
          </p:cNvSpPr>
          <p:nvPr/>
        </p:nvSpPr>
        <p:spPr>
          <a:xfrm>
            <a:off x="500034" y="2571744"/>
            <a:ext cx="8277500" cy="1500198"/>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t">
            <a:no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r>
              <a:rPr lang="ar-SA" sz="2800" u="sng" dirty="0" smtClean="0">
                <a:solidFill>
                  <a:srgbClr val="FF0000"/>
                </a:solidFill>
              </a:rPr>
              <a:t>القضاء</a:t>
            </a:r>
            <a:r>
              <a:rPr lang="ar-IQ" sz="2800" u="sng" dirty="0" smtClean="0">
                <a:solidFill>
                  <a:srgbClr val="FF0000"/>
                </a:solidFill>
              </a:rPr>
              <a:t> :</a:t>
            </a:r>
            <a:r>
              <a:rPr lang="ar-IQ" sz="2800" dirty="0" smtClean="0">
                <a:solidFill>
                  <a:schemeClr val="bg1"/>
                </a:solidFill>
              </a:rPr>
              <a:t> هو</a:t>
            </a:r>
            <a:r>
              <a:rPr lang="ar-SA" sz="2800" dirty="0" smtClean="0">
                <a:solidFill>
                  <a:schemeClr val="bg1"/>
                </a:solidFill>
              </a:rPr>
              <a:t> </a:t>
            </a:r>
            <a:r>
              <a:rPr lang="ar-SA" sz="2800" dirty="0" smtClean="0">
                <a:solidFill>
                  <a:schemeClr val="bg1"/>
                </a:solidFill>
              </a:rPr>
              <a:t>إنشاء إطلاق أو إلزام في مسائل الاجتهاد المتقارب فيما يقع فيه النزاع لمصالح </a:t>
            </a:r>
            <a:r>
              <a:rPr lang="ar-SA" sz="2800" dirty="0" smtClean="0">
                <a:solidFill>
                  <a:schemeClr val="bg1"/>
                </a:solidFill>
              </a:rPr>
              <a:t>الدنيا</a:t>
            </a:r>
            <a:r>
              <a:rPr lang="ar-IQ" sz="2800" dirty="0" smtClean="0">
                <a:solidFill>
                  <a:schemeClr val="bg1"/>
                </a:solidFill>
              </a:rPr>
              <a:t> </a:t>
            </a:r>
            <a:r>
              <a:rPr lang="ar-SA" sz="2800" dirty="0" smtClean="0">
                <a:solidFill>
                  <a:schemeClr val="bg1"/>
                </a:solidFill>
              </a:rPr>
              <a:t>.</a:t>
            </a:r>
            <a:endParaRPr lang="en-US" sz="2800" dirty="0" smtClean="0">
              <a:solidFill>
                <a:schemeClr val="bg1"/>
              </a:solidFill>
            </a:endParaRPr>
          </a:p>
        </p:txBody>
      </p:sp>
      <p:sp>
        <p:nvSpPr>
          <p:cNvPr id="9" name="سهم للأسفل 8"/>
          <p:cNvSpPr/>
          <p:nvPr/>
        </p:nvSpPr>
        <p:spPr>
          <a:xfrm>
            <a:off x="4143372" y="1214422"/>
            <a:ext cx="785818" cy="1143008"/>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1600"/>
          </a:p>
        </p:txBody>
      </p:sp>
      <p:sp>
        <p:nvSpPr>
          <p:cNvPr id="10" name="نجمة ذات 5 نقاط 9"/>
          <p:cNvSpPr/>
          <p:nvPr/>
        </p:nvSpPr>
        <p:spPr>
          <a:xfrm>
            <a:off x="7929586" y="214290"/>
            <a:ext cx="500066" cy="642942"/>
          </a:xfrm>
          <a:prstGeom prst="star5">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8" name="عنصر نائب للنص 3"/>
          <p:cNvSpPr txBox="1">
            <a:spLocks/>
          </p:cNvSpPr>
          <p:nvPr/>
        </p:nvSpPr>
        <p:spPr>
          <a:xfrm>
            <a:off x="500034" y="4500570"/>
            <a:ext cx="8277500" cy="1643074"/>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t">
            <a:no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r>
              <a:rPr lang="ar-IQ" sz="2800" u="sng" dirty="0" smtClean="0">
                <a:solidFill>
                  <a:srgbClr val="FF0000"/>
                </a:solidFill>
              </a:rPr>
              <a:t>ويمكن </a:t>
            </a:r>
            <a:r>
              <a:rPr lang="ar-IQ" sz="2800" u="sng" dirty="0" err="1" smtClean="0">
                <a:solidFill>
                  <a:srgbClr val="FF0000"/>
                </a:solidFill>
              </a:rPr>
              <a:t>ان</a:t>
            </a:r>
            <a:r>
              <a:rPr lang="ar-IQ" sz="2800" u="sng" dirty="0" smtClean="0">
                <a:solidFill>
                  <a:srgbClr val="FF0000"/>
                </a:solidFill>
              </a:rPr>
              <a:t> نعرفه تعريف </a:t>
            </a:r>
            <a:r>
              <a:rPr lang="ar-IQ" sz="2800" u="sng" dirty="0" err="1" smtClean="0">
                <a:solidFill>
                  <a:srgbClr val="FF0000"/>
                </a:solidFill>
              </a:rPr>
              <a:t>اخر</a:t>
            </a:r>
            <a:r>
              <a:rPr lang="ar-SA" sz="2800" u="sng" dirty="0" smtClean="0">
                <a:solidFill>
                  <a:srgbClr val="FF0000"/>
                </a:solidFill>
              </a:rPr>
              <a:t> </a:t>
            </a:r>
            <a:r>
              <a:rPr lang="ar-IQ" sz="2800" u="sng" dirty="0" smtClean="0">
                <a:solidFill>
                  <a:srgbClr val="FF0000"/>
                </a:solidFill>
              </a:rPr>
              <a:t>:  </a:t>
            </a:r>
            <a:r>
              <a:rPr lang="ar-IQ" sz="2800" dirty="0" smtClean="0">
                <a:solidFill>
                  <a:schemeClr val="bg1"/>
                </a:solidFill>
              </a:rPr>
              <a:t>وهو</a:t>
            </a:r>
            <a:r>
              <a:rPr lang="ar-SA" sz="2800" dirty="0" smtClean="0">
                <a:solidFill>
                  <a:schemeClr val="bg1"/>
                </a:solidFill>
              </a:rPr>
              <a:t> </a:t>
            </a:r>
            <a:r>
              <a:rPr lang="ar-SA" sz="2800" dirty="0" smtClean="0">
                <a:solidFill>
                  <a:schemeClr val="bg1"/>
                </a:solidFill>
              </a:rPr>
              <a:t>الفصل بين الناس في الخصومات حسماً للتداعي، وقطعاً للنزاع بالأدلة </a:t>
            </a:r>
            <a:r>
              <a:rPr lang="ar-SA" sz="2800" dirty="0" smtClean="0">
                <a:solidFill>
                  <a:schemeClr val="bg1"/>
                </a:solidFill>
              </a:rPr>
              <a:t>الشرعية</a:t>
            </a:r>
            <a:r>
              <a:rPr lang="ar-IQ" sz="2800" dirty="0" smtClean="0">
                <a:solidFill>
                  <a:schemeClr val="bg1"/>
                </a:solidFill>
              </a:rPr>
              <a:t> </a:t>
            </a:r>
            <a:r>
              <a:rPr lang="ar-SA" sz="2800" dirty="0" smtClean="0">
                <a:solidFill>
                  <a:schemeClr val="bg1"/>
                </a:solidFill>
              </a:rPr>
              <a:t>.</a:t>
            </a:r>
            <a:endParaRPr lang="en-US" sz="2800" dirty="0" smtClean="0">
              <a:solidFill>
                <a:schemeClr val="bg1"/>
              </a:solidFill>
            </a:endParaRPr>
          </a:p>
        </p:txBody>
      </p:sp>
    </p:spTree>
    <p:extLst>
      <p:ext uri="{BB962C8B-B14F-4D97-AF65-F5344CB8AC3E}">
        <p14:creationId xmlns:p14="http://schemas.microsoft.com/office/powerpoint/2010/main" xmlns="" val="1889699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3286116" y="214290"/>
            <a:ext cx="5429288" cy="720650"/>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92500" lnSpcReduction="1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buClr>
                <a:srgbClr val="FEB80A"/>
              </a:buClr>
              <a:defRPr/>
            </a:pPr>
            <a:r>
              <a:rPr lang="ar-IQ" sz="4000" b="1" dirty="0" smtClean="0">
                <a:solidFill>
                  <a:srgbClr val="FF0000"/>
                </a:solidFill>
              </a:rPr>
              <a:t>        مبادئ القضاء </a:t>
            </a:r>
            <a:r>
              <a:rPr lang="ar-IQ" sz="4000" b="1" dirty="0" err="1" smtClean="0">
                <a:solidFill>
                  <a:srgbClr val="FF0000"/>
                </a:solidFill>
              </a:rPr>
              <a:t>الاسلامي</a:t>
            </a:r>
            <a:r>
              <a:rPr lang="ar-IQ" sz="4000" b="1" dirty="0" smtClean="0">
                <a:solidFill>
                  <a:srgbClr val="FF0000"/>
                </a:solidFill>
              </a:rPr>
              <a:t> : </a:t>
            </a:r>
            <a:endParaRPr lang="ar-IQ" sz="4400" b="1" i="1" dirty="0">
              <a:solidFill>
                <a:srgbClr val="FF0000"/>
              </a:solidFill>
              <a:latin typeface="Constantia"/>
            </a:endParaRPr>
          </a:p>
        </p:txBody>
      </p:sp>
      <p:sp>
        <p:nvSpPr>
          <p:cNvPr id="9" name="سهم للأسفل 8"/>
          <p:cNvSpPr/>
          <p:nvPr/>
        </p:nvSpPr>
        <p:spPr>
          <a:xfrm>
            <a:off x="4214810" y="1000108"/>
            <a:ext cx="571504" cy="928694"/>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1600"/>
          </a:p>
        </p:txBody>
      </p:sp>
      <p:sp>
        <p:nvSpPr>
          <p:cNvPr id="10" name="نجمة ذات 5 نقاط 9"/>
          <p:cNvSpPr/>
          <p:nvPr/>
        </p:nvSpPr>
        <p:spPr>
          <a:xfrm>
            <a:off x="7929586" y="214290"/>
            <a:ext cx="500066" cy="642942"/>
          </a:xfrm>
          <a:prstGeom prst="star5">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8" name="عنصر نائب للنص 3"/>
          <p:cNvSpPr txBox="1">
            <a:spLocks/>
          </p:cNvSpPr>
          <p:nvPr/>
        </p:nvSpPr>
        <p:spPr>
          <a:xfrm>
            <a:off x="500034" y="3143248"/>
            <a:ext cx="8277500" cy="3357586"/>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t">
            <a:no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r>
              <a:rPr lang="ar-SA" sz="2400" dirty="0" smtClean="0">
                <a:solidFill>
                  <a:schemeClr val="bg1"/>
                </a:solidFill>
              </a:rPr>
              <a:t>مما يمتاز </a:t>
            </a:r>
            <a:r>
              <a:rPr lang="ar-SA" sz="2400" dirty="0" err="1" smtClean="0">
                <a:solidFill>
                  <a:schemeClr val="bg1"/>
                </a:solidFill>
              </a:rPr>
              <a:t>به</a:t>
            </a:r>
            <a:r>
              <a:rPr lang="ar-SA" sz="2400" dirty="0" smtClean="0">
                <a:solidFill>
                  <a:schemeClr val="bg1"/>
                </a:solidFill>
              </a:rPr>
              <a:t> القضاء في الإسلام مراعاة الجانب التعبدي، وذلك بارتباطه بقاعدة الحلال والحرام، والثواب والعقاب، وهذا المعنى كفيلٌ بتربية الوازع الديني عند المسلم مما يجعل من ذلك مراقباً له في حياته عامة من تصرفات </a:t>
            </a:r>
            <a:r>
              <a:rPr lang="ar-SA" sz="2400" dirty="0" err="1" smtClean="0">
                <a:solidFill>
                  <a:schemeClr val="bg1"/>
                </a:solidFill>
              </a:rPr>
              <a:t>قولية</a:t>
            </a:r>
            <a:r>
              <a:rPr lang="ar-SA" sz="2400" dirty="0" smtClean="0">
                <a:solidFill>
                  <a:schemeClr val="bg1"/>
                </a:solidFill>
              </a:rPr>
              <a:t> وفعلية لذا حرص الإسلام على غرس العقيدة في وجدان المسلم قبل تكليفه بالأحكام ، وأحاطه بسياج من الأخلاق بجانب التكاليف؛ ليكون ذلك هو الضامن لتنفيذ تلك الأحكام الشرعية، وهو الحامي لصحة التنفيذ وحسن السلوك والبعد عن الانحراف، وهو الرقيب في الطاعة الحقيقية في التطبيق، لذلك؛ فإنَّ العقيدة وتعاليم الأخلاق لها أثر عظيم في سلامة ونزاهة النظام القضائي في </a:t>
            </a:r>
            <a:r>
              <a:rPr lang="ar-SA" sz="2400" dirty="0" smtClean="0">
                <a:solidFill>
                  <a:schemeClr val="bg1"/>
                </a:solidFill>
              </a:rPr>
              <a:t>الإسلام</a:t>
            </a:r>
            <a:r>
              <a:rPr lang="ar-IQ" sz="2400" dirty="0" smtClean="0">
                <a:solidFill>
                  <a:schemeClr val="bg1"/>
                </a:solidFill>
              </a:rPr>
              <a:t> </a:t>
            </a:r>
            <a:r>
              <a:rPr lang="ar-SA" sz="2400" dirty="0" smtClean="0">
                <a:solidFill>
                  <a:schemeClr val="bg1"/>
                </a:solidFill>
              </a:rPr>
              <a:t>.</a:t>
            </a:r>
            <a:endParaRPr lang="en-US" sz="2400" dirty="0" smtClean="0">
              <a:solidFill>
                <a:schemeClr val="bg1"/>
              </a:solidFill>
            </a:endParaRPr>
          </a:p>
          <a:p>
            <a:endParaRPr lang="en-US" sz="2800" dirty="0" smtClean="0">
              <a:solidFill>
                <a:schemeClr val="bg1"/>
              </a:solidFill>
            </a:endParaRPr>
          </a:p>
        </p:txBody>
      </p:sp>
      <p:sp>
        <p:nvSpPr>
          <p:cNvPr id="7" name="عنصر نائب للنص 3"/>
          <p:cNvSpPr txBox="1">
            <a:spLocks/>
          </p:cNvSpPr>
          <p:nvPr/>
        </p:nvSpPr>
        <p:spPr>
          <a:xfrm>
            <a:off x="1142976" y="2071678"/>
            <a:ext cx="7715304" cy="857256"/>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buClr>
                <a:srgbClr val="FEB80A"/>
              </a:buClr>
              <a:defRPr/>
            </a:pPr>
            <a:r>
              <a:rPr lang="ar-IQ" sz="4200" b="1" dirty="0" smtClean="0">
                <a:solidFill>
                  <a:srgbClr val="FF0000"/>
                </a:solidFill>
              </a:rPr>
              <a:t>  </a:t>
            </a:r>
            <a:r>
              <a:rPr lang="ar-SA" sz="3800" b="1" dirty="0" smtClean="0">
                <a:solidFill>
                  <a:srgbClr val="FF0000"/>
                </a:solidFill>
              </a:rPr>
              <a:t>المبدأ الأول : مبدأ النظر إلى الجانب التعبدي </a:t>
            </a:r>
            <a:r>
              <a:rPr lang="ar-SA" sz="3800" b="1" dirty="0" smtClean="0">
                <a:solidFill>
                  <a:srgbClr val="FF0000"/>
                </a:solidFill>
              </a:rPr>
              <a:t>.</a:t>
            </a:r>
            <a:endParaRPr lang="en-US" sz="3800" dirty="0" smtClean="0">
              <a:solidFill>
                <a:srgbClr val="FF0000"/>
              </a:solidFill>
            </a:endParaRPr>
          </a:p>
        </p:txBody>
      </p:sp>
    </p:spTree>
    <p:extLst>
      <p:ext uri="{BB962C8B-B14F-4D97-AF65-F5344CB8AC3E}">
        <p14:creationId xmlns:p14="http://schemas.microsoft.com/office/powerpoint/2010/main" xmlns="" val="1889699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سهم للأسفل 8"/>
          <p:cNvSpPr/>
          <p:nvPr/>
        </p:nvSpPr>
        <p:spPr>
          <a:xfrm>
            <a:off x="4357686" y="1285860"/>
            <a:ext cx="571504" cy="642942"/>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1600"/>
          </a:p>
        </p:txBody>
      </p:sp>
      <p:sp>
        <p:nvSpPr>
          <p:cNvPr id="8" name="عنصر نائب للنص 3"/>
          <p:cNvSpPr txBox="1">
            <a:spLocks/>
          </p:cNvSpPr>
          <p:nvPr/>
        </p:nvSpPr>
        <p:spPr>
          <a:xfrm>
            <a:off x="357158" y="2000240"/>
            <a:ext cx="8501122" cy="4500594"/>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t">
            <a:no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r>
              <a:rPr lang="ar-SA" sz="2800" dirty="0" smtClean="0">
                <a:solidFill>
                  <a:schemeClr val="bg1"/>
                </a:solidFill>
              </a:rPr>
              <a:t>إنَّ القضاء في الإسلام يقع على وفق الإثبات المظهر للواقعة والحق أمام القاضي؛ فإذا كان الإثبات صحيحاً في الظاهر والباطن ومطابقاً للواقع وصادقاً في الأمر نفسه؛ فإنه يؤثر في المدعى </a:t>
            </a:r>
            <a:r>
              <a:rPr lang="ar-SA" sz="2800" dirty="0" err="1" smtClean="0">
                <a:solidFill>
                  <a:schemeClr val="bg1"/>
                </a:solidFill>
              </a:rPr>
              <a:t>به</a:t>
            </a:r>
            <a:r>
              <a:rPr lang="ar-SA" sz="2800" dirty="0" smtClean="0">
                <a:solidFill>
                  <a:schemeClr val="bg1"/>
                </a:solidFill>
              </a:rPr>
              <a:t> ظاهراً وباطناً؛ فيحكم للمدعى بالشيء ظاهراً، ويحل له أخذه واستعماله واستغلاله وتملكه </a:t>
            </a:r>
            <a:r>
              <a:rPr lang="ar-SA" sz="2800" dirty="0" err="1" smtClean="0">
                <a:solidFill>
                  <a:schemeClr val="bg1"/>
                </a:solidFill>
              </a:rPr>
              <a:t>والافادة</a:t>
            </a:r>
            <a:r>
              <a:rPr lang="ar-SA" sz="2800" dirty="0" smtClean="0">
                <a:solidFill>
                  <a:schemeClr val="bg1"/>
                </a:solidFill>
              </a:rPr>
              <a:t> منه باطناً فيما بينه وبين الله أي ينفذ الحكم في الدنيا والآخرة. أما إذا كان الإثبات غير مطابق للواقع، وكان ظاهره يخالف باطنه؛ فإن حكم الحاكم المبني على الإثبات لا يحل حلالاً، ولا يحرم حراماً، ولا يغير الشيء عما هو عليه في الواقع والأمر نفسه، وإنما ينفذ في الظاهر فقط عند من لا يعلم الحقيقة والباطن، وتترك البواطن لله </a:t>
            </a:r>
            <a:r>
              <a:rPr lang="ar-SA" sz="2800" dirty="0" smtClean="0">
                <a:solidFill>
                  <a:schemeClr val="bg1"/>
                </a:solidFill>
              </a:rPr>
              <a:t>تعالى</a:t>
            </a:r>
            <a:r>
              <a:rPr lang="ar-IQ" sz="2800" dirty="0" smtClean="0">
                <a:solidFill>
                  <a:schemeClr val="bg1"/>
                </a:solidFill>
              </a:rPr>
              <a:t> </a:t>
            </a:r>
            <a:r>
              <a:rPr lang="ar-SA" sz="2800" dirty="0" smtClean="0">
                <a:solidFill>
                  <a:schemeClr val="bg1"/>
                </a:solidFill>
              </a:rPr>
              <a:t>، </a:t>
            </a:r>
            <a:endParaRPr lang="en-US" sz="3600" dirty="0" smtClean="0">
              <a:solidFill>
                <a:schemeClr val="bg1"/>
              </a:solidFill>
            </a:endParaRPr>
          </a:p>
        </p:txBody>
      </p:sp>
      <p:sp>
        <p:nvSpPr>
          <p:cNvPr id="7" name="عنصر نائب للنص 3"/>
          <p:cNvSpPr txBox="1">
            <a:spLocks/>
          </p:cNvSpPr>
          <p:nvPr/>
        </p:nvSpPr>
        <p:spPr>
          <a:xfrm>
            <a:off x="714348" y="285728"/>
            <a:ext cx="7929618" cy="785818"/>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625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buClr>
                <a:srgbClr val="FEB80A"/>
              </a:buClr>
              <a:defRPr/>
            </a:pPr>
            <a:r>
              <a:rPr lang="ar-SA" sz="4400" b="1" dirty="0" smtClean="0">
                <a:solidFill>
                  <a:srgbClr val="FF0000"/>
                </a:solidFill>
              </a:rPr>
              <a:t>المبدأ الثاني: مبدأ النظر إلى ظواهر الوقائع مع اعتبار </a:t>
            </a:r>
            <a:r>
              <a:rPr lang="ar-SA" sz="4400" b="1" dirty="0" smtClean="0">
                <a:solidFill>
                  <a:srgbClr val="FF0000"/>
                </a:solidFill>
              </a:rPr>
              <a:t>تطابقها</a:t>
            </a:r>
            <a:r>
              <a:rPr lang="ar-IQ" sz="4400" b="1" dirty="0" smtClean="0">
                <a:solidFill>
                  <a:srgbClr val="FF0000"/>
                </a:solidFill>
              </a:rPr>
              <a:t> </a:t>
            </a:r>
            <a:r>
              <a:rPr lang="ar-SA" sz="4400" b="1" dirty="0" smtClean="0">
                <a:solidFill>
                  <a:srgbClr val="FF0000"/>
                </a:solidFill>
              </a:rPr>
              <a:t>.</a:t>
            </a:r>
            <a:endParaRPr lang="en-US" sz="3800" dirty="0" smtClean="0">
              <a:solidFill>
                <a:srgbClr val="FF0000"/>
              </a:solidFill>
            </a:endParaRPr>
          </a:p>
        </p:txBody>
      </p:sp>
    </p:spTree>
    <p:extLst>
      <p:ext uri="{BB962C8B-B14F-4D97-AF65-F5344CB8AC3E}">
        <p14:creationId xmlns:p14="http://schemas.microsoft.com/office/powerpoint/2010/main" xmlns="" val="1889699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سهم للأسفل 8"/>
          <p:cNvSpPr/>
          <p:nvPr/>
        </p:nvSpPr>
        <p:spPr>
          <a:xfrm>
            <a:off x="4286248" y="357166"/>
            <a:ext cx="571504" cy="928694"/>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1600"/>
          </a:p>
        </p:txBody>
      </p:sp>
      <p:sp>
        <p:nvSpPr>
          <p:cNvPr id="8" name="عنصر نائب للنص 3"/>
          <p:cNvSpPr txBox="1">
            <a:spLocks/>
          </p:cNvSpPr>
          <p:nvPr/>
        </p:nvSpPr>
        <p:spPr>
          <a:xfrm>
            <a:off x="500034" y="1571612"/>
            <a:ext cx="8277500" cy="4929222"/>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t">
            <a:no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r>
              <a:rPr lang="ar-SA" sz="3200" dirty="0" smtClean="0">
                <a:solidFill>
                  <a:schemeClr val="bg1"/>
                </a:solidFill>
              </a:rPr>
              <a:t>وترتبط </a:t>
            </a:r>
            <a:r>
              <a:rPr lang="ar-SA" sz="3200" dirty="0" smtClean="0">
                <a:solidFill>
                  <a:schemeClr val="bg1"/>
                </a:solidFill>
              </a:rPr>
              <a:t>بالحساب والعقاب الأخروي؛لعموم قول رسول الله</a:t>
            </a:r>
            <a:r>
              <a:rPr lang="ar-IQ" sz="2000" b="1" dirty="0" smtClean="0">
                <a:solidFill>
                  <a:schemeClr val="bg1"/>
                </a:solidFill>
              </a:rPr>
              <a:t>(صلى الله عليه وآله وسلم)</a:t>
            </a:r>
            <a:r>
              <a:rPr lang="ar-SA" sz="3200" dirty="0" smtClean="0">
                <a:solidFill>
                  <a:schemeClr val="bg1"/>
                </a:solidFill>
              </a:rPr>
              <a:t>: ( إنَّما أنا بشرـ وأنَّه يأتيني الخصم؛ فلعلَّ بعضكم أن يكون أبلغ من بعض؛ فأقضي له بذلك؛ فمن قضيت له بحق مسلم؛ فإنَّما هي قطعة من النار فليأخذها، أو فليتركها)، وفي لفظ آخر ( إنما أنا بشر وإنكم تختصمون إليَّ، ولعلَّ بعضكم أن يكون ألحن بحجته من بعض؛ فأقضي له على نحو ما أسمع؛ فمن قضيت له بحق أخيه شيئاً؛ فلا يأخذه فإنَّما أقطع له قطعة من النار).</a:t>
            </a:r>
            <a:endParaRPr lang="en-US" sz="4000" dirty="0" smtClean="0">
              <a:solidFill>
                <a:schemeClr val="bg1"/>
              </a:solidFill>
            </a:endParaRPr>
          </a:p>
        </p:txBody>
      </p:sp>
    </p:spTree>
    <p:extLst>
      <p:ext uri="{BB962C8B-B14F-4D97-AF65-F5344CB8AC3E}">
        <p14:creationId xmlns:p14="http://schemas.microsoft.com/office/powerpoint/2010/main" xmlns="" val="1889699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سهم للأسفل 8"/>
          <p:cNvSpPr/>
          <p:nvPr/>
        </p:nvSpPr>
        <p:spPr>
          <a:xfrm>
            <a:off x="4357686" y="1285860"/>
            <a:ext cx="571504" cy="642942"/>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1600"/>
          </a:p>
        </p:txBody>
      </p:sp>
      <p:sp>
        <p:nvSpPr>
          <p:cNvPr id="8" name="عنصر نائب للنص 3"/>
          <p:cNvSpPr txBox="1">
            <a:spLocks/>
          </p:cNvSpPr>
          <p:nvPr/>
        </p:nvSpPr>
        <p:spPr>
          <a:xfrm>
            <a:off x="357158" y="2000240"/>
            <a:ext cx="8501122" cy="4500594"/>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t">
            <a:no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r>
              <a:rPr lang="ar-SA" sz="2800" dirty="0" smtClean="0">
                <a:solidFill>
                  <a:schemeClr val="bg1"/>
                </a:solidFill>
              </a:rPr>
              <a:t>الإثبات في القضاء الشرعي هو المعيار في تمييز الحق من الباطل، والغث من السمين، والحاجز أمام الأقوال الكاذبة والدعوى الباطلة وعلى هذا؛ فكل ادّعاء يبقى في نظر القضاء الشرعي محتاجاً إلى دليل، ولا يؤخذ </a:t>
            </a:r>
            <a:r>
              <a:rPr lang="ar-SA" sz="2800" dirty="0" err="1" smtClean="0">
                <a:solidFill>
                  <a:schemeClr val="bg1"/>
                </a:solidFill>
              </a:rPr>
              <a:t>به</a:t>
            </a:r>
            <a:r>
              <a:rPr lang="ar-SA" sz="2800" dirty="0" smtClean="0">
                <a:solidFill>
                  <a:schemeClr val="bg1"/>
                </a:solidFill>
              </a:rPr>
              <a:t> إلا بالحجة والبرهان، يقول جل وعلا: </a:t>
            </a:r>
            <a:r>
              <a:rPr lang="en-US" sz="2800" dirty="0" smtClean="0">
                <a:solidFill>
                  <a:schemeClr val="bg1"/>
                </a:solidFill>
                <a:sym typeface="AGA Arabesque"/>
              </a:rPr>
              <a:t></a:t>
            </a:r>
            <a:r>
              <a:rPr lang="ar-SA" sz="2800" dirty="0" smtClean="0">
                <a:solidFill>
                  <a:schemeClr val="bg1"/>
                </a:solidFill>
              </a:rPr>
              <a:t> قُلْ هَاتُوا بُرْهَانَكُمْ إِنْ كُنْتُمْ صَادِقِينَ</a:t>
            </a:r>
            <a:r>
              <a:rPr lang="en-US" sz="2800" dirty="0" smtClean="0">
                <a:solidFill>
                  <a:schemeClr val="bg1"/>
                </a:solidFill>
                <a:sym typeface="AGA Arabesque"/>
              </a:rPr>
              <a:t></a:t>
            </a:r>
            <a:r>
              <a:rPr lang="en-US" sz="2800" baseline="30000" dirty="0" smtClean="0">
                <a:solidFill>
                  <a:schemeClr val="bg1"/>
                </a:solidFill>
              </a:rPr>
              <a:t>()</a:t>
            </a:r>
            <a:r>
              <a:rPr lang="ar-SA" sz="2800" baseline="30000" dirty="0" smtClean="0">
                <a:solidFill>
                  <a:schemeClr val="bg1"/>
                </a:solidFill>
              </a:rPr>
              <a:t> .</a:t>
            </a:r>
            <a:r>
              <a:rPr lang="ar-SA" sz="2800" dirty="0" smtClean="0">
                <a:solidFill>
                  <a:schemeClr val="bg1"/>
                </a:solidFill>
              </a:rPr>
              <a:t> ويقول سبحانه:</a:t>
            </a:r>
            <a:r>
              <a:rPr lang="en-US" sz="2800" dirty="0" smtClean="0">
                <a:solidFill>
                  <a:schemeClr val="bg1"/>
                </a:solidFill>
                <a:sym typeface="AGA Arabesque"/>
              </a:rPr>
              <a:t></a:t>
            </a:r>
            <a:r>
              <a:rPr lang="ar-SA" sz="2800" dirty="0" smtClean="0">
                <a:solidFill>
                  <a:schemeClr val="bg1"/>
                </a:solidFill>
              </a:rPr>
              <a:t> فَإِذْ لَمْ يَأْتُوا بِالشُّهَدَاءِ فَأُولَئِكَ عِنْدَ اللَّهِ هُمُ الْكَاذِبُونَ </a:t>
            </a:r>
            <a:r>
              <a:rPr lang="en-US" sz="2800" dirty="0" smtClean="0">
                <a:solidFill>
                  <a:schemeClr val="bg1"/>
                </a:solidFill>
                <a:sym typeface="AGA Arabesque"/>
              </a:rPr>
              <a:t></a:t>
            </a:r>
            <a:r>
              <a:rPr lang="en-US" sz="2800" baseline="30000" dirty="0" smtClean="0">
                <a:solidFill>
                  <a:schemeClr val="bg1"/>
                </a:solidFill>
              </a:rPr>
              <a:t>()</a:t>
            </a:r>
            <a:r>
              <a:rPr lang="ar-SA" sz="2800" baseline="30000" dirty="0" smtClean="0">
                <a:solidFill>
                  <a:schemeClr val="bg1"/>
                </a:solidFill>
              </a:rPr>
              <a:t>.</a:t>
            </a:r>
            <a:r>
              <a:rPr lang="ar-SA" sz="2800" dirty="0" smtClean="0">
                <a:solidFill>
                  <a:schemeClr val="bg1"/>
                </a:solidFill>
              </a:rPr>
              <a:t> وقد روى ابن عباس (</a:t>
            </a:r>
            <a:r>
              <a:rPr lang="en-US" sz="2800" dirty="0" smtClean="0">
                <a:solidFill>
                  <a:schemeClr val="bg1"/>
                </a:solidFill>
                <a:sym typeface="AGA Arabesque"/>
              </a:rPr>
              <a:t></a:t>
            </a:r>
            <a:r>
              <a:rPr lang="ar-SA" sz="2800" dirty="0" smtClean="0">
                <a:solidFill>
                  <a:schemeClr val="bg1"/>
                </a:solidFill>
              </a:rPr>
              <a:t>) أن النبي </a:t>
            </a:r>
            <a:r>
              <a:rPr lang="ar-IQ" sz="1400" b="1" dirty="0" smtClean="0">
                <a:solidFill>
                  <a:schemeClr val="bg1"/>
                </a:solidFill>
              </a:rPr>
              <a:t>(صلى الله عليه وآله وسلم)</a:t>
            </a:r>
            <a:r>
              <a:rPr lang="ar-SA" sz="1400" dirty="0" smtClean="0">
                <a:solidFill>
                  <a:schemeClr val="bg1"/>
                </a:solidFill>
              </a:rPr>
              <a:t> </a:t>
            </a:r>
            <a:r>
              <a:rPr lang="ar-SA" sz="2800" dirty="0" smtClean="0">
                <a:solidFill>
                  <a:schemeClr val="bg1"/>
                </a:solidFill>
              </a:rPr>
              <a:t>قال : (لو يعطى الناس بدعواهم؛ لادّعى رجالٌ دماءَ رجالٍ وأموالَهمُ، ولكنَّ اليمين على المدعى عليه)</a:t>
            </a:r>
            <a:r>
              <a:rPr lang="en-US" sz="2800" baseline="30000" dirty="0" smtClean="0">
                <a:solidFill>
                  <a:schemeClr val="bg1"/>
                </a:solidFill>
              </a:rPr>
              <a:t>()</a:t>
            </a:r>
            <a:r>
              <a:rPr lang="ar-SA" sz="2800" dirty="0" smtClean="0">
                <a:solidFill>
                  <a:schemeClr val="bg1"/>
                </a:solidFill>
              </a:rPr>
              <a:t>.</a:t>
            </a:r>
            <a:endParaRPr lang="en-US" sz="2800" dirty="0" smtClean="0">
              <a:solidFill>
                <a:schemeClr val="bg1"/>
              </a:solidFill>
            </a:endParaRPr>
          </a:p>
          <a:p>
            <a:r>
              <a:rPr lang="ar-SA" sz="2400" u="sng" dirty="0" smtClean="0">
                <a:solidFill>
                  <a:srgbClr val="FF0000"/>
                </a:solidFill>
              </a:rPr>
              <a:t>ووجه الدلالة: </a:t>
            </a:r>
            <a:r>
              <a:rPr lang="ar-SA" sz="2400" dirty="0" smtClean="0">
                <a:solidFill>
                  <a:schemeClr val="bg1"/>
                </a:solidFill>
              </a:rPr>
              <a:t>أنَّه لا يقبل الادّعاء بدون دليل، وإلّا تطاول الناس على الأعراض، وطالبوا بأموال الآخرين، واعتدوا على الأنفس والأرواح والأموال </a:t>
            </a:r>
            <a:endParaRPr lang="en-US" sz="3200" dirty="0" smtClean="0">
              <a:solidFill>
                <a:schemeClr val="bg1"/>
              </a:solidFill>
            </a:endParaRPr>
          </a:p>
          <a:p>
            <a:endParaRPr lang="en-US" sz="3600" dirty="0" smtClean="0">
              <a:solidFill>
                <a:schemeClr val="bg1"/>
              </a:solidFill>
            </a:endParaRPr>
          </a:p>
        </p:txBody>
      </p:sp>
      <p:sp>
        <p:nvSpPr>
          <p:cNvPr id="7" name="عنصر نائب للنص 3"/>
          <p:cNvSpPr txBox="1">
            <a:spLocks/>
          </p:cNvSpPr>
          <p:nvPr/>
        </p:nvSpPr>
        <p:spPr>
          <a:xfrm>
            <a:off x="714348" y="285728"/>
            <a:ext cx="7929618" cy="785818"/>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85000" lnSpcReduction="1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buClr>
                <a:srgbClr val="FEB80A"/>
              </a:buClr>
              <a:defRPr/>
            </a:pPr>
            <a:r>
              <a:rPr lang="ar-IQ" sz="4000" b="1" dirty="0" smtClean="0"/>
              <a:t> </a:t>
            </a:r>
            <a:r>
              <a:rPr lang="ar-SA" sz="4000" b="1" dirty="0" smtClean="0">
                <a:solidFill>
                  <a:srgbClr val="FF0000"/>
                </a:solidFill>
              </a:rPr>
              <a:t>المبدأ </a:t>
            </a:r>
            <a:r>
              <a:rPr lang="ar-SA" sz="4000" b="1" dirty="0" smtClean="0">
                <a:solidFill>
                  <a:srgbClr val="FF0000"/>
                </a:solidFill>
              </a:rPr>
              <a:t>الثالث: مبدأ قيام القضاء على الحجة والبرهان </a:t>
            </a:r>
            <a:r>
              <a:rPr lang="ar-SA" sz="4000" b="1" dirty="0" smtClean="0">
                <a:solidFill>
                  <a:srgbClr val="FF0000"/>
                </a:solidFill>
              </a:rPr>
              <a:t>.</a:t>
            </a:r>
            <a:endParaRPr lang="en-US" sz="4000" dirty="0" smtClean="0">
              <a:solidFill>
                <a:srgbClr val="FF0000"/>
              </a:solidFill>
            </a:endParaRPr>
          </a:p>
        </p:txBody>
      </p:sp>
    </p:spTree>
    <p:extLst>
      <p:ext uri="{BB962C8B-B14F-4D97-AF65-F5344CB8AC3E}">
        <p14:creationId xmlns:p14="http://schemas.microsoft.com/office/powerpoint/2010/main" xmlns="" val="1889699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سهم للأسفل 8"/>
          <p:cNvSpPr/>
          <p:nvPr/>
        </p:nvSpPr>
        <p:spPr>
          <a:xfrm>
            <a:off x="4357686" y="1285860"/>
            <a:ext cx="571504" cy="785818"/>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1600"/>
          </a:p>
        </p:txBody>
      </p:sp>
      <p:sp>
        <p:nvSpPr>
          <p:cNvPr id="8" name="عنصر نائب للنص 3"/>
          <p:cNvSpPr txBox="1">
            <a:spLocks/>
          </p:cNvSpPr>
          <p:nvPr/>
        </p:nvSpPr>
        <p:spPr>
          <a:xfrm>
            <a:off x="357158" y="2214554"/>
            <a:ext cx="8501122" cy="4286280"/>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t">
            <a:no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r>
              <a:rPr lang="ar-SA" sz="2800" dirty="0" smtClean="0">
                <a:solidFill>
                  <a:schemeClr val="bg1"/>
                </a:solidFill>
              </a:rPr>
              <a:t>من الأصول المقررة في الشريعة الإسلامية أن التشريع لله سبحانه وتعالى بما ورد في كتابه الكريم، وبما ورد عن رسوله </a:t>
            </a:r>
            <a:r>
              <a:rPr lang="ar-IQ" sz="1400" b="1" dirty="0" smtClean="0">
                <a:solidFill>
                  <a:schemeClr val="bg1"/>
                </a:solidFill>
              </a:rPr>
              <a:t>(صلى الله عليه وآله وسلم)</a:t>
            </a:r>
            <a:r>
              <a:rPr lang="ar-SA" sz="2800" dirty="0" smtClean="0">
                <a:solidFill>
                  <a:schemeClr val="bg1"/>
                </a:solidFill>
              </a:rPr>
              <a:t>، وحينئذ فالإسلام بنـزعه السيادة التشريعية من يد البشر قد وضع أرسخ قاعدة لكفالة حق البشر في المساواة أمام أحكامه وتشريعه؛فهو بذلك يقطع السبيل أمام أيَّة فئة قد تدعي لنفسها الفضل </a:t>
            </a:r>
            <a:r>
              <a:rPr lang="ar-SA" sz="2800" dirty="0" err="1" smtClean="0">
                <a:solidFill>
                  <a:schemeClr val="bg1"/>
                </a:solidFill>
              </a:rPr>
              <a:t>أوالتميز</a:t>
            </a:r>
            <a:r>
              <a:rPr lang="ar-SA" sz="2800" dirty="0" smtClean="0">
                <a:solidFill>
                  <a:schemeClr val="bg1"/>
                </a:solidFill>
              </a:rPr>
              <a:t> على غيرها من الفئات؛ فالقاعدة القضائية في الشريعة الإسلامية هي من عند الله تعالى، والناس مهما علت مقاماتهم، أو سمت منازلهم؛ فهم أمام شرع الله متساوون لا امتياز لأحد على أحد.</a:t>
            </a:r>
            <a:endParaRPr lang="en-US" sz="3600" dirty="0" smtClean="0">
              <a:solidFill>
                <a:schemeClr val="bg1"/>
              </a:solidFill>
            </a:endParaRPr>
          </a:p>
        </p:txBody>
      </p:sp>
      <p:sp>
        <p:nvSpPr>
          <p:cNvPr id="7" name="عنصر نائب للنص 3"/>
          <p:cNvSpPr txBox="1">
            <a:spLocks/>
          </p:cNvSpPr>
          <p:nvPr/>
        </p:nvSpPr>
        <p:spPr>
          <a:xfrm>
            <a:off x="714348" y="285728"/>
            <a:ext cx="7929618" cy="785818"/>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775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lvl="0" algn="justLow" fontAlgn="base">
              <a:spcBef>
                <a:spcPct val="0"/>
              </a:spcBef>
              <a:spcAft>
                <a:spcPct val="0"/>
              </a:spcAft>
              <a:buClrTx/>
              <a:buSzTx/>
            </a:pPr>
            <a:r>
              <a:rPr lang="ar-IQ" sz="4000" b="1" dirty="0" smtClean="0">
                <a:latin typeface="Simplified Arabic" pitchFamily="18" charset="-78"/>
                <a:ea typeface="Times New Roman" pitchFamily="18" charset="0"/>
                <a:cs typeface="Simplified Arabic" pitchFamily="18" charset="-78"/>
              </a:rPr>
              <a:t> </a:t>
            </a:r>
            <a:r>
              <a:rPr lang="ar-SA" sz="4000" b="1" dirty="0" smtClean="0">
                <a:solidFill>
                  <a:srgbClr val="FF0000"/>
                </a:solidFill>
                <a:latin typeface="Simplified Arabic" pitchFamily="18" charset="-78"/>
                <a:ea typeface="Times New Roman" pitchFamily="18" charset="0"/>
                <a:cs typeface="Simplified Arabic" pitchFamily="18" charset="-78"/>
              </a:rPr>
              <a:t>المبدأ </a:t>
            </a:r>
            <a:r>
              <a:rPr lang="ar-SA" sz="4000" b="1" dirty="0" smtClean="0">
                <a:solidFill>
                  <a:srgbClr val="FF0000"/>
                </a:solidFill>
                <a:latin typeface="Simplified Arabic" pitchFamily="18" charset="-78"/>
                <a:ea typeface="Times New Roman" pitchFamily="18" charset="0"/>
                <a:cs typeface="Simplified Arabic" pitchFamily="18" charset="-78"/>
              </a:rPr>
              <a:t>الرابع : مبدأ المساواة والعدالة في القضاء الشرعي .</a:t>
            </a:r>
            <a:endParaRPr lang="ar-SA" sz="4400" dirty="0" smtClean="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xmlns="" val="18896990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77</TotalTime>
  <Words>1940</Words>
  <PresentationFormat>عرض على الشاشة (3:4)‏</PresentationFormat>
  <Paragraphs>52</Paragraphs>
  <Slides>18</Slides>
  <Notes>0</Notes>
  <HiddenSlides>0</HiddenSlides>
  <MMClips>0</MMClips>
  <ScaleCrop>false</ScaleCrop>
  <HeadingPairs>
    <vt:vector size="4" baseType="variant">
      <vt:variant>
        <vt:lpstr>سمة</vt:lpstr>
      </vt:variant>
      <vt:variant>
        <vt:i4>1</vt:i4>
      </vt:variant>
      <vt:variant>
        <vt:lpstr>عناوين الشرائح</vt:lpstr>
      </vt:variant>
      <vt:variant>
        <vt:i4>18</vt:i4>
      </vt:variant>
    </vt:vector>
  </HeadingPairs>
  <TitlesOfParts>
    <vt:vector size="19" baseType="lpstr">
      <vt:lpstr>تدفق</vt:lpstr>
      <vt:lpstr>النظم الاسلامية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النظم الاسلامية </dc:title>
  <dc:creator>sww</dc:creator>
  <cp:lastModifiedBy>Maher</cp:lastModifiedBy>
  <cp:revision>9</cp:revision>
  <dcterms:created xsi:type="dcterms:W3CDTF">2022-01-14T19:52:55Z</dcterms:created>
  <dcterms:modified xsi:type="dcterms:W3CDTF">2022-01-14T21:21:24Z</dcterms:modified>
</cp:coreProperties>
</file>