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t>22/10/1442</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22/10/1442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22/10/1442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22/10/1442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22/10/1442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22/10/1442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t>22/10/1442</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t>22/10/1442</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22/10/1442</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22/10/1442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22/10/1442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t>22/10/1442</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نص 3"/>
          <p:cNvSpPr txBox="1">
            <a:spLocks/>
          </p:cNvSpPr>
          <p:nvPr/>
        </p:nvSpPr>
        <p:spPr>
          <a:xfrm>
            <a:off x="684402" y="258912"/>
            <a:ext cx="7848872" cy="925384"/>
          </a:xfrm>
          <a:prstGeom prst="roundRect">
            <a:avLst/>
          </a:prstGeom>
          <a:solidFill>
            <a:schemeClr val="accent6">
              <a:lumMod val="60000"/>
              <a:lumOff val="40000"/>
            </a:schemeClr>
          </a:solidFill>
          <a:ln w="25400" cap="flat" cmpd="sng" algn="ctr">
            <a:solidFill>
              <a:srgbClr val="EA157A">
                <a:lumMod val="75000"/>
              </a:srgbClr>
            </a:solidFill>
            <a:prstDash val="solid"/>
          </a:ln>
          <a:effectLst/>
        </p:spPr>
        <p:txBody>
          <a:bodyPr vert="horz" lIns="45720" rIns="45720" rtlCol="1" anchor="ctr">
            <a:normAutofit fontScale="92500" lnSpcReduction="10000"/>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algn="ctr">
              <a:buClr>
                <a:srgbClr val="FEB80A"/>
              </a:buClr>
              <a:defRPr/>
            </a:pPr>
            <a:r>
              <a:rPr lang="ar-IQ" sz="5400" b="1" i="1" dirty="0" smtClean="0">
                <a:solidFill>
                  <a:srgbClr val="EA157A">
                    <a:lumMod val="75000"/>
                  </a:srgbClr>
                </a:solidFill>
                <a:latin typeface="Constantia"/>
              </a:rPr>
              <a:t>انواع النظم الاسلامية </a:t>
            </a:r>
            <a:r>
              <a:rPr lang="ar-IQ" sz="5400" b="1" i="1" dirty="0" smtClean="0">
                <a:solidFill>
                  <a:srgbClr val="EA157A">
                    <a:lumMod val="75000"/>
                  </a:srgbClr>
                </a:solidFill>
                <a:latin typeface="Constantia"/>
              </a:rPr>
              <a:t> </a:t>
            </a:r>
            <a:endParaRPr lang="ar-IQ" sz="4400" b="1" i="1" dirty="0">
              <a:solidFill>
                <a:srgbClr val="EA157A">
                  <a:lumMod val="75000"/>
                </a:srgbClr>
              </a:solidFill>
              <a:latin typeface="Constantia"/>
            </a:endParaRPr>
          </a:p>
        </p:txBody>
      </p:sp>
      <p:sp>
        <p:nvSpPr>
          <p:cNvPr id="5" name="عنصر نائب للنص 3"/>
          <p:cNvSpPr txBox="1">
            <a:spLocks/>
          </p:cNvSpPr>
          <p:nvPr/>
        </p:nvSpPr>
        <p:spPr>
          <a:xfrm>
            <a:off x="4796690" y="1323172"/>
            <a:ext cx="3672408" cy="925384"/>
          </a:xfrm>
          <a:prstGeom prst="roundRect">
            <a:avLst/>
          </a:prstGeom>
          <a:solidFill>
            <a:schemeClr val="accent6">
              <a:lumMod val="60000"/>
              <a:lumOff val="40000"/>
            </a:schemeClr>
          </a:solidFill>
          <a:ln w="25400" cap="flat" cmpd="sng" algn="ctr">
            <a:solidFill>
              <a:srgbClr val="EA157A">
                <a:lumMod val="75000"/>
              </a:srgbClr>
            </a:solidFill>
            <a:prstDash val="solid"/>
          </a:ln>
          <a:effectLst/>
        </p:spPr>
        <p:txBody>
          <a:bodyPr vert="horz" lIns="45720" rIns="45720" rtlCol="1" anchor="ctr">
            <a:normAutofit/>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algn="ctr">
              <a:buClr>
                <a:srgbClr val="FEB80A"/>
              </a:buClr>
              <a:defRPr/>
            </a:pPr>
            <a:r>
              <a:rPr lang="ar-IQ" sz="4400" b="1" i="1" dirty="0" smtClean="0">
                <a:solidFill>
                  <a:srgbClr val="EA157A">
                    <a:lumMod val="75000"/>
                  </a:srgbClr>
                </a:solidFill>
                <a:latin typeface="Constantia"/>
              </a:rPr>
              <a:t>1- النظام العقدي </a:t>
            </a:r>
            <a:endParaRPr lang="ar-IQ" sz="4400" b="1" i="1" dirty="0">
              <a:solidFill>
                <a:srgbClr val="EA157A">
                  <a:lumMod val="75000"/>
                </a:srgbClr>
              </a:solidFill>
              <a:latin typeface="Constantia"/>
            </a:endParaRPr>
          </a:p>
        </p:txBody>
      </p:sp>
      <p:sp>
        <p:nvSpPr>
          <p:cNvPr id="6" name="عنصر نائب للنص 3"/>
          <p:cNvSpPr txBox="1">
            <a:spLocks/>
          </p:cNvSpPr>
          <p:nvPr/>
        </p:nvSpPr>
        <p:spPr>
          <a:xfrm>
            <a:off x="749652" y="1323172"/>
            <a:ext cx="3780420" cy="925384"/>
          </a:xfrm>
          <a:prstGeom prst="roundRect">
            <a:avLst/>
          </a:prstGeom>
          <a:solidFill>
            <a:schemeClr val="accent6">
              <a:lumMod val="60000"/>
              <a:lumOff val="40000"/>
            </a:schemeClr>
          </a:solidFill>
          <a:ln w="25400" cap="flat" cmpd="sng" algn="ctr">
            <a:solidFill>
              <a:srgbClr val="EA157A">
                <a:lumMod val="75000"/>
              </a:srgbClr>
            </a:solidFill>
            <a:prstDash val="solid"/>
          </a:ln>
          <a:effectLst/>
        </p:spPr>
        <p:txBody>
          <a:bodyPr vert="horz" lIns="45720" rIns="45720" rtlCol="1" anchor="ctr">
            <a:normAutofit/>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algn="ctr">
              <a:buClr>
                <a:srgbClr val="FEB80A"/>
              </a:buClr>
              <a:defRPr/>
            </a:pPr>
            <a:r>
              <a:rPr lang="ar-IQ" sz="4400" b="1" i="1" dirty="0" smtClean="0">
                <a:solidFill>
                  <a:srgbClr val="EA157A">
                    <a:lumMod val="75000"/>
                  </a:srgbClr>
                </a:solidFill>
                <a:latin typeface="Constantia"/>
              </a:rPr>
              <a:t>2- نظام العبادة </a:t>
            </a:r>
            <a:endParaRPr lang="ar-IQ" sz="4400" b="1" i="1" dirty="0">
              <a:solidFill>
                <a:srgbClr val="EA157A">
                  <a:lumMod val="75000"/>
                </a:srgbClr>
              </a:solidFill>
              <a:latin typeface="Constantia"/>
            </a:endParaRPr>
          </a:p>
        </p:txBody>
      </p:sp>
      <p:sp>
        <p:nvSpPr>
          <p:cNvPr id="7" name="عنصر نائب للنص 3"/>
          <p:cNvSpPr txBox="1">
            <a:spLocks/>
          </p:cNvSpPr>
          <p:nvPr/>
        </p:nvSpPr>
        <p:spPr>
          <a:xfrm>
            <a:off x="4837944" y="2420888"/>
            <a:ext cx="3672408" cy="925384"/>
          </a:xfrm>
          <a:prstGeom prst="roundRect">
            <a:avLst/>
          </a:prstGeom>
          <a:solidFill>
            <a:schemeClr val="accent6">
              <a:lumMod val="60000"/>
              <a:lumOff val="40000"/>
            </a:schemeClr>
          </a:solidFill>
          <a:ln w="25400" cap="flat" cmpd="sng" algn="ctr">
            <a:solidFill>
              <a:srgbClr val="EA157A">
                <a:lumMod val="75000"/>
              </a:srgbClr>
            </a:solidFill>
            <a:prstDash val="solid"/>
          </a:ln>
          <a:effectLst/>
        </p:spPr>
        <p:txBody>
          <a:bodyPr vert="horz" lIns="45720" rIns="45720" rtlCol="1" anchor="ctr">
            <a:normAutofit fontScale="92500"/>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algn="ctr">
              <a:buClr>
                <a:srgbClr val="FEB80A"/>
              </a:buClr>
              <a:defRPr/>
            </a:pPr>
            <a:r>
              <a:rPr lang="ar-IQ" sz="4400" b="1" i="1" dirty="0" smtClean="0">
                <a:solidFill>
                  <a:srgbClr val="EA157A">
                    <a:lumMod val="75000"/>
                  </a:srgbClr>
                </a:solidFill>
                <a:latin typeface="Constantia"/>
              </a:rPr>
              <a:t>3- النظام الاجتماعي </a:t>
            </a:r>
            <a:endParaRPr lang="ar-IQ" sz="4400" b="1" i="1" dirty="0">
              <a:solidFill>
                <a:srgbClr val="EA157A">
                  <a:lumMod val="75000"/>
                </a:srgbClr>
              </a:solidFill>
              <a:latin typeface="Constantia"/>
            </a:endParaRPr>
          </a:p>
        </p:txBody>
      </p:sp>
      <p:sp>
        <p:nvSpPr>
          <p:cNvPr id="8" name="عنصر نائب للنص 3"/>
          <p:cNvSpPr txBox="1">
            <a:spLocks/>
          </p:cNvSpPr>
          <p:nvPr/>
        </p:nvSpPr>
        <p:spPr>
          <a:xfrm>
            <a:off x="803658" y="2420888"/>
            <a:ext cx="3672408" cy="925384"/>
          </a:xfrm>
          <a:prstGeom prst="roundRect">
            <a:avLst/>
          </a:prstGeom>
          <a:solidFill>
            <a:schemeClr val="accent6">
              <a:lumMod val="60000"/>
              <a:lumOff val="40000"/>
            </a:schemeClr>
          </a:solidFill>
          <a:ln w="25400" cap="flat" cmpd="sng" algn="ctr">
            <a:solidFill>
              <a:srgbClr val="EA157A">
                <a:lumMod val="75000"/>
              </a:srgbClr>
            </a:solidFill>
            <a:prstDash val="solid"/>
          </a:ln>
          <a:effectLst/>
        </p:spPr>
        <p:txBody>
          <a:bodyPr vert="horz" lIns="45720" rIns="45720" rtlCol="1" anchor="ctr">
            <a:normAutofit/>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algn="ctr">
              <a:buClr>
                <a:srgbClr val="FEB80A"/>
              </a:buClr>
              <a:defRPr/>
            </a:pPr>
            <a:r>
              <a:rPr lang="ar-IQ" sz="4400" b="1" i="1" dirty="0" smtClean="0">
                <a:solidFill>
                  <a:srgbClr val="EA157A">
                    <a:lumMod val="75000"/>
                  </a:srgbClr>
                </a:solidFill>
                <a:latin typeface="Constantia"/>
              </a:rPr>
              <a:t>4- نظام الاخلاق </a:t>
            </a:r>
            <a:endParaRPr lang="ar-IQ" sz="4400" b="1" i="1" dirty="0">
              <a:solidFill>
                <a:srgbClr val="EA157A">
                  <a:lumMod val="75000"/>
                </a:srgbClr>
              </a:solidFill>
              <a:latin typeface="Constantia"/>
            </a:endParaRPr>
          </a:p>
        </p:txBody>
      </p:sp>
      <p:sp>
        <p:nvSpPr>
          <p:cNvPr id="9" name="عنصر نائب للنص 3"/>
          <p:cNvSpPr txBox="1">
            <a:spLocks/>
          </p:cNvSpPr>
          <p:nvPr/>
        </p:nvSpPr>
        <p:spPr>
          <a:xfrm>
            <a:off x="4869127" y="3573016"/>
            <a:ext cx="3672408" cy="925384"/>
          </a:xfrm>
          <a:prstGeom prst="roundRect">
            <a:avLst/>
          </a:prstGeom>
          <a:solidFill>
            <a:schemeClr val="accent6">
              <a:lumMod val="60000"/>
              <a:lumOff val="40000"/>
            </a:schemeClr>
          </a:solidFill>
          <a:ln w="25400" cap="flat" cmpd="sng" algn="ctr">
            <a:solidFill>
              <a:srgbClr val="EA157A">
                <a:lumMod val="75000"/>
              </a:srgbClr>
            </a:solidFill>
            <a:prstDash val="solid"/>
          </a:ln>
          <a:effectLst/>
        </p:spPr>
        <p:txBody>
          <a:bodyPr vert="horz" lIns="45720" rIns="45720" rtlCol="1" anchor="ctr">
            <a:normAutofit fontScale="92500"/>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algn="ctr">
              <a:buClr>
                <a:srgbClr val="FEB80A"/>
              </a:buClr>
              <a:defRPr/>
            </a:pPr>
            <a:r>
              <a:rPr lang="ar-IQ" sz="4400" b="1" i="1" dirty="0" smtClean="0">
                <a:solidFill>
                  <a:srgbClr val="EA157A">
                    <a:lumMod val="75000"/>
                  </a:srgbClr>
                </a:solidFill>
                <a:latin typeface="Constantia"/>
              </a:rPr>
              <a:t>5- النظام الاقتصادي </a:t>
            </a:r>
            <a:endParaRPr lang="ar-IQ" sz="4400" b="1" i="1" dirty="0">
              <a:solidFill>
                <a:srgbClr val="EA157A">
                  <a:lumMod val="75000"/>
                </a:srgbClr>
              </a:solidFill>
              <a:latin typeface="Constantia"/>
            </a:endParaRPr>
          </a:p>
        </p:txBody>
      </p:sp>
      <p:sp>
        <p:nvSpPr>
          <p:cNvPr id="10" name="عنصر نائب للنص 3"/>
          <p:cNvSpPr txBox="1">
            <a:spLocks/>
          </p:cNvSpPr>
          <p:nvPr/>
        </p:nvSpPr>
        <p:spPr>
          <a:xfrm>
            <a:off x="831453" y="3573016"/>
            <a:ext cx="3672408" cy="925384"/>
          </a:xfrm>
          <a:prstGeom prst="roundRect">
            <a:avLst/>
          </a:prstGeom>
          <a:solidFill>
            <a:schemeClr val="accent6">
              <a:lumMod val="60000"/>
              <a:lumOff val="40000"/>
            </a:schemeClr>
          </a:solidFill>
          <a:ln w="25400" cap="flat" cmpd="sng" algn="ctr">
            <a:solidFill>
              <a:srgbClr val="EA157A">
                <a:lumMod val="75000"/>
              </a:srgbClr>
            </a:solidFill>
            <a:prstDash val="solid"/>
          </a:ln>
          <a:effectLst/>
        </p:spPr>
        <p:txBody>
          <a:bodyPr vert="horz" lIns="45720" rIns="45720" rtlCol="1" anchor="ctr">
            <a:normAutofit/>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algn="ctr">
              <a:buClr>
                <a:srgbClr val="FEB80A"/>
              </a:buClr>
              <a:defRPr/>
            </a:pPr>
            <a:r>
              <a:rPr lang="ar-IQ" sz="4400" b="1" i="1" dirty="0" smtClean="0">
                <a:solidFill>
                  <a:srgbClr val="EA157A">
                    <a:lumMod val="75000"/>
                  </a:srgbClr>
                </a:solidFill>
                <a:latin typeface="Constantia"/>
              </a:rPr>
              <a:t>6- النظام السياسي</a:t>
            </a:r>
            <a:endParaRPr lang="ar-IQ" sz="4400" b="1" i="1" dirty="0">
              <a:solidFill>
                <a:srgbClr val="EA157A">
                  <a:lumMod val="75000"/>
                </a:srgbClr>
              </a:solidFill>
              <a:latin typeface="Constantia"/>
            </a:endParaRPr>
          </a:p>
        </p:txBody>
      </p:sp>
      <p:sp>
        <p:nvSpPr>
          <p:cNvPr id="11" name="عنصر نائب للنص 3"/>
          <p:cNvSpPr txBox="1">
            <a:spLocks/>
          </p:cNvSpPr>
          <p:nvPr/>
        </p:nvSpPr>
        <p:spPr>
          <a:xfrm>
            <a:off x="4889760" y="4725144"/>
            <a:ext cx="3672408" cy="925384"/>
          </a:xfrm>
          <a:prstGeom prst="roundRect">
            <a:avLst/>
          </a:prstGeom>
          <a:solidFill>
            <a:schemeClr val="accent6">
              <a:lumMod val="60000"/>
              <a:lumOff val="40000"/>
            </a:schemeClr>
          </a:solidFill>
          <a:ln w="25400" cap="flat" cmpd="sng" algn="ctr">
            <a:solidFill>
              <a:srgbClr val="EA157A">
                <a:lumMod val="75000"/>
              </a:srgbClr>
            </a:solidFill>
            <a:prstDash val="solid"/>
          </a:ln>
          <a:effectLst/>
        </p:spPr>
        <p:txBody>
          <a:bodyPr vert="horz" lIns="45720" rIns="45720" rtlCol="1" anchor="ctr">
            <a:normAutofit fontScale="77500" lnSpcReduction="20000"/>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algn="ctr">
              <a:buClr>
                <a:srgbClr val="FEB80A"/>
              </a:buClr>
              <a:defRPr/>
            </a:pPr>
            <a:r>
              <a:rPr lang="ar-IQ" sz="4400" b="1" i="1" dirty="0" smtClean="0">
                <a:solidFill>
                  <a:srgbClr val="EA157A">
                    <a:lumMod val="75000"/>
                  </a:srgbClr>
                </a:solidFill>
                <a:latin typeface="Constantia"/>
              </a:rPr>
              <a:t>7- نظام العلاقات الدولية </a:t>
            </a:r>
            <a:endParaRPr lang="ar-IQ" sz="4400" b="1" i="1" dirty="0">
              <a:solidFill>
                <a:srgbClr val="EA157A">
                  <a:lumMod val="75000"/>
                </a:srgbClr>
              </a:solidFill>
              <a:latin typeface="Constantia"/>
            </a:endParaRPr>
          </a:p>
        </p:txBody>
      </p:sp>
      <p:sp>
        <p:nvSpPr>
          <p:cNvPr id="12" name="عنصر نائب للنص 3"/>
          <p:cNvSpPr txBox="1">
            <a:spLocks/>
          </p:cNvSpPr>
          <p:nvPr/>
        </p:nvSpPr>
        <p:spPr>
          <a:xfrm>
            <a:off x="857664" y="4725144"/>
            <a:ext cx="3672408" cy="925384"/>
          </a:xfrm>
          <a:prstGeom prst="roundRect">
            <a:avLst/>
          </a:prstGeom>
          <a:solidFill>
            <a:schemeClr val="accent6">
              <a:lumMod val="60000"/>
              <a:lumOff val="40000"/>
            </a:schemeClr>
          </a:solidFill>
          <a:ln w="25400" cap="flat" cmpd="sng" algn="ctr">
            <a:solidFill>
              <a:srgbClr val="EA157A">
                <a:lumMod val="75000"/>
              </a:srgbClr>
            </a:solidFill>
            <a:prstDash val="solid"/>
          </a:ln>
          <a:effectLst/>
        </p:spPr>
        <p:txBody>
          <a:bodyPr vert="horz" lIns="45720" rIns="45720" rtlCol="1" anchor="ctr">
            <a:normAutofit/>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algn="ctr">
              <a:buClr>
                <a:srgbClr val="FEB80A"/>
              </a:buClr>
              <a:defRPr/>
            </a:pPr>
            <a:r>
              <a:rPr lang="ar-IQ" sz="4400" b="1" i="1" dirty="0" smtClean="0">
                <a:solidFill>
                  <a:srgbClr val="EA157A">
                    <a:lumMod val="75000"/>
                  </a:srgbClr>
                </a:solidFill>
                <a:latin typeface="Constantia"/>
              </a:rPr>
              <a:t>8- نظام الجهاد </a:t>
            </a:r>
            <a:endParaRPr lang="ar-IQ" sz="4400" b="1" i="1" dirty="0">
              <a:solidFill>
                <a:srgbClr val="EA157A">
                  <a:lumMod val="75000"/>
                </a:srgbClr>
              </a:solidFill>
              <a:latin typeface="Constantia"/>
            </a:endParaRPr>
          </a:p>
        </p:txBody>
      </p:sp>
      <p:sp>
        <p:nvSpPr>
          <p:cNvPr id="13" name="عنصر نائب للنص 3"/>
          <p:cNvSpPr txBox="1">
            <a:spLocks/>
          </p:cNvSpPr>
          <p:nvPr/>
        </p:nvSpPr>
        <p:spPr>
          <a:xfrm>
            <a:off x="2689981" y="5842182"/>
            <a:ext cx="3672408" cy="925384"/>
          </a:xfrm>
          <a:prstGeom prst="roundRect">
            <a:avLst/>
          </a:prstGeom>
          <a:solidFill>
            <a:schemeClr val="accent6">
              <a:lumMod val="60000"/>
              <a:lumOff val="40000"/>
            </a:schemeClr>
          </a:solidFill>
          <a:ln w="25400" cap="flat" cmpd="sng" algn="ctr">
            <a:solidFill>
              <a:srgbClr val="EA157A">
                <a:lumMod val="75000"/>
              </a:srgbClr>
            </a:solidFill>
            <a:prstDash val="solid"/>
          </a:ln>
          <a:effectLst/>
        </p:spPr>
        <p:txBody>
          <a:bodyPr vert="horz" lIns="45720" rIns="45720" rtlCol="1" anchor="ctr">
            <a:normAutofit/>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algn="ctr">
              <a:buClr>
                <a:srgbClr val="FEB80A"/>
              </a:buClr>
              <a:defRPr/>
            </a:pPr>
            <a:r>
              <a:rPr lang="ar-IQ" sz="4400" b="1" i="1" dirty="0" smtClean="0">
                <a:solidFill>
                  <a:srgbClr val="EA157A">
                    <a:lumMod val="75000"/>
                  </a:srgbClr>
                </a:solidFill>
                <a:latin typeface="Constantia"/>
              </a:rPr>
              <a:t>9- نظام القضاء </a:t>
            </a:r>
            <a:endParaRPr lang="ar-IQ" sz="4400" b="1" i="1" dirty="0">
              <a:solidFill>
                <a:srgbClr val="EA157A">
                  <a:lumMod val="75000"/>
                </a:srgbClr>
              </a:solidFill>
              <a:latin typeface="Constantia"/>
            </a:endParaRPr>
          </a:p>
        </p:txBody>
      </p:sp>
    </p:spTree>
    <p:extLst>
      <p:ext uri="{BB962C8B-B14F-4D97-AF65-F5344CB8AC3E}">
        <p14:creationId xmlns:p14="http://schemas.microsoft.com/office/powerpoint/2010/main" val="614138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نص 3"/>
          <p:cNvSpPr txBox="1">
            <a:spLocks/>
          </p:cNvSpPr>
          <p:nvPr/>
        </p:nvSpPr>
        <p:spPr>
          <a:xfrm>
            <a:off x="4865881" y="260648"/>
            <a:ext cx="3672408" cy="792088"/>
          </a:xfrm>
          <a:prstGeom prst="roundRect">
            <a:avLst/>
          </a:prstGeom>
          <a:solidFill>
            <a:schemeClr val="accent6">
              <a:lumMod val="60000"/>
              <a:lumOff val="40000"/>
            </a:schemeClr>
          </a:solidFill>
          <a:ln w="25400" cap="flat" cmpd="sng" algn="ctr">
            <a:solidFill>
              <a:srgbClr val="EA157A">
                <a:lumMod val="75000"/>
              </a:srgbClr>
            </a:solidFill>
            <a:prstDash val="solid"/>
          </a:ln>
          <a:effectLst/>
        </p:spPr>
        <p:txBody>
          <a:bodyPr vert="horz" lIns="45720" rIns="45720" rtlCol="1" anchor="ctr">
            <a:normAutofit lnSpcReduction="10000"/>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algn="ctr">
              <a:buClr>
                <a:srgbClr val="FEB80A"/>
              </a:buClr>
              <a:defRPr/>
            </a:pPr>
            <a:r>
              <a:rPr lang="ar-IQ" sz="4400" b="1" i="1" dirty="0" smtClean="0">
                <a:solidFill>
                  <a:srgbClr val="EA157A">
                    <a:lumMod val="75000"/>
                  </a:srgbClr>
                </a:solidFill>
                <a:latin typeface="Constantia"/>
              </a:rPr>
              <a:t>1- النظام العقدي </a:t>
            </a:r>
            <a:endParaRPr lang="ar-IQ" sz="4400" b="1" i="1" dirty="0">
              <a:solidFill>
                <a:srgbClr val="EA157A">
                  <a:lumMod val="75000"/>
                </a:srgbClr>
              </a:solidFill>
              <a:latin typeface="Constantia"/>
            </a:endParaRPr>
          </a:p>
        </p:txBody>
      </p:sp>
      <p:sp>
        <p:nvSpPr>
          <p:cNvPr id="5" name="عنصر نائب للنص 3"/>
          <p:cNvSpPr txBox="1">
            <a:spLocks/>
          </p:cNvSpPr>
          <p:nvPr/>
        </p:nvSpPr>
        <p:spPr>
          <a:xfrm>
            <a:off x="827584" y="1340768"/>
            <a:ext cx="7848872" cy="1656184"/>
          </a:xfrm>
          <a:prstGeom prst="roundRect">
            <a:avLst/>
          </a:prstGeom>
          <a:solidFill>
            <a:schemeClr val="tx2"/>
          </a:solidFill>
          <a:ln w="25400" cap="flat" cmpd="sng" algn="ctr">
            <a:solidFill>
              <a:srgbClr val="EA157A">
                <a:lumMod val="75000"/>
              </a:srgbClr>
            </a:solidFill>
            <a:prstDash val="solid"/>
          </a:ln>
          <a:effectLst/>
        </p:spPr>
        <p:txBody>
          <a:bodyPr vert="horz" lIns="45720" rIns="45720" rtlCol="1" anchor="ctr">
            <a:normAutofit fontScale="62500" lnSpcReduction="20000"/>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algn="ctr">
              <a:buClr>
                <a:srgbClr val="FEB80A"/>
              </a:buClr>
              <a:defRPr/>
            </a:pPr>
            <a:r>
              <a:rPr lang="ar-IQ" sz="4400" b="1" i="1" dirty="0">
                <a:solidFill>
                  <a:srgbClr val="EA157A">
                    <a:lumMod val="75000"/>
                  </a:srgbClr>
                </a:solidFill>
              </a:rPr>
              <a:t>وهو يُعنى بالأحكام والأمور الاعتقادية التي يجب على المسلم الإيمان بها سواء ما يتعلق بذات الله (عز وجل)، أو ما يتعلق بالأنبياء (عليهم الصلاة والسلام)، أو ما يتعلق بالأمور السمعية الغيبية.</a:t>
            </a:r>
            <a:endParaRPr lang="ar-IQ" sz="4400" b="1" i="1" dirty="0">
              <a:solidFill>
                <a:srgbClr val="EA157A">
                  <a:lumMod val="75000"/>
                </a:srgbClr>
              </a:solidFill>
              <a:latin typeface="Constantia"/>
            </a:endParaRPr>
          </a:p>
        </p:txBody>
      </p:sp>
      <p:sp>
        <p:nvSpPr>
          <p:cNvPr id="6" name="عنصر نائب للنص 3"/>
          <p:cNvSpPr txBox="1">
            <a:spLocks/>
          </p:cNvSpPr>
          <p:nvPr/>
        </p:nvSpPr>
        <p:spPr>
          <a:xfrm>
            <a:off x="4752020" y="3501008"/>
            <a:ext cx="3780420" cy="925384"/>
          </a:xfrm>
          <a:prstGeom prst="roundRect">
            <a:avLst/>
          </a:prstGeom>
          <a:solidFill>
            <a:schemeClr val="accent6">
              <a:lumMod val="60000"/>
              <a:lumOff val="40000"/>
            </a:schemeClr>
          </a:solidFill>
          <a:ln w="25400" cap="flat" cmpd="sng" algn="ctr">
            <a:solidFill>
              <a:srgbClr val="EA157A">
                <a:lumMod val="75000"/>
              </a:srgbClr>
            </a:solidFill>
            <a:prstDash val="solid"/>
          </a:ln>
          <a:effectLst/>
        </p:spPr>
        <p:txBody>
          <a:bodyPr vert="horz" lIns="45720" rIns="45720" rtlCol="1" anchor="ctr">
            <a:normAutofit/>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algn="ctr">
              <a:buClr>
                <a:srgbClr val="FEB80A"/>
              </a:buClr>
              <a:defRPr/>
            </a:pPr>
            <a:r>
              <a:rPr lang="ar-IQ" sz="4400" b="1" i="1" dirty="0" smtClean="0">
                <a:solidFill>
                  <a:srgbClr val="EA157A">
                    <a:lumMod val="75000"/>
                  </a:srgbClr>
                </a:solidFill>
                <a:latin typeface="Constantia"/>
              </a:rPr>
              <a:t>2- نظام العبادة </a:t>
            </a:r>
            <a:endParaRPr lang="ar-IQ" sz="4400" b="1" i="1" dirty="0">
              <a:solidFill>
                <a:srgbClr val="EA157A">
                  <a:lumMod val="75000"/>
                </a:srgbClr>
              </a:solidFill>
              <a:latin typeface="Constantia"/>
            </a:endParaRPr>
          </a:p>
        </p:txBody>
      </p:sp>
      <p:sp>
        <p:nvSpPr>
          <p:cNvPr id="7" name="عنصر نائب للنص 3"/>
          <p:cNvSpPr txBox="1">
            <a:spLocks/>
          </p:cNvSpPr>
          <p:nvPr/>
        </p:nvSpPr>
        <p:spPr>
          <a:xfrm>
            <a:off x="689417" y="4910622"/>
            <a:ext cx="7848872" cy="1357432"/>
          </a:xfrm>
          <a:prstGeom prst="roundRect">
            <a:avLst/>
          </a:prstGeom>
          <a:solidFill>
            <a:schemeClr val="tx2"/>
          </a:solidFill>
          <a:ln w="25400" cap="flat" cmpd="sng" algn="ctr">
            <a:solidFill>
              <a:srgbClr val="EA157A">
                <a:lumMod val="75000"/>
              </a:srgbClr>
            </a:solidFill>
            <a:prstDash val="solid"/>
          </a:ln>
          <a:effectLst/>
        </p:spPr>
        <p:txBody>
          <a:bodyPr vert="horz" lIns="45720" rIns="45720" rtlCol="1" anchor="ctr">
            <a:normAutofit fontScale="85000" lnSpcReduction="10000"/>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algn="ctr">
              <a:buClr>
                <a:srgbClr val="FEB80A"/>
              </a:buClr>
              <a:defRPr/>
            </a:pPr>
            <a:r>
              <a:rPr lang="ar-IQ" sz="4400" b="1" i="1" dirty="0">
                <a:solidFill>
                  <a:srgbClr val="EA157A">
                    <a:lumMod val="75000"/>
                  </a:srgbClr>
                </a:solidFill>
              </a:rPr>
              <a:t>وهو يُعنى بالأحكام الشرعية الفقهية في مسائل العبادات، من حيث وجوبها ونوافلها وندبها.</a:t>
            </a:r>
            <a:endParaRPr lang="ar-IQ" sz="4400" b="1" i="1" dirty="0">
              <a:solidFill>
                <a:srgbClr val="EA157A">
                  <a:lumMod val="75000"/>
                </a:srgbClr>
              </a:solidFill>
              <a:latin typeface="Constantia"/>
            </a:endParaRPr>
          </a:p>
        </p:txBody>
      </p:sp>
    </p:spTree>
    <p:extLst>
      <p:ext uri="{BB962C8B-B14F-4D97-AF65-F5344CB8AC3E}">
        <p14:creationId xmlns:p14="http://schemas.microsoft.com/office/powerpoint/2010/main" val="18896990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نص 3"/>
          <p:cNvSpPr txBox="1">
            <a:spLocks/>
          </p:cNvSpPr>
          <p:nvPr/>
        </p:nvSpPr>
        <p:spPr>
          <a:xfrm>
            <a:off x="4850720" y="332656"/>
            <a:ext cx="3672408" cy="925384"/>
          </a:xfrm>
          <a:prstGeom prst="roundRect">
            <a:avLst/>
          </a:prstGeom>
          <a:solidFill>
            <a:schemeClr val="accent6">
              <a:lumMod val="60000"/>
              <a:lumOff val="40000"/>
            </a:schemeClr>
          </a:solidFill>
          <a:ln w="25400" cap="flat" cmpd="sng" algn="ctr">
            <a:solidFill>
              <a:srgbClr val="EA157A">
                <a:lumMod val="75000"/>
              </a:srgbClr>
            </a:solidFill>
            <a:prstDash val="solid"/>
          </a:ln>
          <a:effectLst/>
        </p:spPr>
        <p:txBody>
          <a:bodyPr vert="horz" lIns="45720" rIns="45720" rtlCol="1" anchor="ctr">
            <a:normAutofit fontScale="92500"/>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algn="ctr">
              <a:buClr>
                <a:srgbClr val="FEB80A"/>
              </a:buClr>
              <a:defRPr/>
            </a:pPr>
            <a:r>
              <a:rPr lang="ar-IQ" sz="4400" b="1" i="1" dirty="0" smtClean="0">
                <a:solidFill>
                  <a:srgbClr val="EA157A">
                    <a:lumMod val="75000"/>
                  </a:srgbClr>
                </a:solidFill>
                <a:latin typeface="Constantia"/>
              </a:rPr>
              <a:t>3- النظام الاجتماعي </a:t>
            </a:r>
            <a:endParaRPr lang="ar-IQ" sz="4400" b="1" i="1" dirty="0">
              <a:solidFill>
                <a:srgbClr val="EA157A">
                  <a:lumMod val="75000"/>
                </a:srgbClr>
              </a:solidFill>
              <a:latin typeface="Constantia"/>
            </a:endParaRPr>
          </a:p>
        </p:txBody>
      </p:sp>
      <p:sp>
        <p:nvSpPr>
          <p:cNvPr id="5" name="عنصر نائب للنص 3"/>
          <p:cNvSpPr txBox="1">
            <a:spLocks/>
          </p:cNvSpPr>
          <p:nvPr/>
        </p:nvSpPr>
        <p:spPr>
          <a:xfrm>
            <a:off x="806872" y="1556792"/>
            <a:ext cx="7848872" cy="1512168"/>
          </a:xfrm>
          <a:prstGeom prst="roundRect">
            <a:avLst/>
          </a:prstGeom>
          <a:solidFill>
            <a:schemeClr val="tx2"/>
          </a:solidFill>
          <a:ln w="25400" cap="flat" cmpd="sng" algn="ctr">
            <a:solidFill>
              <a:srgbClr val="EA157A">
                <a:lumMod val="75000"/>
              </a:srgbClr>
            </a:solidFill>
            <a:prstDash val="solid"/>
          </a:ln>
          <a:effectLst/>
        </p:spPr>
        <p:txBody>
          <a:bodyPr vert="horz" lIns="45720" rIns="45720" rtlCol="1" anchor="ctr">
            <a:normAutofit fontScale="77500" lnSpcReduction="20000"/>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algn="ctr">
              <a:buClr>
                <a:srgbClr val="FEB80A"/>
              </a:buClr>
              <a:defRPr/>
            </a:pPr>
            <a:r>
              <a:rPr lang="ar-IQ" sz="4400" b="1" i="1" dirty="0">
                <a:solidFill>
                  <a:srgbClr val="EA157A">
                    <a:lumMod val="75000"/>
                  </a:srgbClr>
                </a:solidFill>
              </a:rPr>
              <a:t>ويُعنى بالنواحي الاجتماعية والعائلية مثل ما يتعلق بعلاقات الأفراد بعضهم ببعضُهم الاخر وواجب الفرد تجاه الجماعةُ وما إلى ذلك .</a:t>
            </a:r>
            <a:endParaRPr lang="ar-IQ" sz="4400" b="1" i="1" dirty="0">
              <a:solidFill>
                <a:srgbClr val="EA157A">
                  <a:lumMod val="75000"/>
                </a:srgbClr>
              </a:solidFill>
              <a:latin typeface="Constantia"/>
            </a:endParaRPr>
          </a:p>
        </p:txBody>
      </p:sp>
      <p:sp>
        <p:nvSpPr>
          <p:cNvPr id="6" name="عنصر نائب للنص 3"/>
          <p:cNvSpPr txBox="1">
            <a:spLocks/>
          </p:cNvSpPr>
          <p:nvPr/>
        </p:nvSpPr>
        <p:spPr>
          <a:xfrm>
            <a:off x="4850720" y="3346272"/>
            <a:ext cx="3672408" cy="925384"/>
          </a:xfrm>
          <a:prstGeom prst="roundRect">
            <a:avLst/>
          </a:prstGeom>
          <a:solidFill>
            <a:schemeClr val="accent6">
              <a:lumMod val="60000"/>
              <a:lumOff val="40000"/>
            </a:schemeClr>
          </a:solidFill>
          <a:ln w="25400" cap="flat" cmpd="sng" algn="ctr">
            <a:solidFill>
              <a:srgbClr val="EA157A">
                <a:lumMod val="75000"/>
              </a:srgbClr>
            </a:solidFill>
            <a:prstDash val="solid"/>
          </a:ln>
          <a:effectLst/>
        </p:spPr>
        <p:txBody>
          <a:bodyPr vert="horz" lIns="45720" rIns="45720" rtlCol="1" anchor="ctr">
            <a:normAutofit/>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algn="ctr">
              <a:buClr>
                <a:srgbClr val="FEB80A"/>
              </a:buClr>
              <a:defRPr/>
            </a:pPr>
            <a:r>
              <a:rPr lang="ar-IQ" sz="4400" b="1" i="1" dirty="0" smtClean="0">
                <a:solidFill>
                  <a:srgbClr val="EA157A">
                    <a:lumMod val="75000"/>
                  </a:srgbClr>
                </a:solidFill>
                <a:latin typeface="Constantia"/>
              </a:rPr>
              <a:t>4- نظام الاخلاق </a:t>
            </a:r>
            <a:endParaRPr lang="ar-IQ" sz="4400" b="1" i="1" dirty="0">
              <a:solidFill>
                <a:srgbClr val="EA157A">
                  <a:lumMod val="75000"/>
                </a:srgbClr>
              </a:solidFill>
              <a:latin typeface="Constantia"/>
            </a:endParaRPr>
          </a:p>
        </p:txBody>
      </p:sp>
      <p:sp>
        <p:nvSpPr>
          <p:cNvPr id="7" name="عنصر نائب للنص 3"/>
          <p:cNvSpPr txBox="1">
            <a:spLocks/>
          </p:cNvSpPr>
          <p:nvPr/>
        </p:nvSpPr>
        <p:spPr>
          <a:xfrm>
            <a:off x="661480" y="4581128"/>
            <a:ext cx="7848872" cy="1512168"/>
          </a:xfrm>
          <a:prstGeom prst="roundRect">
            <a:avLst/>
          </a:prstGeom>
          <a:solidFill>
            <a:schemeClr val="tx2"/>
          </a:solidFill>
          <a:ln w="25400" cap="flat" cmpd="sng" algn="ctr">
            <a:solidFill>
              <a:srgbClr val="EA157A">
                <a:lumMod val="75000"/>
              </a:srgbClr>
            </a:solidFill>
            <a:prstDash val="solid"/>
          </a:ln>
          <a:effectLst/>
        </p:spPr>
        <p:txBody>
          <a:bodyPr vert="horz" lIns="45720" rIns="45720" rtlCol="1" anchor="ctr">
            <a:normAutofit fontScale="77500" lnSpcReduction="20000"/>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algn="ctr">
              <a:buClr>
                <a:srgbClr val="FEB80A"/>
              </a:buClr>
              <a:defRPr/>
            </a:pPr>
            <a:r>
              <a:rPr lang="ar-IQ" sz="4400" b="1" i="1" dirty="0">
                <a:solidFill>
                  <a:srgbClr val="EA157A">
                    <a:lumMod val="75000"/>
                  </a:srgbClr>
                </a:solidFill>
              </a:rPr>
              <a:t>ويُعنى بالأحكام المتعلقة بالفضائل والمكارم الخلقية، والأحكام التي تدعو إلى الخير والفضيلة، وتنهى عن الشر والرذيلة .</a:t>
            </a:r>
            <a:endParaRPr lang="ar-IQ" sz="4400" b="1" i="1" dirty="0">
              <a:solidFill>
                <a:srgbClr val="EA157A">
                  <a:lumMod val="75000"/>
                </a:srgbClr>
              </a:solidFill>
              <a:latin typeface="Constantia"/>
            </a:endParaRPr>
          </a:p>
        </p:txBody>
      </p:sp>
    </p:spTree>
    <p:extLst>
      <p:ext uri="{BB962C8B-B14F-4D97-AF65-F5344CB8AC3E}">
        <p14:creationId xmlns:p14="http://schemas.microsoft.com/office/powerpoint/2010/main" val="3662508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نص 3"/>
          <p:cNvSpPr txBox="1">
            <a:spLocks/>
          </p:cNvSpPr>
          <p:nvPr/>
        </p:nvSpPr>
        <p:spPr>
          <a:xfrm>
            <a:off x="4869127" y="404664"/>
            <a:ext cx="3672408" cy="925384"/>
          </a:xfrm>
          <a:prstGeom prst="roundRect">
            <a:avLst/>
          </a:prstGeom>
          <a:solidFill>
            <a:schemeClr val="accent6">
              <a:lumMod val="60000"/>
              <a:lumOff val="40000"/>
            </a:schemeClr>
          </a:solidFill>
          <a:ln w="25400" cap="flat" cmpd="sng" algn="ctr">
            <a:solidFill>
              <a:srgbClr val="EA157A">
                <a:lumMod val="75000"/>
              </a:srgbClr>
            </a:solidFill>
            <a:prstDash val="solid"/>
          </a:ln>
          <a:effectLst/>
        </p:spPr>
        <p:txBody>
          <a:bodyPr vert="horz" lIns="45720" rIns="45720" rtlCol="1" anchor="ctr">
            <a:normAutofit fontScale="92500"/>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algn="ctr">
              <a:buClr>
                <a:srgbClr val="FEB80A"/>
              </a:buClr>
              <a:defRPr/>
            </a:pPr>
            <a:r>
              <a:rPr lang="ar-IQ" sz="4400" b="1" i="1" dirty="0" smtClean="0">
                <a:solidFill>
                  <a:srgbClr val="EA157A">
                    <a:lumMod val="75000"/>
                  </a:srgbClr>
                </a:solidFill>
                <a:latin typeface="Constantia"/>
              </a:rPr>
              <a:t>5- النظام الاقتصادي </a:t>
            </a:r>
            <a:endParaRPr lang="ar-IQ" sz="4400" b="1" i="1" dirty="0">
              <a:solidFill>
                <a:srgbClr val="EA157A">
                  <a:lumMod val="75000"/>
                </a:srgbClr>
              </a:solidFill>
              <a:latin typeface="Constantia"/>
            </a:endParaRPr>
          </a:p>
        </p:txBody>
      </p:sp>
      <p:sp>
        <p:nvSpPr>
          <p:cNvPr id="5" name="عنصر نائب للنص 3"/>
          <p:cNvSpPr txBox="1">
            <a:spLocks/>
          </p:cNvSpPr>
          <p:nvPr/>
        </p:nvSpPr>
        <p:spPr>
          <a:xfrm>
            <a:off x="806872" y="1628800"/>
            <a:ext cx="7848872" cy="1440160"/>
          </a:xfrm>
          <a:prstGeom prst="roundRect">
            <a:avLst/>
          </a:prstGeom>
          <a:solidFill>
            <a:schemeClr val="tx2"/>
          </a:solidFill>
          <a:ln w="25400" cap="flat" cmpd="sng" algn="ctr">
            <a:solidFill>
              <a:srgbClr val="EA157A">
                <a:lumMod val="75000"/>
              </a:srgbClr>
            </a:solidFill>
            <a:prstDash val="solid"/>
          </a:ln>
          <a:effectLst/>
        </p:spPr>
        <p:txBody>
          <a:bodyPr vert="horz" lIns="45720" rIns="45720" rtlCol="1" anchor="ctr">
            <a:normAutofit fontScale="70000" lnSpcReduction="20000"/>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algn="ctr">
              <a:buClr>
                <a:srgbClr val="FEB80A"/>
              </a:buClr>
              <a:defRPr/>
            </a:pPr>
            <a:r>
              <a:rPr lang="ar-IQ" sz="4400" b="1" i="1" dirty="0">
                <a:solidFill>
                  <a:srgbClr val="EA157A">
                    <a:lumMod val="75000"/>
                  </a:srgbClr>
                </a:solidFill>
              </a:rPr>
              <a:t>ويُعنى بالنواحي المالية وأحكام موارد الدولة المسلمة ومصارفها، والخطط الاقتصادية التي ترتقي بحياة المجتمع المسلم.</a:t>
            </a:r>
            <a:endParaRPr lang="ar-IQ" sz="4400" b="1" i="1" dirty="0">
              <a:solidFill>
                <a:srgbClr val="EA157A">
                  <a:lumMod val="75000"/>
                </a:srgbClr>
              </a:solidFill>
              <a:latin typeface="Constantia"/>
            </a:endParaRPr>
          </a:p>
        </p:txBody>
      </p:sp>
      <p:sp>
        <p:nvSpPr>
          <p:cNvPr id="6" name="عنصر نائب للنص 3"/>
          <p:cNvSpPr txBox="1">
            <a:spLocks/>
          </p:cNvSpPr>
          <p:nvPr/>
        </p:nvSpPr>
        <p:spPr>
          <a:xfrm>
            <a:off x="4955944" y="3429000"/>
            <a:ext cx="3672408" cy="925384"/>
          </a:xfrm>
          <a:prstGeom prst="roundRect">
            <a:avLst/>
          </a:prstGeom>
          <a:solidFill>
            <a:schemeClr val="accent6">
              <a:lumMod val="60000"/>
              <a:lumOff val="40000"/>
            </a:schemeClr>
          </a:solidFill>
          <a:ln w="25400" cap="flat" cmpd="sng" algn="ctr">
            <a:solidFill>
              <a:srgbClr val="EA157A">
                <a:lumMod val="75000"/>
              </a:srgbClr>
            </a:solidFill>
            <a:prstDash val="solid"/>
          </a:ln>
          <a:effectLst/>
        </p:spPr>
        <p:txBody>
          <a:bodyPr vert="horz" lIns="45720" rIns="45720" rtlCol="1" anchor="ctr">
            <a:normAutofit/>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algn="ctr">
              <a:buClr>
                <a:srgbClr val="FEB80A"/>
              </a:buClr>
              <a:defRPr/>
            </a:pPr>
            <a:r>
              <a:rPr lang="ar-IQ" sz="4400" b="1" i="1" dirty="0" smtClean="0">
                <a:solidFill>
                  <a:srgbClr val="EA157A">
                    <a:lumMod val="75000"/>
                  </a:srgbClr>
                </a:solidFill>
                <a:latin typeface="Constantia"/>
              </a:rPr>
              <a:t>6- النظام السياسي</a:t>
            </a:r>
            <a:endParaRPr lang="ar-IQ" sz="4400" b="1" i="1" dirty="0">
              <a:solidFill>
                <a:srgbClr val="EA157A">
                  <a:lumMod val="75000"/>
                </a:srgbClr>
              </a:solidFill>
              <a:latin typeface="Constantia"/>
            </a:endParaRPr>
          </a:p>
        </p:txBody>
      </p:sp>
      <p:sp>
        <p:nvSpPr>
          <p:cNvPr id="7" name="عنصر نائب للنص 3"/>
          <p:cNvSpPr txBox="1">
            <a:spLocks/>
          </p:cNvSpPr>
          <p:nvPr/>
        </p:nvSpPr>
        <p:spPr>
          <a:xfrm>
            <a:off x="806872" y="4725144"/>
            <a:ext cx="7848872" cy="1728192"/>
          </a:xfrm>
          <a:prstGeom prst="roundRect">
            <a:avLst/>
          </a:prstGeom>
          <a:solidFill>
            <a:schemeClr val="tx2"/>
          </a:solidFill>
          <a:ln w="25400" cap="flat" cmpd="sng" algn="ctr">
            <a:solidFill>
              <a:srgbClr val="EA157A">
                <a:lumMod val="75000"/>
              </a:srgbClr>
            </a:solidFill>
            <a:prstDash val="solid"/>
          </a:ln>
          <a:effectLst/>
        </p:spPr>
        <p:txBody>
          <a:bodyPr vert="horz" lIns="45720" rIns="45720" rtlCol="1" anchor="ctr">
            <a:normAutofit fontScale="70000" lnSpcReduction="20000"/>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algn="ctr">
              <a:buClr>
                <a:srgbClr val="FEB80A"/>
              </a:buClr>
              <a:defRPr/>
            </a:pPr>
            <a:r>
              <a:rPr lang="ar-IQ" sz="4400" b="1" i="1" dirty="0">
                <a:solidFill>
                  <a:srgbClr val="EA157A">
                    <a:lumMod val="75000"/>
                  </a:srgbClr>
                </a:solidFill>
              </a:rPr>
              <a:t>(نظام الحكم): ويُعنى بأنظمة الحكم وقواعده في الدولة المسلمة وتولية الحاكم والعلاقة بينه وبين المحكوم وحقوق كلٍّ منهما وواجباته والعقوبات المفروضة على المخالفين.</a:t>
            </a:r>
            <a:endParaRPr lang="ar-IQ" sz="4400" b="1" i="1" dirty="0">
              <a:solidFill>
                <a:srgbClr val="EA157A">
                  <a:lumMod val="75000"/>
                </a:srgbClr>
              </a:solidFill>
              <a:latin typeface="Constantia"/>
            </a:endParaRPr>
          </a:p>
        </p:txBody>
      </p:sp>
    </p:spTree>
    <p:extLst>
      <p:ext uri="{BB962C8B-B14F-4D97-AF65-F5344CB8AC3E}">
        <p14:creationId xmlns:p14="http://schemas.microsoft.com/office/powerpoint/2010/main" val="2498926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نص 3"/>
          <p:cNvSpPr txBox="1">
            <a:spLocks/>
          </p:cNvSpPr>
          <p:nvPr/>
        </p:nvSpPr>
        <p:spPr>
          <a:xfrm>
            <a:off x="4864309" y="224644"/>
            <a:ext cx="3672408" cy="648072"/>
          </a:xfrm>
          <a:prstGeom prst="roundRect">
            <a:avLst/>
          </a:prstGeom>
          <a:solidFill>
            <a:schemeClr val="accent6">
              <a:lumMod val="60000"/>
              <a:lumOff val="40000"/>
            </a:schemeClr>
          </a:solidFill>
          <a:ln w="25400" cap="flat" cmpd="sng" algn="ctr">
            <a:solidFill>
              <a:srgbClr val="EA157A">
                <a:lumMod val="75000"/>
              </a:srgbClr>
            </a:solidFill>
            <a:prstDash val="solid"/>
          </a:ln>
          <a:effectLst/>
        </p:spPr>
        <p:txBody>
          <a:bodyPr vert="horz" lIns="45720" rIns="45720" rtlCol="1" anchor="ctr">
            <a:normAutofit fontScale="77500" lnSpcReduction="20000"/>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algn="ctr">
              <a:buClr>
                <a:srgbClr val="FEB80A"/>
              </a:buClr>
              <a:defRPr/>
            </a:pPr>
            <a:r>
              <a:rPr lang="ar-IQ" sz="4400" b="1" i="1" dirty="0" smtClean="0">
                <a:solidFill>
                  <a:srgbClr val="EA157A">
                    <a:lumMod val="75000"/>
                  </a:srgbClr>
                </a:solidFill>
                <a:latin typeface="Constantia"/>
              </a:rPr>
              <a:t>7- نظام العلاقات الدولية </a:t>
            </a:r>
            <a:endParaRPr lang="ar-IQ" sz="4400" b="1" i="1" dirty="0">
              <a:solidFill>
                <a:srgbClr val="EA157A">
                  <a:lumMod val="75000"/>
                </a:srgbClr>
              </a:solidFill>
              <a:latin typeface="Constantia"/>
            </a:endParaRPr>
          </a:p>
        </p:txBody>
      </p:sp>
      <p:sp>
        <p:nvSpPr>
          <p:cNvPr id="5" name="عنصر نائب للنص 3"/>
          <p:cNvSpPr txBox="1">
            <a:spLocks/>
          </p:cNvSpPr>
          <p:nvPr/>
        </p:nvSpPr>
        <p:spPr>
          <a:xfrm>
            <a:off x="833279" y="1052736"/>
            <a:ext cx="7848872" cy="1080120"/>
          </a:xfrm>
          <a:prstGeom prst="roundRect">
            <a:avLst/>
          </a:prstGeom>
          <a:solidFill>
            <a:schemeClr val="tx2"/>
          </a:solidFill>
          <a:ln w="25400" cap="flat" cmpd="sng" algn="ctr">
            <a:solidFill>
              <a:srgbClr val="EA157A">
                <a:lumMod val="75000"/>
              </a:srgbClr>
            </a:solidFill>
            <a:prstDash val="solid"/>
          </a:ln>
          <a:effectLst/>
        </p:spPr>
        <p:txBody>
          <a:bodyPr vert="horz" lIns="45720" rIns="45720" rtlCol="1" anchor="ctr">
            <a:normAutofit fontScale="55000" lnSpcReduction="20000"/>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algn="ctr">
              <a:buClr>
                <a:srgbClr val="FEB80A"/>
              </a:buClr>
              <a:defRPr/>
            </a:pPr>
            <a:r>
              <a:rPr lang="ar-IQ" sz="4400" b="1" i="1" dirty="0">
                <a:solidFill>
                  <a:srgbClr val="EA157A">
                    <a:lumMod val="75000"/>
                  </a:srgbClr>
                </a:solidFill>
              </a:rPr>
              <a:t>ويُعنى بالأحكام التي تتناول تنظيم علاقة الدولة الإسلامية بالدول الأخرى في السلم والحرب التي تتناول قوانين معاملة الأجانب غير المسلمين (المستأمنين ) في الدولة المسلمة</a:t>
            </a:r>
            <a:endParaRPr lang="ar-IQ" sz="4400" b="1" i="1" dirty="0">
              <a:solidFill>
                <a:srgbClr val="EA157A">
                  <a:lumMod val="75000"/>
                </a:srgbClr>
              </a:solidFill>
              <a:latin typeface="Constantia"/>
            </a:endParaRPr>
          </a:p>
        </p:txBody>
      </p:sp>
      <p:sp>
        <p:nvSpPr>
          <p:cNvPr id="6" name="عنصر نائب للنص 3"/>
          <p:cNvSpPr txBox="1">
            <a:spLocks/>
          </p:cNvSpPr>
          <p:nvPr/>
        </p:nvSpPr>
        <p:spPr>
          <a:xfrm>
            <a:off x="5009743" y="2396280"/>
            <a:ext cx="3672408" cy="646059"/>
          </a:xfrm>
          <a:prstGeom prst="roundRect">
            <a:avLst/>
          </a:prstGeom>
          <a:solidFill>
            <a:schemeClr val="accent6">
              <a:lumMod val="60000"/>
              <a:lumOff val="40000"/>
            </a:schemeClr>
          </a:solidFill>
          <a:ln w="25400" cap="flat" cmpd="sng" algn="ctr">
            <a:solidFill>
              <a:srgbClr val="EA157A">
                <a:lumMod val="75000"/>
              </a:srgbClr>
            </a:solidFill>
            <a:prstDash val="solid"/>
          </a:ln>
          <a:effectLst/>
        </p:spPr>
        <p:txBody>
          <a:bodyPr vert="horz" lIns="45720" rIns="45720" rtlCol="1" anchor="ctr">
            <a:normAutofit fontScale="85000" lnSpcReduction="20000"/>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algn="ctr">
              <a:buClr>
                <a:srgbClr val="FEB80A"/>
              </a:buClr>
              <a:defRPr/>
            </a:pPr>
            <a:r>
              <a:rPr lang="ar-IQ" sz="4400" b="1" i="1" dirty="0" smtClean="0">
                <a:solidFill>
                  <a:srgbClr val="EA157A">
                    <a:lumMod val="75000"/>
                  </a:srgbClr>
                </a:solidFill>
                <a:latin typeface="Constantia"/>
              </a:rPr>
              <a:t>8- نظام الجهاد </a:t>
            </a:r>
            <a:endParaRPr lang="ar-IQ" sz="4400" b="1" i="1" dirty="0">
              <a:solidFill>
                <a:srgbClr val="EA157A">
                  <a:lumMod val="75000"/>
                </a:srgbClr>
              </a:solidFill>
              <a:latin typeface="Constantia"/>
            </a:endParaRPr>
          </a:p>
        </p:txBody>
      </p:sp>
      <p:sp>
        <p:nvSpPr>
          <p:cNvPr id="7" name="عنصر نائب للنص 3"/>
          <p:cNvSpPr txBox="1">
            <a:spLocks/>
          </p:cNvSpPr>
          <p:nvPr/>
        </p:nvSpPr>
        <p:spPr>
          <a:xfrm>
            <a:off x="833279" y="3212976"/>
            <a:ext cx="7848872" cy="1152128"/>
          </a:xfrm>
          <a:prstGeom prst="roundRect">
            <a:avLst/>
          </a:prstGeom>
          <a:solidFill>
            <a:schemeClr val="tx2"/>
          </a:solidFill>
          <a:ln w="25400" cap="flat" cmpd="sng" algn="ctr">
            <a:solidFill>
              <a:srgbClr val="EA157A">
                <a:lumMod val="75000"/>
              </a:srgbClr>
            </a:solidFill>
            <a:prstDash val="solid"/>
          </a:ln>
          <a:effectLst/>
        </p:spPr>
        <p:txBody>
          <a:bodyPr vert="horz" lIns="45720" rIns="45720" rtlCol="1" anchor="ctr">
            <a:normAutofit fontScale="70000" lnSpcReduction="20000"/>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algn="ctr">
              <a:buClr>
                <a:srgbClr val="FEB80A"/>
              </a:buClr>
              <a:defRPr/>
            </a:pPr>
            <a:r>
              <a:rPr lang="ar-IQ" sz="4400" b="1" i="1" dirty="0">
                <a:solidFill>
                  <a:srgbClr val="EA157A">
                    <a:lumMod val="75000"/>
                  </a:srgbClr>
                </a:solidFill>
              </a:rPr>
              <a:t>والجهاد بذل المسلم طاقته وجهده في نصرة الإسلام ابتغاء مرضاة الله، ولهذا قيد الجهاد في الإسلام بأنه في سبيل الله</a:t>
            </a:r>
            <a:endParaRPr lang="ar-IQ" sz="4400" b="1" i="1" dirty="0">
              <a:solidFill>
                <a:srgbClr val="EA157A">
                  <a:lumMod val="75000"/>
                </a:srgbClr>
              </a:solidFill>
              <a:latin typeface="Constantia"/>
            </a:endParaRPr>
          </a:p>
        </p:txBody>
      </p:sp>
      <p:sp>
        <p:nvSpPr>
          <p:cNvPr id="8" name="عنصر نائب للنص 3"/>
          <p:cNvSpPr txBox="1">
            <a:spLocks/>
          </p:cNvSpPr>
          <p:nvPr/>
        </p:nvSpPr>
        <p:spPr>
          <a:xfrm>
            <a:off x="4864309" y="4725144"/>
            <a:ext cx="3672408" cy="720080"/>
          </a:xfrm>
          <a:prstGeom prst="roundRect">
            <a:avLst/>
          </a:prstGeom>
          <a:solidFill>
            <a:schemeClr val="accent6">
              <a:lumMod val="60000"/>
              <a:lumOff val="40000"/>
            </a:schemeClr>
          </a:solidFill>
          <a:ln w="25400" cap="flat" cmpd="sng" algn="ctr">
            <a:solidFill>
              <a:srgbClr val="EA157A">
                <a:lumMod val="75000"/>
              </a:srgbClr>
            </a:solidFill>
            <a:prstDash val="solid"/>
          </a:ln>
          <a:effectLst/>
        </p:spPr>
        <p:txBody>
          <a:bodyPr vert="horz" lIns="45720" rIns="45720" rtlCol="1" anchor="ctr">
            <a:normAutofit fontScale="92500" lnSpcReduction="20000"/>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algn="ctr">
              <a:buClr>
                <a:srgbClr val="FEB80A"/>
              </a:buClr>
              <a:defRPr/>
            </a:pPr>
            <a:r>
              <a:rPr lang="ar-IQ" sz="4400" b="1" i="1" dirty="0" smtClean="0">
                <a:solidFill>
                  <a:srgbClr val="EA157A">
                    <a:lumMod val="75000"/>
                  </a:srgbClr>
                </a:solidFill>
                <a:latin typeface="Constantia"/>
              </a:rPr>
              <a:t>9- نظام القضاء </a:t>
            </a:r>
            <a:endParaRPr lang="ar-IQ" sz="4400" b="1" i="1" dirty="0">
              <a:solidFill>
                <a:srgbClr val="EA157A">
                  <a:lumMod val="75000"/>
                </a:srgbClr>
              </a:solidFill>
              <a:latin typeface="Constantia"/>
            </a:endParaRPr>
          </a:p>
        </p:txBody>
      </p:sp>
      <p:sp>
        <p:nvSpPr>
          <p:cNvPr id="9" name="عنصر نائب للنص 3"/>
          <p:cNvSpPr txBox="1">
            <a:spLocks/>
          </p:cNvSpPr>
          <p:nvPr/>
        </p:nvSpPr>
        <p:spPr>
          <a:xfrm>
            <a:off x="753013" y="5661248"/>
            <a:ext cx="7848872" cy="936104"/>
          </a:xfrm>
          <a:prstGeom prst="roundRect">
            <a:avLst/>
          </a:prstGeom>
          <a:solidFill>
            <a:schemeClr val="tx2"/>
          </a:solidFill>
          <a:ln w="25400" cap="flat" cmpd="sng" algn="ctr">
            <a:solidFill>
              <a:srgbClr val="EA157A">
                <a:lumMod val="75000"/>
              </a:srgbClr>
            </a:solidFill>
            <a:prstDash val="solid"/>
          </a:ln>
          <a:effectLst/>
        </p:spPr>
        <p:txBody>
          <a:bodyPr vert="horz" lIns="45720" rIns="45720" rtlCol="1" anchor="ctr">
            <a:normAutofit fontScale="55000" lnSpcReduction="20000"/>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algn="ctr">
              <a:buClr>
                <a:srgbClr val="FEB80A"/>
              </a:buClr>
              <a:defRPr/>
            </a:pPr>
            <a:r>
              <a:rPr lang="ar-IQ" sz="4400" b="1" i="1" dirty="0">
                <a:solidFill>
                  <a:srgbClr val="EA157A">
                    <a:lumMod val="75000"/>
                  </a:srgbClr>
                </a:solidFill>
              </a:rPr>
              <a:t>يُعدُّ النظام القضائي الإسلامي من أروع النظم؛ لأن نواة </a:t>
            </a:r>
            <a:r>
              <a:rPr lang="ar-IQ" sz="4400" b="1" i="1" dirty="0" err="1">
                <a:solidFill>
                  <a:srgbClr val="EA157A">
                    <a:lumMod val="75000"/>
                  </a:srgbClr>
                </a:solidFill>
              </a:rPr>
              <a:t>مبادىء</a:t>
            </a:r>
            <a:r>
              <a:rPr lang="ar-IQ" sz="4400" b="1" i="1" dirty="0">
                <a:solidFill>
                  <a:srgbClr val="EA157A">
                    <a:lumMod val="75000"/>
                  </a:srgbClr>
                </a:solidFill>
              </a:rPr>
              <a:t> وتطبيقات القضاء الإسلامي </a:t>
            </a:r>
            <a:r>
              <a:rPr lang="ar-IQ" sz="4400" b="1" i="1" dirty="0" err="1">
                <a:solidFill>
                  <a:srgbClr val="EA157A">
                    <a:lumMod val="75000"/>
                  </a:srgbClr>
                </a:solidFill>
              </a:rPr>
              <a:t>مستقاه</a:t>
            </a:r>
            <a:r>
              <a:rPr lang="ar-IQ" sz="4400" b="1" i="1" dirty="0">
                <a:solidFill>
                  <a:srgbClr val="EA157A">
                    <a:lumMod val="75000"/>
                  </a:srgbClr>
                </a:solidFill>
              </a:rPr>
              <a:t> من القرآن الكريم والأحاديث النبوية الشريفة.</a:t>
            </a:r>
            <a:endParaRPr lang="ar-IQ" sz="4400" b="1" i="1" dirty="0">
              <a:solidFill>
                <a:srgbClr val="EA157A">
                  <a:lumMod val="75000"/>
                </a:srgbClr>
              </a:solidFill>
              <a:latin typeface="Constantia"/>
            </a:endParaRPr>
          </a:p>
        </p:txBody>
      </p:sp>
    </p:spTree>
    <p:extLst>
      <p:ext uri="{BB962C8B-B14F-4D97-AF65-F5344CB8AC3E}">
        <p14:creationId xmlns:p14="http://schemas.microsoft.com/office/powerpoint/2010/main" val="2593353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22</TotalTime>
  <Words>261</Words>
  <Application>Microsoft Office PowerPoint</Application>
  <PresentationFormat>عرض على الشاشة (3:4)‏</PresentationFormat>
  <Paragraphs>28</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تدفق</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lenovo</dc:creator>
  <cp:lastModifiedBy>lenovo</cp:lastModifiedBy>
  <cp:revision>4</cp:revision>
  <dcterms:created xsi:type="dcterms:W3CDTF">2021-06-02T18:02:50Z</dcterms:created>
  <dcterms:modified xsi:type="dcterms:W3CDTF">2021-06-02T18:36:16Z</dcterms:modified>
</cp:coreProperties>
</file>