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3">
  <p:sldMasterIdLst>
    <p:sldMasterId id="2147483660" r:id="rId1"/>
  </p:sldMasterIdLst>
  <p:sldIdLst>
    <p:sldId id="268" r:id="rId2"/>
    <p:sldId id="258" r:id="rId3"/>
    <p:sldId id="257" r:id="rId4"/>
    <p:sldId id="259" r:id="rId5"/>
    <p:sldId id="261" r:id="rId6"/>
    <p:sldId id="260"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11/06/1443</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p:cNvSpPr>
            <a:spLocks noGrp="1"/>
          </p:cNvSpPr>
          <p:nvPr>
            <p:ph type="ctrTitle"/>
          </p:nvPr>
        </p:nvSpPr>
        <p:spPr>
          <a:xfrm>
            <a:off x="251520" y="1566027"/>
            <a:ext cx="6193059" cy="1512888"/>
          </a:xfrm>
          <a:solidFill>
            <a:schemeClr val="accent5">
              <a:lumMod val="20000"/>
              <a:lumOff val="80000"/>
            </a:schemeClr>
          </a:solidFill>
          <a:effectLst>
            <a:glow rad="101600">
              <a:schemeClr val="accent2">
                <a:satMod val="175000"/>
                <a:alpha val="40000"/>
              </a:schemeClr>
            </a:glow>
          </a:effectLst>
        </p:spPr>
        <p:txBody>
          <a:bodyPr anchor="ctr">
            <a:noAutofit/>
          </a:bodyPr>
          <a:lstStyle/>
          <a:p>
            <a:pPr algn="ctr"/>
            <a:r>
              <a:rPr lang="ar-IQ" sz="8800" dirty="0" smtClean="0">
                <a:solidFill>
                  <a:srgbClr val="FF0000"/>
                </a:solidFill>
              </a:rPr>
              <a:t>النظم الاسلامية </a:t>
            </a:r>
            <a:endParaRPr lang="ar-IQ" sz="8800" dirty="0">
              <a:solidFill>
                <a:srgbClr val="FF0000"/>
              </a:solidFill>
            </a:endParaRPr>
          </a:p>
        </p:txBody>
      </p:sp>
      <p:sp>
        <p:nvSpPr>
          <p:cNvPr id="3" name="عنوان فرعي 2"/>
          <p:cNvSpPr>
            <a:spLocks noGrp="1"/>
          </p:cNvSpPr>
          <p:nvPr>
            <p:ph type="subTitle" idx="1"/>
          </p:nvPr>
        </p:nvSpPr>
        <p:spPr>
          <a:xfrm>
            <a:off x="611560" y="4082420"/>
            <a:ext cx="7854696" cy="1253839"/>
          </a:xfrm>
        </p:spPr>
        <p:txBody>
          <a:bodyPr anchor="ctr">
            <a:normAutofit/>
          </a:bodyPr>
          <a:lstStyle/>
          <a:p>
            <a:r>
              <a:rPr lang="ar-IQ" sz="3600" dirty="0" smtClean="0">
                <a:solidFill>
                  <a:schemeClr val="accent2">
                    <a:lumMod val="75000"/>
                  </a:schemeClr>
                </a:solidFill>
              </a:rPr>
              <a:t>  </a:t>
            </a:r>
            <a:endParaRPr lang="ar-IQ" sz="3600" dirty="0">
              <a:solidFill>
                <a:srgbClr val="FFFF00"/>
              </a:solidFill>
            </a:endParaRPr>
          </a:p>
        </p:txBody>
      </p:sp>
      <p:sp>
        <p:nvSpPr>
          <p:cNvPr id="13" name="عنصر نائب للنص 4"/>
          <p:cNvSpPr txBox="1">
            <a:spLocks/>
          </p:cNvSpPr>
          <p:nvPr/>
        </p:nvSpPr>
        <p:spPr>
          <a:xfrm>
            <a:off x="594171" y="3789040"/>
            <a:ext cx="4896544" cy="1872208"/>
          </a:xfrm>
          <a:prstGeom prst="roundRect">
            <a:avLst/>
          </a:prstGeom>
          <a:solidFill>
            <a:schemeClr val="accent5">
              <a:lumMod val="20000"/>
              <a:lumOff val="80000"/>
            </a:schemeClr>
          </a:solidFill>
          <a:ln w="25400" cap="flat" cmpd="sng" algn="ctr">
            <a:solidFill>
              <a:schemeClr val="accent2">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0" rIns="18288" rtlCol="1" anchor="ctr">
            <a:norm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lt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lt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lt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lt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lt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lt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lt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lt1"/>
                </a:solidFill>
                <a:latin typeface="+mn-lt"/>
                <a:ea typeface="+mn-ea"/>
                <a:cs typeface="+mn-cs"/>
              </a:defRPr>
            </a:lvl9pPr>
          </a:lstStyle>
          <a:p>
            <a:pPr algn="ctr"/>
            <a:r>
              <a:rPr lang="ar-IQ" sz="4400" b="1" dirty="0" err="1" smtClean="0">
                <a:solidFill>
                  <a:srgbClr val="FF0000"/>
                </a:solidFill>
              </a:rPr>
              <a:t>م.م</a:t>
            </a:r>
            <a:r>
              <a:rPr lang="ar-IQ" sz="4400" b="1" dirty="0" smtClean="0">
                <a:solidFill>
                  <a:srgbClr val="FF0000"/>
                </a:solidFill>
              </a:rPr>
              <a:t> نغم يحيى ناجي </a:t>
            </a:r>
            <a:endParaRPr lang="ar-IQ" sz="4400" b="1" dirty="0">
              <a:solidFill>
                <a:srgbClr val="FF0000"/>
              </a:solidFill>
            </a:endParaRPr>
          </a:p>
        </p:txBody>
      </p:sp>
      <p:sp>
        <p:nvSpPr>
          <p:cNvPr id="2" name="شكل بيضاوي 1"/>
          <p:cNvSpPr/>
          <p:nvPr/>
        </p:nvSpPr>
        <p:spPr>
          <a:xfrm>
            <a:off x="6656556" y="1638755"/>
            <a:ext cx="2088232" cy="1440160"/>
          </a:xfrm>
          <a:prstGeom prst="ellipse">
            <a:avLst/>
          </a:prstGeom>
          <a:solidFill>
            <a:schemeClr val="accent5">
              <a:lumMod val="20000"/>
              <a:lumOff val="80000"/>
            </a:schemeClr>
          </a:solidFill>
          <a:ln>
            <a:solidFill>
              <a:schemeClr val="accent2">
                <a:lumMod val="7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5400" b="1" i="1" dirty="0" smtClean="0">
                <a:solidFill>
                  <a:srgbClr val="FF0000"/>
                </a:solidFill>
              </a:rPr>
              <a:t>المادة</a:t>
            </a:r>
            <a:r>
              <a:rPr lang="ar-IQ" sz="5400" dirty="0" smtClean="0">
                <a:solidFill>
                  <a:schemeClr val="accent2">
                    <a:lumMod val="75000"/>
                  </a:schemeClr>
                </a:solidFill>
              </a:rPr>
              <a:t> </a:t>
            </a:r>
            <a:endParaRPr lang="ar-IQ" sz="5400" dirty="0">
              <a:solidFill>
                <a:schemeClr val="accent2">
                  <a:lumMod val="75000"/>
                </a:schemeClr>
              </a:solidFill>
            </a:endParaRPr>
          </a:p>
        </p:txBody>
      </p:sp>
      <p:sp>
        <p:nvSpPr>
          <p:cNvPr id="5" name="شكل بيضاوي 4"/>
          <p:cNvSpPr/>
          <p:nvPr/>
        </p:nvSpPr>
        <p:spPr>
          <a:xfrm>
            <a:off x="5643570" y="3929066"/>
            <a:ext cx="3168352" cy="1712592"/>
          </a:xfrm>
          <a:prstGeom prst="ellipse">
            <a:avLst/>
          </a:prstGeom>
          <a:solidFill>
            <a:schemeClr val="accent5">
              <a:lumMod val="20000"/>
              <a:lumOff val="80000"/>
            </a:schemeClr>
          </a:solidFill>
          <a:ln>
            <a:solidFill>
              <a:schemeClr val="accent2">
                <a:lumMod val="75000"/>
              </a:schemeClr>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i="1" dirty="0" smtClean="0">
                <a:solidFill>
                  <a:srgbClr val="FF0000"/>
                </a:solidFill>
              </a:rPr>
              <a:t>مدرسة المادة</a:t>
            </a:r>
            <a:endParaRPr lang="ar-IQ" sz="3600" b="1" i="1" dirty="0">
              <a:solidFill>
                <a:srgbClr val="FF0000"/>
              </a:solidFill>
            </a:endParaRPr>
          </a:p>
        </p:txBody>
      </p:sp>
    </p:spTree>
    <p:extLst>
      <p:ext uri="{BB962C8B-B14F-4D97-AF65-F5344CB8AC3E}">
        <p14:creationId xmlns:p14="http://schemas.microsoft.com/office/powerpoint/2010/main" xmlns="" val="32820487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3"/>
          <p:cNvSpPr txBox="1">
            <a:spLocks/>
          </p:cNvSpPr>
          <p:nvPr/>
        </p:nvSpPr>
        <p:spPr>
          <a:xfrm>
            <a:off x="714348" y="1571612"/>
            <a:ext cx="7929618" cy="92869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6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eaLnBrk="0" fontAlgn="base" hangingPunct="0">
              <a:spcBef>
                <a:spcPct val="0"/>
              </a:spcBef>
              <a:spcAft>
                <a:spcPct val="0"/>
              </a:spcAft>
              <a:buClrTx/>
              <a:buSzTx/>
              <a:tabLst>
                <a:tab pos="114300" algn="l"/>
              </a:tabLst>
            </a:pPr>
            <a:r>
              <a:rPr lang="ar-IQ" sz="4800" dirty="0" smtClean="0">
                <a:solidFill>
                  <a:schemeClr val="bg1"/>
                </a:solidFill>
              </a:rPr>
              <a:t>كان في شبه الجزيرة العربية قبل الإسلام عبادات وديانات مختلفة منها:</a:t>
            </a:r>
            <a:endParaRPr lang="en-US" sz="4800" dirty="0" smtClean="0">
              <a:solidFill>
                <a:schemeClr val="bg1"/>
              </a:solidFill>
              <a:latin typeface="Simplified Arabic" pitchFamily="18" charset="-78"/>
              <a:ea typeface="Times New Roman" pitchFamily="18" charset="0"/>
              <a:cs typeface="Simplified Arabic" pitchFamily="18" charset="-78"/>
              <a:sym typeface="AGA Arabesque" pitchFamily="2" charset="2"/>
            </a:endParaRPr>
          </a:p>
        </p:txBody>
      </p:sp>
      <p:sp>
        <p:nvSpPr>
          <p:cNvPr id="7" name="عنصر نائب للنص 3"/>
          <p:cNvSpPr txBox="1">
            <a:spLocks/>
          </p:cNvSpPr>
          <p:nvPr/>
        </p:nvSpPr>
        <p:spPr>
          <a:xfrm>
            <a:off x="357158" y="2786058"/>
            <a:ext cx="8420376" cy="142876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chemeClr val="bg1"/>
                </a:solidFill>
              </a:rPr>
              <a:t>1- </a:t>
            </a:r>
            <a:r>
              <a:rPr lang="ar-IQ" sz="4400" u="sng" dirty="0" err="1" smtClean="0">
                <a:solidFill>
                  <a:srgbClr val="FF0000"/>
                </a:solidFill>
              </a:rPr>
              <a:t>الحنيفية</a:t>
            </a:r>
            <a:r>
              <a:rPr lang="ar-IQ" sz="4400" u="sng" dirty="0" smtClean="0">
                <a:solidFill>
                  <a:srgbClr val="FF0000"/>
                </a:solidFill>
              </a:rPr>
              <a:t>:</a:t>
            </a:r>
            <a:r>
              <a:rPr lang="ar-IQ" sz="4400" dirty="0" smtClean="0">
                <a:solidFill>
                  <a:schemeClr val="bg1"/>
                </a:solidFill>
              </a:rPr>
              <a:t> وهى ملة إبراهيم (</a:t>
            </a:r>
            <a:r>
              <a:rPr lang="en-US" sz="4400" dirty="0" smtClean="0">
                <a:solidFill>
                  <a:schemeClr val="bg1"/>
                </a:solidFill>
                <a:sym typeface="AGA Arabesque"/>
              </a:rPr>
              <a:t></a:t>
            </a:r>
            <a:r>
              <a:rPr lang="ar-IQ" sz="4400" dirty="0" smtClean="0">
                <a:solidFill>
                  <a:schemeClr val="bg1"/>
                </a:solidFill>
              </a:rPr>
              <a:t>) والحنفاء هم الذين دعوا الناس إلى ترك عبادة الأوثان والأصنام وأخلصوا العبادة للّه الواحد الأحد، ومن هؤلاء زيد بن عمرو بن </a:t>
            </a:r>
            <a:r>
              <a:rPr lang="ar-IQ" sz="4400" dirty="0" err="1" smtClean="0">
                <a:solidFill>
                  <a:schemeClr val="bg1"/>
                </a:solidFill>
              </a:rPr>
              <a:t>نفيل</a:t>
            </a:r>
            <a:r>
              <a:rPr lang="ar-IQ" sz="4400" dirty="0" smtClean="0">
                <a:solidFill>
                  <a:schemeClr val="bg1"/>
                </a:solidFill>
              </a:rPr>
              <a:t>.</a:t>
            </a:r>
            <a:endParaRPr lang="ar-IQ" sz="4400" b="1" i="1" dirty="0">
              <a:solidFill>
                <a:schemeClr val="bg1"/>
              </a:solidFill>
              <a:latin typeface="Constantia"/>
            </a:endParaRPr>
          </a:p>
        </p:txBody>
      </p:sp>
      <p:sp>
        <p:nvSpPr>
          <p:cNvPr id="4" name="عنصر نائب للنص 3"/>
          <p:cNvSpPr txBox="1">
            <a:spLocks/>
          </p:cNvSpPr>
          <p:nvPr/>
        </p:nvSpPr>
        <p:spPr>
          <a:xfrm>
            <a:off x="2000232" y="500042"/>
            <a:ext cx="4857784" cy="71438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000" b="1" dirty="0" smtClean="0">
                <a:solidFill>
                  <a:srgbClr val="FF0000"/>
                </a:solidFill>
              </a:rPr>
              <a:t>ثالثاً : الناحية الدينية  </a:t>
            </a:r>
            <a:endParaRPr lang="ar-IQ" sz="4400" b="1" dirty="0">
              <a:solidFill>
                <a:srgbClr val="FF0000"/>
              </a:solidFill>
              <a:latin typeface="Constantia"/>
            </a:endParaRPr>
          </a:p>
        </p:txBody>
      </p:sp>
      <p:sp>
        <p:nvSpPr>
          <p:cNvPr id="6" name="عنصر نائب للنص 3"/>
          <p:cNvSpPr txBox="1">
            <a:spLocks/>
          </p:cNvSpPr>
          <p:nvPr/>
        </p:nvSpPr>
        <p:spPr>
          <a:xfrm>
            <a:off x="285720" y="4429132"/>
            <a:ext cx="8501122" cy="207170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fontAlgn="base">
              <a:spcBef>
                <a:spcPct val="0"/>
              </a:spcBef>
              <a:spcAft>
                <a:spcPct val="0"/>
              </a:spcAft>
              <a:buClrTx/>
              <a:buSzTx/>
              <a:tabLst>
                <a:tab pos="114300" algn="l"/>
              </a:tabLst>
            </a:pPr>
            <a:r>
              <a:rPr lang="ar-IQ" sz="2400" dirty="0" smtClean="0">
                <a:solidFill>
                  <a:schemeClr val="bg1"/>
                </a:solidFill>
                <a:latin typeface="Simplified Arabic" pitchFamily="18" charset="-78"/>
                <a:ea typeface="Times New Roman" pitchFamily="18" charset="0"/>
                <a:cs typeface="Simplified Arabic" pitchFamily="18" charset="-78"/>
              </a:rPr>
              <a:t>2- </a:t>
            </a:r>
            <a:r>
              <a:rPr lang="ar-IQ" sz="2800" u="sng" dirty="0" smtClean="0">
                <a:solidFill>
                  <a:srgbClr val="FF0000"/>
                </a:solidFill>
                <a:latin typeface="Simplified Arabic" pitchFamily="18" charset="-78"/>
                <a:ea typeface="Times New Roman" pitchFamily="18" charset="0"/>
                <a:cs typeface="Simplified Arabic" pitchFamily="18" charset="-78"/>
              </a:rPr>
              <a:t>عبادة الأوثان والأصنام:</a:t>
            </a:r>
            <a:r>
              <a:rPr lang="ar-IQ" sz="2400" dirty="0" smtClean="0">
                <a:solidFill>
                  <a:schemeClr val="bg1"/>
                </a:solidFill>
                <a:latin typeface="Simplified Arabic" pitchFamily="18" charset="-78"/>
                <a:ea typeface="Times New Roman" pitchFamily="18" charset="0"/>
                <a:cs typeface="Simplified Arabic" pitchFamily="18" charset="-78"/>
              </a:rPr>
              <a:t> وكان عليها أكثر العرب؛ فكانوا يطوفون </a:t>
            </a:r>
            <a:r>
              <a:rPr lang="ar-IQ" sz="2400" dirty="0" err="1" smtClean="0">
                <a:solidFill>
                  <a:schemeClr val="bg1"/>
                </a:solidFill>
                <a:latin typeface="Simplified Arabic" pitchFamily="18" charset="-78"/>
                <a:ea typeface="Times New Roman" pitchFamily="18" charset="0"/>
                <a:cs typeface="Simplified Arabic" pitchFamily="18" charset="-78"/>
              </a:rPr>
              <a:t>بها</a:t>
            </a:r>
            <a:r>
              <a:rPr lang="ar-IQ" sz="2400" dirty="0" smtClean="0">
                <a:solidFill>
                  <a:schemeClr val="bg1"/>
                </a:solidFill>
                <a:latin typeface="Simplified Arabic" pitchFamily="18" charset="-78"/>
                <a:ea typeface="Times New Roman" pitchFamily="18" charset="0"/>
                <a:cs typeface="Simplified Arabic" pitchFamily="18" charset="-78"/>
              </a:rPr>
              <a:t>، ويذبحون عندها، ويدعونها من دون اللّه وقد انتشرت في الحجاز وبعض مناطق شبه الجزيرة العربية قال تعالى: {أفرَأَيْتُمُ اللاّتَ </a:t>
            </a:r>
            <a:r>
              <a:rPr lang="ar-IQ" sz="2400" dirty="0" err="1" smtClean="0">
                <a:solidFill>
                  <a:schemeClr val="bg1"/>
                </a:solidFill>
                <a:latin typeface="Simplified Arabic" pitchFamily="18" charset="-78"/>
                <a:ea typeface="Times New Roman" pitchFamily="18" charset="0"/>
                <a:cs typeface="Simplified Arabic" pitchFamily="18" charset="-78"/>
              </a:rPr>
              <a:t>والعُزَّى</a:t>
            </a:r>
            <a:r>
              <a:rPr lang="ar-IQ" sz="2400" dirty="0" smtClean="0">
                <a:solidFill>
                  <a:schemeClr val="bg1"/>
                </a:solidFill>
                <a:latin typeface="Simplified Arabic" pitchFamily="18" charset="-78"/>
                <a:ea typeface="Times New Roman" pitchFamily="18" charset="0"/>
                <a:cs typeface="Simplified Arabic" pitchFamily="18" charset="-78"/>
              </a:rPr>
              <a:t>، </a:t>
            </a:r>
            <a:r>
              <a:rPr lang="ar-IQ" sz="2400" dirty="0" err="1" smtClean="0">
                <a:solidFill>
                  <a:schemeClr val="bg1"/>
                </a:solidFill>
                <a:latin typeface="Simplified Arabic" pitchFamily="18" charset="-78"/>
                <a:ea typeface="Times New Roman" pitchFamily="18" charset="0"/>
                <a:cs typeface="Simplified Arabic" pitchFamily="18" charset="-78"/>
              </a:rPr>
              <a:t>وَمَناةَ</a:t>
            </a:r>
            <a:r>
              <a:rPr lang="ar-IQ" sz="2400" dirty="0" smtClean="0">
                <a:solidFill>
                  <a:schemeClr val="bg1"/>
                </a:solidFill>
                <a:latin typeface="Simplified Arabic" pitchFamily="18" charset="-78"/>
                <a:ea typeface="Times New Roman" pitchFamily="18" charset="0"/>
                <a:cs typeface="Simplified Arabic" pitchFamily="18" charset="-78"/>
              </a:rPr>
              <a:t> الثَّالثَةَ الأُخْرَى }</a:t>
            </a:r>
            <a:r>
              <a:rPr lang="ar-IQ" sz="2400" dirty="0" smtClean="0" bmk="">
                <a:solidFill>
                  <a:schemeClr val="bg1"/>
                </a:solidFill>
                <a:latin typeface="Simplified Arabic" pitchFamily="18" charset="-78"/>
                <a:ea typeface="Times New Roman" pitchFamily="18" charset="0"/>
                <a:cs typeface="Simplified Arabic" pitchFamily="18" charset="-78"/>
              </a:rPr>
              <a:t>.</a:t>
            </a:r>
          </a:p>
          <a:p>
            <a:pPr marR="0" lvl="0" fontAlgn="base">
              <a:spcBef>
                <a:spcPct val="0"/>
              </a:spcBef>
              <a:spcAft>
                <a:spcPct val="0"/>
              </a:spcAft>
              <a:buClrTx/>
              <a:buSzTx/>
              <a:tabLst>
                <a:tab pos="114300" algn="l"/>
              </a:tabLst>
            </a:pPr>
            <a:r>
              <a:rPr lang="ar-IQ" sz="2400" dirty="0" smtClean="0" bmk="">
                <a:solidFill>
                  <a:schemeClr val="bg1"/>
                </a:solidFill>
                <a:latin typeface="Simplified Arabic" pitchFamily="18" charset="-78"/>
                <a:ea typeface="Times New Roman" pitchFamily="18" charset="0"/>
                <a:cs typeface="Simplified Arabic" pitchFamily="18" charset="-78"/>
              </a:rPr>
              <a:t> وقال تعالى: { مَا نَعْبُدُهُمْ إِلاّ ليُقَرِّبُونَا إِلَى اللهِ زُلْفَى}</a:t>
            </a:r>
            <a:r>
              <a:rPr lang="ar-IQ" sz="2400" dirty="0" smtClean="0">
                <a:solidFill>
                  <a:schemeClr val="bg1"/>
                </a:solidFill>
                <a:latin typeface="Simplified Arabic" pitchFamily="18" charset="-78"/>
                <a:ea typeface="Times New Roman" pitchFamily="18" charset="0"/>
                <a:cs typeface="Simplified Arabic" pitchFamily="18" charset="-78"/>
              </a:rPr>
              <a:t> .</a:t>
            </a:r>
            <a:endParaRPr lang="ar-IQ" sz="2400" b="1" i="1" dirty="0">
              <a:solidFill>
                <a:schemeClr val="bg1"/>
              </a:solidFill>
              <a:latin typeface="Constantia"/>
            </a:endParaRPr>
          </a:p>
        </p:txBody>
      </p:sp>
    </p:spTree>
    <p:extLst>
      <p:ext uri="{BB962C8B-B14F-4D97-AF65-F5344CB8AC3E}">
        <p14:creationId xmlns="" xmlns:p14="http://schemas.microsoft.com/office/powerpoint/2010/main" val="1889699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500034" y="857232"/>
            <a:ext cx="8215370" cy="235745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925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chemeClr val="bg1"/>
                </a:solidFill>
              </a:rPr>
              <a:t>3- </a:t>
            </a:r>
            <a:r>
              <a:rPr lang="ar-IQ" sz="4400" u="sng" dirty="0" smtClean="0">
                <a:solidFill>
                  <a:srgbClr val="FF0000"/>
                </a:solidFill>
              </a:rPr>
              <a:t>عبادة النجوم والكواكب: </a:t>
            </a:r>
            <a:r>
              <a:rPr lang="ar-IQ" sz="4400" dirty="0" smtClean="0">
                <a:solidFill>
                  <a:schemeClr val="bg1"/>
                </a:solidFill>
              </a:rPr>
              <a:t>اتخذها بعض العرب معبوداً لهم من دون اللّه: كالشمس والقمر وبعض النجوم، قال تعالى: {وأَنَّهُ هُوَ رَبُّ </a:t>
            </a:r>
            <a:r>
              <a:rPr lang="ar-IQ" sz="4400" dirty="0" err="1" smtClean="0">
                <a:solidFill>
                  <a:schemeClr val="bg1"/>
                </a:solidFill>
              </a:rPr>
              <a:t>الشِّعْرى</a:t>
            </a:r>
            <a:r>
              <a:rPr lang="ar-IQ" sz="4400" dirty="0" smtClean="0">
                <a:solidFill>
                  <a:schemeClr val="bg1"/>
                </a:solidFill>
              </a:rPr>
              <a:t>}</a:t>
            </a:r>
            <a:endParaRPr lang="ar-IQ" sz="4400" b="1" i="1" dirty="0">
              <a:solidFill>
                <a:schemeClr val="bg1"/>
              </a:solidFill>
              <a:latin typeface="Constantia"/>
            </a:endParaRPr>
          </a:p>
        </p:txBody>
      </p:sp>
      <p:sp>
        <p:nvSpPr>
          <p:cNvPr id="5" name="عنصر نائب للنص 3"/>
          <p:cNvSpPr txBox="1">
            <a:spLocks/>
          </p:cNvSpPr>
          <p:nvPr/>
        </p:nvSpPr>
        <p:spPr>
          <a:xfrm>
            <a:off x="500034" y="3571876"/>
            <a:ext cx="8215370" cy="257176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chemeClr val="bg1"/>
                </a:solidFill>
              </a:rPr>
              <a:t>4- </a:t>
            </a:r>
            <a:r>
              <a:rPr lang="ar-IQ" sz="4400" u="sng" dirty="0" smtClean="0">
                <a:solidFill>
                  <a:srgbClr val="FF0000"/>
                </a:solidFill>
              </a:rPr>
              <a:t>اليهودية والنصرانية: </a:t>
            </a:r>
            <a:r>
              <a:rPr lang="ar-IQ" sz="4400" dirty="0" smtClean="0">
                <a:solidFill>
                  <a:schemeClr val="bg1"/>
                </a:solidFill>
              </a:rPr>
              <a:t>انتشرت اليهودية والنصرانية في بعض مناطق شبه الجزيرة العربية قبل الإِسلام؛فكانت اليهودية في خيبر ويثرب، والنصرانية في نجران واليمن، وكان من النصارى من بقي على النصرانية الصحيحة كورقة بن نوفل في مكة </a:t>
            </a:r>
            <a:endParaRPr lang="ar-IQ" sz="4400" b="1" i="1" dirty="0">
              <a:solidFill>
                <a:schemeClr val="bg1"/>
              </a:solidFill>
              <a:latin typeface="Constant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2071670" y="214290"/>
            <a:ext cx="5500726" cy="72065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rgbClr val="FF0000"/>
                </a:solidFill>
              </a:rPr>
              <a:t>تعريف النظم الإسلامية</a:t>
            </a:r>
            <a:r>
              <a:rPr lang="ar-IQ" sz="4400" dirty="0" smtClean="0"/>
              <a:t> </a:t>
            </a:r>
            <a:endParaRPr lang="ar-IQ" sz="4400" b="1" i="1" dirty="0">
              <a:solidFill>
                <a:srgbClr val="EA157A">
                  <a:lumMod val="75000"/>
                </a:srgbClr>
              </a:solidFill>
              <a:latin typeface="Constantia"/>
            </a:endParaRPr>
          </a:p>
        </p:txBody>
      </p:sp>
      <p:sp>
        <p:nvSpPr>
          <p:cNvPr id="5" name="عنصر نائب للنص 3"/>
          <p:cNvSpPr txBox="1">
            <a:spLocks/>
          </p:cNvSpPr>
          <p:nvPr/>
        </p:nvSpPr>
        <p:spPr>
          <a:xfrm>
            <a:off x="928662" y="2928934"/>
            <a:ext cx="7848872" cy="357190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SA" sz="2800" dirty="0" smtClean="0">
                <a:solidFill>
                  <a:schemeClr val="bg1"/>
                </a:solidFill>
              </a:rPr>
              <a:t>النظم من النَّظْمِ، وهو: التأْليفُ وضمُّ شيء إلى آخر, وكلُّ شيء قرنته بآخر؛ فقد نظمته, يُقال: نَظَمَه يَنْظِمُه نَظْماً ونِظاماً, ونَظَّمه؛ فانْتَظَم وتَنَظَّم, ونظَمْتُ اللؤْلؤَ، أي:جمعته في السِّلْك, والتنظيمُ مثلُه بمعنى: ألَّفه وجمعه في سلك واحد؛ فانتظم، وتنظَّم. </a:t>
            </a:r>
            <a:endParaRPr lang="ar-IQ" sz="2800" dirty="0" smtClean="0">
              <a:solidFill>
                <a:schemeClr val="bg1"/>
              </a:solidFill>
            </a:endParaRPr>
          </a:p>
          <a:p>
            <a:pPr marR="0" algn="ctr">
              <a:buClr>
                <a:srgbClr val="FEB80A"/>
              </a:buClr>
              <a:defRPr/>
            </a:pPr>
            <a:r>
              <a:rPr lang="ar-SA" sz="2000" dirty="0" smtClean="0">
                <a:solidFill>
                  <a:schemeClr val="bg1"/>
                </a:solidFill>
              </a:rPr>
              <a:t>وخلاصة معنى النظام في اللغة ومادته: أنَّه يدل على التأليف والجمع والترتيب، وقد ينقل من الأمور المحسوسة إلى المعنوية؛فيقال: نظم المعاني بمعنى رتّبها، وجعلها متناسقة العلاقات، متناسبة الدلالات على وفق ما يقتضيه العقل.</a:t>
            </a:r>
            <a:endParaRPr lang="ar-IQ" sz="2800" b="1" i="1" dirty="0">
              <a:solidFill>
                <a:schemeClr val="bg1"/>
              </a:solidFill>
              <a:latin typeface="Constantia"/>
            </a:endParaRPr>
          </a:p>
        </p:txBody>
      </p:sp>
      <p:sp>
        <p:nvSpPr>
          <p:cNvPr id="6" name="عنصر نائب للنص 3"/>
          <p:cNvSpPr txBox="1">
            <a:spLocks/>
          </p:cNvSpPr>
          <p:nvPr/>
        </p:nvSpPr>
        <p:spPr>
          <a:xfrm>
            <a:off x="4429124" y="1142984"/>
            <a:ext cx="4209048" cy="785818"/>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SA" sz="4400" dirty="0" smtClean="0">
                <a:solidFill>
                  <a:srgbClr val="FF0000"/>
                </a:solidFill>
              </a:rPr>
              <a:t>تعريف النظم في اللغة</a:t>
            </a:r>
            <a:r>
              <a:rPr lang="ar-IQ" sz="4400" dirty="0" smtClean="0">
                <a:solidFill>
                  <a:srgbClr val="FF0000"/>
                </a:solidFill>
              </a:rPr>
              <a:t>:  </a:t>
            </a:r>
            <a:endParaRPr lang="ar-IQ" sz="4400" i="1" dirty="0">
              <a:solidFill>
                <a:srgbClr val="FF0000"/>
              </a:solidFill>
              <a:latin typeface="Constantia"/>
            </a:endParaRPr>
          </a:p>
        </p:txBody>
      </p:sp>
      <p:sp>
        <p:nvSpPr>
          <p:cNvPr id="9" name="سهم للأسفل 8"/>
          <p:cNvSpPr/>
          <p:nvPr/>
        </p:nvSpPr>
        <p:spPr>
          <a:xfrm>
            <a:off x="4286248" y="2071678"/>
            <a:ext cx="484632" cy="785818"/>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10" name="نجمة ذات 5 نقاط 9"/>
          <p:cNvSpPr/>
          <p:nvPr/>
        </p:nvSpPr>
        <p:spPr>
          <a:xfrm>
            <a:off x="6929454" y="214290"/>
            <a:ext cx="500066" cy="642942"/>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 xmlns:p14="http://schemas.microsoft.com/office/powerpoint/2010/main" val="188969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4214810" y="260648"/>
            <a:ext cx="4323479" cy="73946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SA" sz="4400" b="1" dirty="0" smtClean="0">
                <a:solidFill>
                  <a:srgbClr val="FF0000"/>
                </a:solidFill>
              </a:rPr>
              <a:t>تعريف النظم اصطلاحاً</a:t>
            </a:r>
            <a:r>
              <a:rPr lang="ar-IQ" sz="4400" b="1" dirty="0" smtClean="0">
                <a:solidFill>
                  <a:srgbClr val="FF0000"/>
                </a:solidFill>
              </a:rPr>
              <a:t>:</a:t>
            </a:r>
            <a:endParaRPr lang="ar-IQ" sz="4400" b="1" i="1" dirty="0">
              <a:solidFill>
                <a:srgbClr val="FF0000"/>
              </a:solidFill>
              <a:latin typeface="Constantia"/>
            </a:endParaRPr>
          </a:p>
        </p:txBody>
      </p:sp>
      <p:sp>
        <p:nvSpPr>
          <p:cNvPr id="5" name="عنصر نائب للنص 3"/>
          <p:cNvSpPr txBox="1">
            <a:spLocks/>
          </p:cNvSpPr>
          <p:nvPr/>
        </p:nvSpPr>
        <p:spPr>
          <a:xfrm>
            <a:off x="857224" y="1214422"/>
            <a:ext cx="7848872" cy="258829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chemeClr val="bg1"/>
                </a:solidFill>
              </a:rPr>
              <a:t>هي </a:t>
            </a:r>
            <a:r>
              <a:rPr lang="ar-SA" sz="4400" dirty="0" smtClean="0">
                <a:solidFill>
                  <a:schemeClr val="bg1"/>
                </a:solidFill>
              </a:rPr>
              <a:t>مجموعة التشريعات والقوانين والتنظيمات التي تنظم جميع شؤون الحياة دينيّاً، وسياسياً، واقتصادياً، وتعليمياً، وأخلاقياً</a:t>
            </a:r>
            <a:endParaRPr lang="ar-IQ" sz="4400" dirty="0" smtClean="0">
              <a:solidFill>
                <a:schemeClr val="bg1"/>
              </a:solidFill>
            </a:endParaRPr>
          </a:p>
          <a:p>
            <a:pPr marR="0" algn="ctr">
              <a:buClr>
                <a:srgbClr val="FEB80A"/>
              </a:buClr>
              <a:defRPr/>
            </a:pPr>
            <a:r>
              <a:rPr lang="ar-SA" sz="4400" dirty="0" smtClean="0">
                <a:solidFill>
                  <a:schemeClr val="bg1"/>
                </a:solidFill>
              </a:rPr>
              <a:t> أو هي: المبادئ والتعاليم التي تسير عليها أمة من الأمم في السياسة وفي الاقتصاد وفي الإدارة والتعليم</a:t>
            </a:r>
            <a:endParaRPr lang="ar-IQ" sz="4400" b="1" i="1" dirty="0">
              <a:solidFill>
                <a:schemeClr val="bg1"/>
              </a:solidFill>
              <a:latin typeface="Constantia"/>
            </a:endParaRPr>
          </a:p>
        </p:txBody>
      </p:sp>
      <p:sp>
        <p:nvSpPr>
          <p:cNvPr id="6" name="عنصر نائب للنص 3"/>
          <p:cNvSpPr txBox="1">
            <a:spLocks/>
          </p:cNvSpPr>
          <p:nvPr/>
        </p:nvSpPr>
        <p:spPr>
          <a:xfrm>
            <a:off x="4357686" y="4000504"/>
            <a:ext cx="4137610" cy="71438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SA" sz="4400" dirty="0" smtClean="0">
                <a:solidFill>
                  <a:srgbClr val="FF0000"/>
                </a:solidFill>
              </a:rPr>
              <a:t>تعريف النُظُم الإسلامية</a:t>
            </a:r>
            <a:r>
              <a:rPr lang="ar-IQ" sz="4400" dirty="0" smtClean="0">
                <a:solidFill>
                  <a:srgbClr val="FF0000"/>
                </a:solidFill>
              </a:rPr>
              <a:t>: </a:t>
            </a:r>
            <a:endParaRPr lang="ar-IQ" sz="4400" b="1" i="1" dirty="0">
              <a:solidFill>
                <a:srgbClr val="FF0000"/>
              </a:solidFill>
              <a:latin typeface="Constantia"/>
            </a:endParaRPr>
          </a:p>
        </p:txBody>
      </p:sp>
      <p:sp>
        <p:nvSpPr>
          <p:cNvPr id="7" name="عنصر نائب للنص 3"/>
          <p:cNvSpPr txBox="1">
            <a:spLocks/>
          </p:cNvSpPr>
          <p:nvPr/>
        </p:nvSpPr>
        <p:spPr>
          <a:xfrm>
            <a:off x="785786" y="4857760"/>
            <a:ext cx="7848872" cy="1786060"/>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8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chemeClr val="bg1"/>
                </a:solidFill>
              </a:rPr>
              <a:t>هي </a:t>
            </a:r>
            <a:r>
              <a:rPr lang="ar-SA" sz="4400" dirty="0" smtClean="0">
                <a:solidFill>
                  <a:schemeClr val="bg1"/>
                </a:solidFill>
              </a:rPr>
              <a:t>النظم التي شرعها الله، أو شرع أصولها؛ ليأخذ الإنسانُ </a:t>
            </a:r>
            <a:r>
              <a:rPr lang="ar-SA" sz="4400" dirty="0" err="1" smtClean="0">
                <a:solidFill>
                  <a:schemeClr val="bg1"/>
                </a:solidFill>
              </a:rPr>
              <a:t>بها</a:t>
            </a:r>
            <a:r>
              <a:rPr lang="ar-SA" sz="4400" dirty="0" smtClean="0">
                <a:solidFill>
                  <a:schemeClr val="bg1"/>
                </a:solidFill>
              </a:rPr>
              <a:t> في تحديد علاقته بربه، وعلاقته بأخيه الإنسان، وعلاقته بالكون، وعلاقته بالحياة</a:t>
            </a:r>
            <a:endParaRPr lang="ar-IQ" sz="4400" b="1" i="1" dirty="0">
              <a:solidFill>
                <a:schemeClr val="bg1"/>
              </a:solidFill>
              <a:latin typeface="Constantia"/>
            </a:endParaRPr>
          </a:p>
        </p:txBody>
      </p:sp>
    </p:spTree>
    <p:extLst>
      <p:ext uri="{BB962C8B-B14F-4D97-AF65-F5344CB8AC3E}">
        <p14:creationId xmlns="" xmlns:p14="http://schemas.microsoft.com/office/powerpoint/2010/main" val="188969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571604" y="357166"/>
            <a:ext cx="6000792" cy="928694"/>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FF0000"/>
                </a:solidFill>
                <a:latin typeface="Constantia"/>
              </a:rPr>
              <a:t>     </a:t>
            </a:r>
            <a:r>
              <a:rPr lang="ar-IQ" sz="4400" b="1" i="1" dirty="0" err="1" smtClean="0">
                <a:solidFill>
                  <a:srgbClr val="FF0000"/>
                </a:solidFill>
                <a:latin typeface="Constantia"/>
              </a:rPr>
              <a:t>اهمية</a:t>
            </a:r>
            <a:r>
              <a:rPr lang="ar-IQ" sz="4400" b="1" i="1" dirty="0" smtClean="0">
                <a:solidFill>
                  <a:srgbClr val="FF0000"/>
                </a:solidFill>
                <a:latin typeface="Constantia"/>
              </a:rPr>
              <a:t> النظم </a:t>
            </a:r>
            <a:r>
              <a:rPr lang="ar-IQ" sz="4400" b="1" i="1" dirty="0" err="1" smtClean="0">
                <a:solidFill>
                  <a:srgbClr val="FF0000"/>
                </a:solidFill>
                <a:latin typeface="Constantia"/>
              </a:rPr>
              <a:t>الاسلامية</a:t>
            </a:r>
            <a:r>
              <a:rPr lang="ar-IQ" sz="4400" b="1" i="1" dirty="0" smtClean="0">
                <a:solidFill>
                  <a:srgbClr val="FF0000"/>
                </a:solidFill>
                <a:latin typeface="Constantia"/>
              </a:rPr>
              <a:t> : </a:t>
            </a:r>
            <a:endParaRPr lang="ar-IQ" sz="4400" b="1" i="1" dirty="0">
              <a:solidFill>
                <a:srgbClr val="FF0000"/>
              </a:solidFill>
              <a:latin typeface="Constantia"/>
            </a:endParaRPr>
          </a:p>
        </p:txBody>
      </p:sp>
      <p:sp>
        <p:nvSpPr>
          <p:cNvPr id="5" name="عنصر نائب للنص 3"/>
          <p:cNvSpPr txBox="1">
            <a:spLocks/>
          </p:cNvSpPr>
          <p:nvPr/>
        </p:nvSpPr>
        <p:spPr>
          <a:xfrm>
            <a:off x="785786" y="2714620"/>
            <a:ext cx="7848872" cy="364333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algn="justLow" fontAlgn="base">
              <a:spcBef>
                <a:spcPct val="0"/>
              </a:spcBef>
              <a:spcAft>
                <a:spcPct val="0"/>
              </a:spcAft>
              <a:buClrTx/>
              <a:buSzTx/>
            </a:pPr>
            <a:r>
              <a:rPr lang="ar-IQ" sz="3600" dirty="0" smtClean="0">
                <a:solidFill>
                  <a:schemeClr val="bg1"/>
                </a:solidFill>
                <a:latin typeface="Simplified Arabic" pitchFamily="18" charset="-78"/>
                <a:ea typeface="Times New Roman" pitchFamily="18" charset="0"/>
                <a:cs typeface="Simplified Arabic" pitchFamily="18" charset="-78"/>
              </a:rPr>
              <a:t>     </a:t>
            </a:r>
            <a:r>
              <a:rPr lang="ar-SA" sz="3600" dirty="0" smtClean="0">
                <a:solidFill>
                  <a:schemeClr val="bg1"/>
                </a:solidFill>
                <a:latin typeface="Simplified Arabic" pitchFamily="18" charset="-78"/>
                <a:ea typeface="Times New Roman" pitchFamily="18" charset="0"/>
                <a:cs typeface="Simplified Arabic" pitchFamily="18" charset="-78"/>
              </a:rPr>
              <a:t>إن دراسة النظم </a:t>
            </a:r>
            <a:r>
              <a:rPr lang="ar-SA" sz="3600" dirty="0" err="1" smtClean="0">
                <a:solidFill>
                  <a:schemeClr val="bg1"/>
                </a:solidFill>
                <a:latin typeface="Simplified Arabic" pitchFamily="18" charset="-78"/>
                <a:ea typeface="Times New Roman" pitchFamily="18" charset="0"/>
                <a:cs typeface="Simplified Arabic" pitchFamily="18" charset="-78"/>
              </a:rPr>
              <a:t>الاسلامية</a:t>
            </a:r>
            <a:r>
              <a:rPr lang="ar-SA" sz="3600" dirty="0" smtClean="0">
                <a:solidFill>
                  <a:schemeClr val="bg1"/>
                </a:solidFill>
                <a:latin typeface="Simplified Arabic" pitchFamily="18" charset="-78"/>
                <a:ea typeface="Times New Roman" pitchFamily="18" charset="0"/>
                <a:cs typeface="Simplified Arabic" pitchFamily="18" charset="-78"/>
              </a:rPr>
              <a:t> تُعد من الأساسيات اللازمة لتكوين الشخصية المسلمة في هذا العصر، </a:t>
            </a:r>
            <a:r>
              <a:rPr lang="ar-SA" sz="3600" dirty="0" err="1" smtClean="0">
                <a:solidFill>
                  <a:schemeClr val="bg1"/>
                </a:solidFill>
                <a:latin typeface="Simplified Arabic" pitchFamily="18" charset="-78"/>
                <a:ea typeface="Times New Roman" pitchFamily="18" charset="0"/>
                <a:cs typeface="Simplified Arabic" pitchFamily="18" charset="-78"/>
              </a:rPr>
              <a:t>و</a:t>
            </a:r>
            <a:r>
              <a:rPr lang="ar-IQ" sz="3600" dirty="0" smtClean="0">
                <a:solidFill>
                  <a:schemeClr val="bg1"/>
                </a:solidFill>
                <a:latin typeface="Simplified Arabic" pitchFamily="18" charset="-78"/>
                <a:ea typeface="Times New Roman" pitchFamily="18" charset="0"/>
                <a:cs typeface="Simplified Arabic" pitchFamily="18" charset="-78"/>
              </a:rPr>
              <a:t>ذلك </a:t>
            </a:r>
            <a:r>
              <a:rPr lang="ar-SA" sz="3600" dirty="0" smtClean="0">
                <a:solidFill>
                  <a:schemeClr val="bg1"/>
                </a:solidFill>
                <a:latin typeface="Simplified Arabic" pitchFamily="18" charset="-78"/>
                <a:ea typeface="Times New Roman" pitchFamily="18" charset="0"/>
                <a:cs typeface="Simplified Arabic" pitchFamily="18" charset="-78"/>
              </a:rPr>
              <a:t>بما تتضمنه من أهداف سامية مرتكزة</a:t>
            </a:r>
            <a:r>
              <a:rPr lang="ar-IQ" sz="3600" dirty="0" smtClean="0">
                <a:solidFill>
                  <a:schemeClr val="bg1"/>
                </a:solidFill>
                <a:latin typeface="Simplified Arabic" pitchFamily="18" charset="-78"/>
                <a:ea typeface="Times New Roman" pitchFamily="18" charset="0"/>
                <a:cs typeface="Simplified Arabic" pitchFamily="18" charset="-78"/>
              </a:rPr>
              <a:t> </a:t>
            </a:r>
            <a:r>
              <a:rPr lang="ar-SA" sz="3600" dirty="0" smtClean="0">
                <a:solidFill>
                  <a:schemeClr val="bg1"/>
                </a:solidFill>
                <a:latin typeface="Simplified Arabic" pitchFamily="18" charset="-78"/>
                <a:ea typeface="Times New Roman" pitchFamily="18" charset="0"/>
                <a:cs typeface="Simplified Arabic" pitchFamily="18" charset="-78"/>
              </a:rPr>
              <a:t>على رسالة الإسلام العظيمة</a:t>
            </a:r>
            <a:r>
              <a:rPr lang="ar-IQ" sz="3600" dirty="0" smtClean="0">
                <a:solidFill>
                  <a:schemeClr val="bg1"/>
                </a:solidFill>
                <a:latin typeface="Simplified Arabic" pitchFamily="18" charset="-78"/>
                <a:ea typeface="Times New Roman" pitchFamily="18" charset="0"/>
                <a:cs typeface="Simplified Arabic" pitchFamily="18" charset="-78"/>
              </a:rPr>
              <a:t> . </a:t>
            </a:r>
          </a:p>
          <a:p>
            <a:pPr marR="0" lvl="0" algn="justLow" fontAlgn="base">
              <a:spcBef>
                <a:spcPct val="0"/>
              </a:spcBef>
              <a:spcAft>
                <a:spcPct val="0"/>
              </a:spcAft>
              <a:buClrTx/>
              <a:buSzTx/>
            </a:pPr>
            <a:r>
              <a:rPr lang="ar-IQ" sz="3600" dirty="0" smtClean="0">
                <a:solidFill>
                  <a:schemeClr val="bg1"/>
                </a:solidFill>
                <a:latin typeface="Simplified Arabic" pitchFamily="18" charset="-78"/>
                <a:ea typeface="Times New Roman" pitchFamily="18" charset="0"/>
                <a:cs typeface="Simplified Arabic" pitchFamily="18" charset="-78"/>
              </a:rPr>
              <a:t>     تحقيق </a:t>
            </a:r>
            <a:r>
              <a:rPr lang="ar-IQ" sz="3600" dirty="0" err="1" smtClean="0">
                <a:solidFill>
                  <a:schemeClr val="bg1"/>
                </a:solidFill>
                <a:latin typeface="Simplified Arabic" pitchFamily="18" charset="-78"/>
                <a:ea typeface="Times New Roman" pitchFamily="18" charset="0"/>
                <a:cs typeface="Simplified Arabic" pitchFamily="18" charset="-78"/>
              </a:rPr>
              <a:t>الاصلاح</a:t>
            </a:r>
            <a:r>
              <a:rPr lang="ar-SA" sz="3600" dirty="0" smtClean="0">
                <a:solidFill>
                  <a:schemeClr val="bg1"/>
                </a:solidFill>
                <a:latin typeface="Simplified Arabic" pitchFamily="18" charset="-78"/>
                <a:ea typeface="Times New Roman" pitchFamily="18" charset="0"/>
                <a:cs typeface="Simplified Arabic" pitchFamily="18" charset="-78"/>
              </a:rPr>
              <a:t> </a:t>
            </a:r>
            <a:r>
              <a:rPr lang="ar-IQ" sz="3600" dirty="0" smtClean="0">
                <a:solidFill>
                  <a:schemeClr val="bg1"/>
                </a:solidFill>
                <a:latin typeface="Simplified Arabic" pitchFamily="18" charset="-78"/>
                <a:ea typeface="Times New Roman" pitchFamily="18" charset="0"/>
                <a:cs typeface="Simplified Arabic" pitchFamily="18" charset="-78"/>
              </a:rPr>
              <a:t>فنحن </a:t>
            </a:r>
            <a:r>
              <a:rPr lang="ar-SA" sz="3600" dirty="0" smtClean="0">
                <a:solidFill>
                  <a:schemeClr val="bg1"/>
                </a:solidFill>
                <a:latin typeface="Simplified Arabic" pitchFamily="18" charset="-78"/>
                <a:ea typeface="Times New Roman" pitchFamily="18" charset="0"/>
                <a:cs typeface="Simplified Arabic" pitchFamily="18" charset="-78"/>
              </a:rPr>
              <a:t>مأمورون بإصلاح الباطن والظاهر, ويتمثل هذا الإصلاح فيما يأتي: </a:t>
            </a:r>
            <a:endParaRPr lang="ar-SA" sz="4000" dirty="0" smtClean="0">
              <a:solidFill>
                <a:schemeClr val="bg1"/>
              </a:solidFill>
              <a:latin typeface="Arial" pitchFamily="34" charset="0"/>
              <a:cs typeface="Arial" pitchFamily="34" charset="0"/>
            </a:endParaRPr>
          </a:p>
        </p:txBody>
      </p:sp>
      <p:sp>
        <p:nvSpPr>
          <p:cNvPr id="12" name="سهم للأسفل 11"/>
          <p:cNvSpPr/>
          <p:nvPr/>
        </p:nvSpPr>
        <p:spPr>
          <a:xfrm>
            <a:off x="4143372" y="1500174"/>
            <a:ext cx="698946" cy="1071570"/>
          </a:xfrm>
          <a:prstGeom prst="down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600"/>
          </a:p>
        </p:txBody>
      </p:sp>
      <p:sp>
        <p:nvSpPr>
          <p:cNvPr id="13" name="نجمة ذات 5 نقاط 12"/>
          <p:cNvSpPr/>
          <p:nvPr/>
        </p:nvSpPr>
        <p:spPr>
          <a:xfrm>
            <a:off x="6715140" y="500042"/>
            <a:ext cx="500066" cy="642942"/>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4" name="نجمة ذات 5 نقاط 13"/>
          <p:cNvSpPr/>
          <p:nvPr/>
        </p:nvSpPr>
        <p:spPr>
          <a:xfrm>
            <a:off x="7858148" y="2857496"/>
            <a:ext cx="500066" cy="642942"/>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نجمة ذات 5 نقاط 14"/>
          <p:cNvSpPr/>
          <p:nvPr/>
        </p:nvSpPr>
        <p:spPr>
          <a:xfrm rot="1912699" flipV="1">
            <a:off x="7815180" y="5056592"/>
            <a:ext cx="642942" cy="561980"/>
          </a:xfrm>
          <a:prstGeom prst="star5">
            <a:avLst>
              <a:gd name="adj" fmla="val 18377"/>
              <a:gd name="hf" fmla="val 105146"/>
              <a:gd name="vf" fmla="val 110557"/>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 xmlns:p14="http://schemas.microsoft.com/office/powerpoint/2010/main" val="188969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2857488" y="357166"/>
            <a:ext cx="5680801" cy="73946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8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b="1" i="1" dirty="0" smtClean="0">
                <a:solidFill>
                  <a:srgbClr val="FF0000"/>
                </a:solidFill>
                <a:latin typeface="Constantia"/>
              </a:rPr>
              <a:t>كيف نحقق </a:t>
            </a:r>
            <a:r>
              <a:rPr lang="ar-IQ" sz="4400" b="1" i="1" dirty="0" err="1" smtClean="0">
                <a:solidFill>
                  <a:srgbClr val="FF0000"/>
                </a:solidFill>
                <a:latin typeface="Constantia"/>
              </a:rPr>
              <a:t>الاصلاح</a:t>
            </a:r>
            <a:r>
              <a:rPr lang="ar-IQ" sz="5200" b="1" dirty="0" smtClean="0">
                <a:solidFill>
                  <a:srgbClr val="FF0000"/>
                </a:solidFill>
                <a:latin typeface="Constantia"/>
              </a:rPr>
              <a:t> ؟  </a:t>
            </a:r>
            <a:endParaRPr lang="ar-IQ" sz="4400" b="1" dirty="0">
              <a:solidFill>
                <a:srgbClr val="FF0000"/>
              </a:solidFill>
              <a:latin typeface="Constantia"/>
            </a:endParaRPr>
          </a:p>
        </p:txBody>
      </p:sp>
      <p:sp>
        <p:nvSpPr>
          <p:cNvPr id="5" name="عنصر نائب للنص 3"/>
          <p:cNvSpPr txBox="1">
            <a:spLocks/>
          </p:cNvSpPr>
          <p:nvPr/>
        </p:nvSpPr>
        <p:spPr>
          <a:xfrm>
            <a:off x="857224" y="1214422"/>
            <a:ext cx="7848872" cy="278608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algn="justLow" fontAlgn="base">
              <a:spcBef>
                <a:spcPct val="0"/>
              </a:spcBef>
              <a:spcAft>
                <a:spcPct val="0"/>
              </a:spcAft>
              <a:buClrTx/>
              <a:buSzTx/>
            </a:pPr>
            <a:r>
              <a:rPr lang="ar-IQ" sz="4400" dirty="0" smtClean="0">
                <a:solidFill>
                  <a:schemeClr val="bg1"/>
                </a:solidFill>
                <a:latin typeface="Simplified Arabic" pitchFamily="18" charset="-78"/>
                <a:ea typeface="Times New Roman" pitchFamily="18" charset="0"/>
                <a:cs typeface="Simplified Arabic" pitchFamily="18" charset="-78"/>
              </a:rPr>
              <a:t>1</a:t>
            </a:r>
            <a:r>
              <a:rPr lang="ar-SA" sz="4400" dirty="0" smtClean="0">
                <a:solidFill>
                  <a:schemeClr val="bg1"/>
                </a:solidFill>
                <a:latin typeface="Simplified Arabic" pitchFamily="18" charset="-78"/>
                <a:ea typeface="Times New Roman" pitchFamily="18" charset="0"/>
                <a:cs typeface="Simplified Arabic" pitchFamily="18" charset="-78"/>
              </a:rPr>
              <a:t>- إيضاح مبادئ الإسلام، ومفاهيمه، وقيمه، وأحكامه، ونظمه بأسلوب علمي شمولي مناسب، يؤدي إلى تحصين الاعتقاد الصحيح </a:t>
            </a:r>
            <a:r>
              <a:rPr lang="ar-SA" sz="4000" i="1" dirty="0" smtClean="0">
                <a:solidFill>
                  <a:schemeClr val="bg1"/>
                </a:solidFill>
                <a:latin typeface="Simplified Arabic" pitchFamily="18" charset="-78"/>
                <a:ea typeface="Calibri" pitchFamily="34" charset="0"/>
                <a:cs typeface="Simplified Arabic" pitchFamily="18" charset="-78"/>
              </a:rPr>
              <a:t>في مواجهة التيارات الفكرية الغازية وبث روح</a:t>
            </a:r>
            <a:r>
              <a:rPr lang="ar-SA" sz="4400" dirty="0" smtClean="0">
                <a:solidFill>
                  <a:schemeClr val="bg1"/>
                </a:solidFill>
                <a:latin typeface="Simplified Arabic" pitchFamily="18" charset="-78"/>
                <a:ea typeface="Times New Roman" pitchFamily="18" charset="0"/>
                <a:cs typeface="Simplified Arabic" pitchFamily="18" charset="-78"/>
              </a:rPr>
              <a:t> الاعتزاز  بالإسلام  وأمجاد أمته، والثقة بسمو رسالته، وتفرد حضارته.</a:t>
            </a:r>
            <a:endParaRPr lang="ar-SA" sz="4800" dirty="0" smtClean="0">
              <a:solidFill>
                <a:schemeClr val="bg1"/>
              </a:solidFill>
              <a:latin typeface="Arial" pitchFamily="34" charset="0"/>
              <a:cs typeface="Arial" pitchFamily="34" charset="0"/>
            </a:endParaRPr>
          </a:p>
        </p:txBody>
      </p:sp>
      <p:sp>
        <p:nvSpPr>
          <p:cNvPr id="7" name="عنصر نائب للنص 3"/>
          <p:cNvSpPr txBox="1">
            <a:spLocks/>
          </p:cNvSpPr>
          <p:nvPr/>
        </p:nvSpPr>
        <p:spPr>
          <a:xfrm>
            <a:off x="785786" y="4214818"/>
            <a:ext cx="7848872" cy="242900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chemeClr val="bg1"/>
                </a:solidFill>
              </a:rPr>
              <a:t>2</a:t>
            </a:r>
            <a:r>
              <a:rPr lang="ar-SA" sz="4400" dirty="0" smtClean="0">
                <a:solidFill>
                  <a:schemeClr val="bg1"/>
                </a:solidFill>
              </a:rPr>
              <a:t>- الإسهام في تجلية موقف الإسلام من قضايا العصر، ولا </a:t>
            </a:r>
            <a:r>
              <a:rPr lang="ar-SA" sz="4400" dirty="0" err="1" smtClean="0">
                <a:solidFill>
                  <a:schemeClr val="bg1"/>
                </a:solidFill>
              </a:rPr>
              <a:t>سيما</a:t>
            </a:r>
            <a:r>
              <a:rPr lang="ar-SA" sz="4400" dirty="0" smtClean="0">
                <a:solidFill>
                  <a:schemeClr val="bg1"/>
                </a:solidFill>
              </a:rPr>
              <a:t> في مجالات الحكم وأنظمته، وحركة الفكر، ونظم الحياة، وقيمها، والتوجيه العلمي لتحقيق مهمة القيام بوصل العلوم التجريبية الحديثة، والإنسانية، بجهود الأسلاف في تلك الميادين نفسها.</a:t>
            </a:r>
            <a:endParaRPr lang="ar-IQ" sz="4400" b="1" i="1" dirty="0">
              <a:solidFill>
                <a:schemeClr val="bg1"/>
              </a:solidFill>
              <a:latin typeface="Constantia"/>
            </a:endParaRPr>
          </a:p>
        </p:txBody>
      </p:sp>
      <p:sp>
        <p:nvSpPr>
          <p:cNvPr id="6" name="نجمة ذات 5 نقاط 5"/>
          <p:cNvSpPr/>
          <p:nvPr/>
        </p:nvSpPr>
        <p:spPr>
          <a:xfrm>
            <a:off x="7715272" y="428604"/>
            <a:ext cx="500066" cy="571504"/>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 xmlns:p14="http://schemas.microsoft.com/office/powerpoint/2010/main" val="1889699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3"/>
          <p:cNvSpPr txBox="1">
            <a:spLocks/>
          </p:cNvSpPr>
          <p:nvPr/>
        </p:nvSpPr>
        <p:spPr>
          <a:xfrm>
            <a:off x="714348" y="357166"/>
            <a:ext cx="7929618" cy="4000528"/>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chemeClr val="bg1"/>
                </a:solidFill>
              </a:rPr>
              <a:t>3</a:t>
            </a:r>
            <a:r>
              <a:rPr lang="ar-SA" sz="4400" dirty="0" smtClean="0">
                <a:solidFill>
                  <a:schemeClr val="bg1"/>
                </a:solidFill>
              </a:rPr>
              <a:t>- إعطاء صورة وافية عما صنعته رسالة الإسلام العامة الشاملة في الحياة الإنسانية من تحريرها البشر من الوثنيات والخرافات، وإنقاذهم من التخلف الفكري والتفكك الاجتماعي، والجدب الحضاري ، ومن نصرتها على الصعيد العالمي لكل القيم الفاضلة من الحق والخير والعدل والمساواة والسلام، ومن دعوتها لالتزام المنهج العلمي في اكتساب المعارف، وتوجيه الطاقات والمهارات نحو نفع الإنسان وخيره ومن بنائها الشامخ لأجلِّ حضارة أوفاها وأبعدها أثرا في نهضة الإنسان وتقدمه في كل مجال وفي كل مكان.</a:t>
            </a:r>
            <a:endParaRPr lang="en-US" sz="4400" dirty="0" smtClean="0">
              <a:solidFill>
                <a:schemeClr val="bg1"/>
              </a:solidFill>
            </a:endParaRPr>
          </a:p>
          <a:p>
            <a:pPr marR="0" algn="ctr">
              <a:buClr>
                <a:srgbClr val="FEB80A"/>
              </a:buClr>
              <a:defRPr/>
            </a:pPr>
            <a:endParaRPr lang="ar-IQ" sz="4400" b="1" i="1" dirty="0">
              <a:solidFill>
                <a:schemeClr val="bg1"/>
              </a:solidFill>
              <a:latin typeface="Constantia"/>
            </a:endParaRPr>
          </a:p>
        </p:txBody>
      </p:sp>
      <p:sp>
        <p:nvSpPr>
          <p:cNvPr id="7" name="عنصر نائب للنص 3"/>
          <p:cNvSpPr txBox="1">
            <a:spLocks/>
          </p:cNvSpPr>
          <p:nvPr/>
        </p:nvSpPr>
        <p:spPr>
          <a:xfrm>
            <a:off x="785786" y="4643446"/>
            <a:ext cx="7848872" cy="1928826"/>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92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400" dirty="0" smtClean="0">
                <a:solidFill>
                  <a:schemeClr val="bg1"/>
                </a:solidFill>
              </a:rPr>
              <a:t>4</a:t>
            </a:r>
            <a:r>
              <a:rPr lang="ar-SA" sz="4400" dirty="0" smtClean="0">
                <a:solidFill>
                  <a:schemeClr val="bg1"/>
                </a:solidFill>
              </a:rPr>
              <a:t>- دفع الشبهات المثارة حول العقيدة والشريعة التي يثيرها المخالفون، بالحجة والبرهان، ممّا يسهم في تحصين المتعلمين تجاه تلك الشبهات</a:t>
            </a:r>
            <a:endParaRPr lang="ar-IQ" sz="4400" b="1" i="1" dirty="0">
              <a:solidFill>
                <a:schemeClr val="bg1"/>
              </a:solidFill>
              <a:latin typeface="Constantia"/>
            </a:endParaRPr>
          </a:p>
        </p:txBody>
      </p:sp>
    </p:spTree>
    <p:extLst>
      <p:ext uri="{BB962C8B-B14F-4D97-AF65-F5344CB8AC3E}">
        <p14:creationId xmlns="" xmlns:p14="http://schemas.microsoft.com/office/powerpoint/2010/main" val="1889699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txBox="1">
            <a:spLocks/>
          </p:cNvSpPr>
          <p:nvPr/>
        </p:nvSpPr>
        <p:spPr>
          <a:xfrm>
            <a:off x="1142976" y="357166"/>
            <a:ext cx="7395313" cy="73946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000" b="1" dirty="0" smtClean="0">
                <a:solidFill>
                  <a:schemeClr val="bg1"/>
                </a:solidFill>
              </a:rPr>
              <a:t>   </a:t>
            </a:r>
            <a:r>
              <a:rPr lang="ar-IQ" sz="4000" b="1" dirty="0" smtClean="0">
                <a:solidFill>
                  <a:srgbClr val="FF0000"/>
                </a:solidFill>
              </a:rPr>
              <a:t>((الملامح العامة للنظم قبل </a:t>
            </a:r>
            <a:r>
              <a:rPr lang="ar-IQ" sz="4000" b="1" dirty="0" err="1" smtClean="0">
                <a:solidFill>
                  <a:srgbClr val="FF0000"/>
                </a:solidFill>
              </a:rPr>
              <a:t>الاسلام</a:t>
            </a:r>
            <a:r>
              <a:rPr lang="ar-IQ" sz="4000" b="1" dirty="0" smtClean="0">
                <a:solidFill>
                  <a:srgbClr val="FF0000"/>
                </a:solidFill>
              </a:rPr>
              <a:t>))</a:t>
            </a:r>
            <a:endParaRPr lang="ar-IQ" sz="4400" b="1" dirty="0">
              <a:solidFill>
                <a:srgbClr val="FF0000"/>
              </a:solidFill>
              <a:latin typeface="Constantia"/>
            </a:endParaRPr>
          </a:p>
        </p:txBody>
      </p:sp>
      <p:sp>
        <p:nvSpPr>
          <p:cNvPr id="5" name="عنصر نائب للنص 3"/>
          <p:cNvSpPr txBox="1">
            <a:spLocks/>
          </p:cNvSpPr>
          <p:nvPr/>
        </p:nvSpPr>
        <p:spPr>
          <a:xfrm>
            <a:off x="285720" y="1428736"/>
            <a:ext cx="8572560" cy="857256"/>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70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justLow" fontAlgn="base">
              <a:spcBef>
                <a:spcPct val="0"/>
              </a:spcBef>
              <a:spcAft>
                <a:spcPct val="0"/>
              </a:spcAft>
              <a:buClrTx/>
              <a:buSzTx/>
            </a:pPr>
            <a:endParaRPr lang="ar-IQ" sz="2400" dirty="0" smtClean="0">
              <a:solidFill>
                <a:schemeClr val="bg1"/>
              </a:solidFill>
            </a:endParaRPr>
          </a:p>
          <a:p>
            <a:pPr marR="0" algn="justLow" fontAlgn="base">
              <a:spcBef>
                <a:spcPct val="0"/>
              </a:spcBef>
              <a:spcAft>
                <a:spcPct val="0"/>
              </a:spcAft>
              <a:buClrTx/>
              <a:buSzTx/>
            </a:pPr>
            <a:r>
              <a:rPr lang="ar-IQ" sz="3000" dirty="0" smtClean="0">
                <a:solidFill>
                  <a:schemeClr val="bg1"/>
                </a:solidFill>
              </a:rPr>
              <a:t>كان العالم قبل مجيء الإسلام ممزقاً بخلافاته العقدية ونظمه السياسية والأخلاقية وعاداته الاجتماعية </a:t>
            </a:r>
          </a:p>
          <a:p>
            <a:pPr marR="0" lvl="0" algn="justLow" fontAlgn="base">
              <a:spcBef>
                <a:spcPct val="0"/>
              </a:spcBef>
              <a:spcAft>
                <a:spcPct val="0"/>
              </a:spcAft>
              <a:buClrTx/>
              <a:buSzTx/>
            </a:pPr>
            <a:endParaRPr lang="ar-SA" sz="4000" dirty="0" smtClean="0">
              <a:solidFill>
                <a:schemeClr val="bg1"/>
              </a:solidFill>
              <a:latin typeface="Arial" pitchFamily="34" charset="0"/>
              <a:cs typeface="Arial" pitchFamily="34" charset="0"/>
            </a:endParaRPr>
          </a:p>
        </p:txBody>
      </p:sp>
      <p:sp>
        <p:nvSpPr>
          <p:cNvPr id="7" name="عنصر نائب للنص 3"/>
          <p:cNvSpPr txBox="1">
            <a:spLocks/>
          </p:cNvSpPr>
          <p:nvPr/>
        </p:nvSpPr>
        <p:spPr>
          <a:xfrm>
            <a:off x="785786" y="3500438"/>
            <a:ext cx="7848872" cy="314338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475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r>
              <a:rPr lang="ar-IQ" sz="4400" dirty="0" err="1" smtClean="0">
                <a:solidFill>
                  <a:schemeClr val="bg1"/>
                </a:solidFill>
              </a:rPr>
              <a:t>ان</a:t>
            </a:r>
            <a:r>
              <a:rPr lang="ar-IQ" sz="4400" dirty="0" smtClean="0">
                <a:solidFill>
                  <a:schemeClr val="bg1"/>
                </a:solidFill>
              </a:rPr>
              <a:t> الثابت </a:t>
            </a:r>
            <a:r>
              <a:rPr lang="ar-IQ" sz="4400" dirty="0" err="1" smtClean="0">
                <a:solidFill>
                  <a:schemeClr val="bg1"/>
                </a:solidFill>
              </a:rPr>
              <a:t>تأريخياً</a:t>
            </a:r>
            <a:r>
              <a:rPr lang="ar-IQ" sz="4400" dirty="0" smtClean="0">
                <a:solidFill>
                  <a:schemeClr val="bg1"/>
                </a:solidFill>
              </a:rPr>
              <a:t> أنَّه لم تكن للعرب قبل الإسلام دولة تجمعهم؛ بل كانوا جماعات من قبائل متناحرة لأسباب مقيتة؛ كالتسابق على موارد المياه، وأماكن الرعي، أو كالتنافس على الشرف والرئاسة. </a:t>
            </a:r>
            <a:endParaRPr lang="en-US" sz="4400" dirty="0" smtClean="0">
              <a:solidFill>
                <a:schemeClr val="bg1"/>
              </a:solidFill>
            </a:endParaRPr>
          </a:p>
          <a:p>
            <a:r>
              <a:rPr lang="ar-IQ" sz="4400" dirty="0" smtClean="0">
                <a:solidFill>
                  <a:schemeClr val="bg1"/>
                </a:solidFill>
              </a:rPr>
              <a:t>ومن الشواهد التي حفظها لنا التأريخ على تمزق العرب وتشرذمهم وتقاتلهم هو ما جرى بين بعض قبائل العرب من معارك طاحنة فيما يعرف </a:t>
            </a:r>
            <a:r>
              <a:rPr lang="ar-IQ" sz="4400" dirty="0" err="1" smtClean="0">
                <a:solidFill>
                  <a:schemeClr val="bg1"/>
                </a:solidFill>
              </a:rPr>
              <a:t>بـ</a:t>
            </a:r>
            <a:r>
              <a:rPr lang="ar-IQ" sz="4400" dirty="0" smtClean="0">
                <a:solidFill>
                  <a:schemeClr val="bg1"/>
                </a:solidFill>
              </a:rPr>
              <a:t>"حرب البسوس" التي دامت أكثر من ثلاثين سنة، وكان سببها ناقة، ومنها: "حرب </a:t>
            </a:r>
            <a:r>
              <a:rPr lang="ar-IQ" sz="4400" dirty="0" err="1" smtClean="0">
                <a:solidFill>
                  <a:schemeClr val="bg1"/>
                </a:solidFill>
              </a:rPr>
              <a:t>داحس</a:t>
            </a:r>
            <a:r>
              <a:rPr lang="ar-IQ" sz="4400" dirty="0" smtClean="0">
                <a:solidFill>
                  <a:schemeClr val="bg1"/>
                </a:solidFill>
              </a:rPr>
              <a:t> والغبراء"، وقد دامت أربعين سنة، وسببها أنَّ فرساً غلبت أخرى في الجري. ومنها أيضاً حرب الفجار، </a:t>
            </a:r>
            <a:r>
              <a:rPr lang="ar-SA" sz="4400" dirty="0" smtClean="0">
                <a:solidFill>
                  <a:schemeClr val="bg1"/>
                </a:solidFill>
              </a:rPr>
              <a:t>وسمّيت</a:t>
            </a:r>
            <a:r>
              <a:rPr lang="ar-IQ" sz="4400" dirty="0" smtClean="0">
                <a:solidFill>
                  <a:schemeClr val="bg1"/>
                </a:solidFill>
              </a:rPr>
              <a:t> </a:t>
            </a:r>
            <a:r>
              <a:rPr lang="ar-SA" sz="4400" dirty="0" smtClean="0">
                <a:solidFill>
                  <a:schemeClr val="bg1"/>
                </a:solidFill>
              </a:rPr>
              <a:t>بالفجار</a:t>
            </a:r>
            <a:r>
              <a:rPr lang="ar-IQ" sz="4400" dirty="0" smtClean="0">
                <a:solidFill>
                  <a:schemeClr val="bg1"/>
                </a:solidFill>
              </a:rPr>
              <a:t> </a:t>
            </a:r>
            <a:r>
              <a:rPr lang="ar-SA" sz="4400" dirty="0" smtClean="0">
                <a:solidFill>
                  <a:schemeClr val="bg1"/>
                </a:solidFill>
              </a:rPr>
              <a:t>لما</a:t>
            </a:r>
            <a:r>
              <a:rPr lang="ar-IQ" sz="4400" dirty="0" smtClean="0">
                <a:solidFill>
                  <a:schemeClr val="bg1"/>
                </a:solidFill>
              </a:rPr>
              <a:t> </a:t>
            </a:r>
            <a:r>
              <a:rPr lang="ar-SA" sz="4400" dirty="0" smtClean="0">
                <a:solidFill>
                  <a:schemeClr val="bg1"/>
                </a:solidFill>
              </a:rPr>
              <a:t>استحل</a:t>
            </a:r>
            <a:r>
              <a:rPr lang="ar-IQ" sz="4400" dirty="0" smtClean="0">
                <a:solidFill>
                  <a:schemeClr val="bg1"/>
                </a:solidFill>
              </a:rPr>
              <a:t> </a:t>
            </a:r>
            <a:r>
              <a:rPr lang="ar-SA" sz="4400" dirty="0" smtClean="0">
                <a:solidFill>
                  <a:schemeClr val="bg1"/>
                </a:solidFill>
              </a:rPr>
              <a:t>فيها</a:t>
            </a:r>
            <a:r>
              <a:rPr lang="ar-IQ" sz="4400" dirty="0" smtClean="0">
                <a:solidFill>
                  <a:schemeClr val="bg1"/>
                </a:solidFill>
              </a:rPr>
              <a:t> </a:t>
            </a:r>
            <a:r>
              <a:rPr lang="ar-SA" sz="4400" dirty="0" smtClean="0">
                <a:solidFill>
                  <a:schemeClr val="bg1"/>
                </a:solidFill>
              </a:rPr>
              <a:t>من</a:t>
            </a:r>
            <a:r>
              <a:rPr lang="ar-IQ" sz="4400" dirty="0" smtClean="0">
                <a:solidFill>
                  <a:schemeClr val="bg1"/>
                </a:solidFill>
              </a:rPr>
              <a:t> </a:t>
            </a:r>
            <a:r>
              <a:rPr lang="ar-SA" sz="4400" dirty="0" smtClean="0">
                <a:solidFill>
                  <a:schemeClr val="bg1"/>
                </a:solidFill>
              </a:rPr>
              <a:t>المحارم</a:t>
            </a:r>
            <a:r>
              <a:rPr lang="ar-IQ" sz="4400" dirty="0" smtClean="0">
                <a:solidFill>
                  <a:schemeClr val="bg1"/>
                </a:solidFill>
              </a:rPr>
              <a:t> </a:t>
            </a:r>
            <a:r>
              <a:rPr lang="ar-SA" sz="4400" dirty="0" smtClean="0">
                <a:solidFill>
                  <a:schemeClr val="bg1"/>
                </a:solidFill>
              </a:rPr>
              <a:t>في</a:t>
            </a:r>
            <a:r>
              <a:rPr lang="ar-IQ" sz="4400" dirty="0" smtClean="0">
                <a:solidFill>
                  <a:schemeClr val="bg1"/>
                </a:solidFill>
              </a:rPr>
              <a:t> </a:t>
            </a:r>
            <a:r>
              <a:rPr lang="ar-SA" sz="4400" dirty="0" smtClean="0">
                <a:solidFill>
                  <a:schemeClr val="bg1"/>
                </a:solidFill>
              </a:rPr>
              <a:t>الأشهر</a:t>
            </a:r>
            <a:r>
              <a:rPr lang="ar-IQ" sz="4400" dirty="0" smtClean="0">
                <a:solidFill>
                  <a:schemeClr val="bg1"/>
                </a:solidFill>
              </a:rPr>
              <a:t> </a:t>
            </a:r>
            <a:r>
              <a:rPr lang="ar-SA" sz="4400" dirty="0" smtClean="0">
                <a:solidFill>
                  <a:schemeClr val="bg1"/>
                </a:solidFill>
              </a:rPr>
              <a:t>الحرم،</a:t>
            </a:r>
            <a:r>
              <a:rPr lang="ar-IQ" sz="4400" dirty="0" smtClean="0">
                <a:solidFill>
                  <a:schemeClr val="bg1"/>
                </a:solidFill>
              </a:rPr>
              <a:t> </a:t>
            </a:r>
            <a:r>
              <a:rPr lang="ar-SA" sz="4400" dirty="0" smtClean="0">
                <a:solidFill>
                  <a:schemeClr val="bg1"/>
                </a:solidFill>
              </a:rPr>
              <a:t>ولما</a:t>
            </a:r>
            <a:r>
              <a:rPr lang="ar-IQ" sz="4400" dirty="0" smtClean="0">
                <a:solidFill>
                  <a:schemeClr val="bg1"/>
                </a:solidFill>
              </a:rPr>
              <a:t> </a:t>
            </a:r>
            <a:r>
              <a:rPr lang="ar-SA" sz="4400" dirty="0" smtClean="0">
                <a:solidFill>
                  <a:schemeClr val="bg1"/>
                </a:solidFill>
              </a:rPr>
              <a:t>قطع</a:t>
            </a:r>
            <a:r>
              <a:rPr lang="ar-IQ" sz="4400" dirty="0" smtClean="0">
                <a:solidFill>
                  <a:schemeClr val="bg1"/>
                </a:solidFill>
              </a:rPr>
              <a:t> </a:t>
            </a:r>
            <a:r>
              <a:rPr lang="ar-SA" sz="4400" dirty="0" smtClean="0">
                <a:solidFill>
                  <a:schemeClr val="bg1"/>
                </a:solidFill>
              </a:rPr>
              <a:t>فيها</a:t>
            </a:r>
            <a:r>
              <a:rPr lang="ar-IQ" sz="4400" dirty="0" smtClean="0">
                <a:solidFill>
                  <a:schemeClr val="bg1"/>
                </a:solidFill>
              </a:rPr>
              <a:t> </a:t>
            </a:r>
            <a:r>
              <a:rPr lang="ar-SA" sz="4400" dirty="0" smtClean="0">
                <a:solidFill>
                  <a:schemeClr val="bg1"/>
                </a:solidFill>
              </a:rPr>
              <a:t>من</a:t>
            </a:r>
            <a:r>
              <a:rPr lang="ar-IQ" sz="4400" dirty="0" smtClean="0">
                <a:solidFill>
                  <a:schemeClr val="bg1"/>
                </a:solidFill>
              </a:rPr>
              <a:t> </a:t>
            </a:r>
            <a:r>
              <a:rPr lang="ar-SA" sz="4400" dirty="0" err="1" smtClean="0">
                <a:solidFill>
                  <a:schemeClr val="bg1"/>
                </a:solidFill>
              </a:rPr>
              <a:t>الصلا</a:t>
            </a:r>
            <a:r>
              <a:rPr lang="ar-IQ" sz="4400" dirty="0" smtClean="0">
                <a:solidFill>
                  <a:schemeClr val="bg1"/>
                </a:solidFill>
              </a:rPr>
              <a:t>ت </a:t>
            </a:r>
            <a:r>
              <a:rPr lang="ar-SA" sz="4400" dirty="0" smtClean="0">
                <a:solidFill>
                  <a:schemeClr val="bg1"/>
                </a:solidFill>
              </a:rPr>
              <a:t>والأرحام</a:t>
            </a:r>
            <a:r>
              <a:rPr lang="ar-IQ" sz="4400" dirty="0" smtClean="0">
                <a:solidFill>
                  <a:schemeClr val="bg1"/>
                </a:solidFill>
              </a:rPr>
              <a:t> </a:t>
            </a:r>
            <a:r>
              <a:rPr lang="ar-SA" sz="4400" dirty="0" smtClean="0">
                <a:solidFill>
                  <a:schemeClr val="bg1"/>
                </a:solidFill>
              </a:rPr>
              <a:t>بين المتقاتلين</a:t>
            </a:r>
            <a:endParaRPr lang="ar-IQ" sz="4400" dirty="0" smtClean="0">
              <a:solidFill>
                <a:schemeClr val="bg1"/>
              </a:solidFill>
            </a:endParaRPr>
          </a:p>
        </p:txBody>
      </p:sp>
      <p:sp>
        <p:nvSpPr>
          <p:cNvPr id="6" name="نجمة ذات 5 نقاط 5"/>
          <p:cNvSpPr/>
          <p:nvPr/>
        </p:nvSpPr>
        <p:spPr>
          <a:xfrm>
            <a:off x="7715272" y="428604"/>
            <a:ext cx="500066" cy="571504"/>
          </a:xfrm>
          <a:prstGeom prst="star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عنصر نائب للنص 3"/>
          <p:cNvSpPr txBox="1">
            <a:spLocks/>
          </p:cNvSpPr>
          <p:nvPr/>
        </p:nvSpPr>
        <p:spPr>
          <a:xfrm>
            <a:off x="2285984" y="2571744"/>
            <a:ext cx="4857784" cy="73946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000" b="1" dirty="0" err="1" smtClean="0">
                <a:solidFill>
                  <a:srgbClr val="FF0000"/>
                </a:solidFill>
              </a:rPr>
              <a:t>اولا</a:t>
            </a:r>
            <a:r>
              <a:rPr lang="ar-IQ" sz="4000" b="1" dirty="0" smtClean="0">
                <a:solidFill>
                  <a:srgbClr val="FF0000"/>
                </a:solidFill>
              </a:rPr>
              <a:t> : الناحية السياسية </a:t>
            </a:r>
            <a:endParaRPr lang="ar-IQ" sz="4400" b="1" dirty="0">
              <a:solidFill>
                <a:srgbClr val="FF0000"/>
              </a:solidFill>
              <a:latin typeface="Constantia"/>
            </a:endParaRPr>
          </a:p>
        </p:txBody>
      </p:sp>
    </p:spTree>
    <p:extLst>
      <p:ext uri="{BB962C8B-B14F-4D97-AF65-F5344CB8AC3E}">
        <p14:creationId xmlns="" xmlns:p14="http://schemas.microsoft.com/office/powerpoint/2010/main" val="1889699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3"/>
          <p:cNvSpPr txBox="1">
            <a:spLocks/>
          </p:cNvSpPr>
          <p:nvPr/>
        </p:nvSpPr>
        <p:spPr>
          <a:xfrm>
            <a:off x="857224" y="428604"/>
            <a:ext cx="7848872" cy="3071834"/>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5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fontAlgn="base">
              <a:spcBef>
                <a:spcPct val="0"/>
              </a:spcBef>
              <a:spcAft>
                <a:spcPct val="0"/>
              </a:spcAft>
              <a:buClrTx/>
              <a:buSzTx/>
            </a:pPr>
            <a:r>
              <a:rPr lang="ar-IQ" sz="4800" dirty="0" smtClean="0">
                <a:solidFill>
                  <a:schemeClr val="bg1"/>
                </a:solidFill>
                <a:latin typeface="Simplified Arabic" pitchFamily="18" charset="-78"/>
                <a:ea typeface="Times New Roman" pitchFamily="18" charset="0"/>
                <a:cs typeface="Simplified Arabic" pitchFamily="18" charset="-78"/>
              </a:rPr>
              <a:t>وقد سجّلَ القرآن الكريم هذا الأمر مذكِّراً المسلمين بتلك النعمة التي امتنَّ الله </a:t>
            </a:r>
            <a:r>
              <a:rPr lang="ar-IQ" sz="4800" dirty="0" err="1" smtClean="0">
                <a:solidFill>
                  <a:schemeClr val="bg1"/>
                </a:solidFill>
                <a:latin typeface="Simplified Arabic" pitchFamily="18" charset="-78"/>
                <a:ea typeface="Times New Roman" pitchFamily="18" charset="0"/>
                <a:cs typeface="Simplified Arabic" pitchFamily="18" charset="-78"/>
              </a:rPr>
              <a:t>بها</a:t>
            </a:r>
            <a:r>
              <a:rPr lang="ar-IQ" sz="4800" dirty="0" smtClean="0">
                <a:solidFill>
                  <a:schemeClr val="bg1"/>
                </a:solidFill>
                <a:latin typeface="Simplified Arabic" pitchFamily="18" charset="-78"/>
                <a:ea typeface="Times New Roman" pitchFamily="18" charset="0"/>
                <a:cs typeface="Simplified Arabic" pitchFamily="18" charset="-78"/>
              </a:rPr>
              <a:t> عليهم؛ فقال تعالى: {وَاذْكُرُوا نِعْمَةَ الله عَلَيْكُمْ إِذْ كُنْتُمْ أَعْدَاءً فَأَلَّفَ بَيْنَ قُلُوبِكُمْ فَأَصْبَحْتُم بِنِعْمَتِهِ إخْوَاناً}</a:t>
            </a:r>
            <a:r>
              <a:rPr lang="ar-IQ" sz="4800" b="1" baseline="30000" dirty="0" smtClean="0">
                <a:solidFill>
                  <a:schemeClr val="bg1"/>
                </a:solidFill>
                <a:latin typeface="Arial" pitchFamily="34" charset="0"/>
                <a:ea typeface="Times New Roman" pitchFamily="18" charset="0"/>
                <a:cs typeface="Arial" pitchFamily="34" charset="0"/>
              </a:rPr>
              <a:t> </a:t>
            </a:r>
            <a:r>
              <a:rPr lang="ar-SA" sz="2900" b="1" dirty="0" smtClean="0">
                <a:solidFill>
                  <a:schemeClr val="bg1"/>
                </a:solidFill>
                <a:latin typeface="Arial" pitchFamily="34" charset="0"/>
                <a:ea typeface="Times New Roman" pitchFamily="18" charset="0"/>
                <a:cs typeface="Arial" pitchFamily="34" charset="0"/>
              </a:rPr>
              <a:t>سورة آل عمران : الآية (103) .</a:t>
            </a:r>
            <a:endParaRPr lang="ar-SA" sz="6600" dirty="0" smtClean="0">
              <a:solidFill>
                <a:schemeClr val="bg1"/>
              </a:solidFill>
              <a:latin typeface="Arial" pitchFamily="34" charset="0"/>
              <a:cs typeface="Arial" pitchFamily="34" charset="0"/>
            </a:endParaRPr>
          </a:p>
          <a:p>
            <a:pPr marR="0" lvl="0" fontAlgn="base">
              <a:spcBef>
                <a:spcPct val="0"/>
              </a:spcBef>
              <a:spcAft>
                <a:spcPct val="0"/>
              </a:spcAft>
              <a:buClrTx/>
              <a:buSzTx/>
            </a:pPr>
            <a:r>
              <a:rPr lang="ar-IQ" sz="4800" dirty="0" smtClean="0">
                <a:solidFill>
                  <a:schemeClr val="bg1"/>
                </a:solidFill>
                <a:latin typeface="Simplified Arabic" pitchFamily="18" charset="-78"/>
                <a:ea typeface="Times New Roman" pitchFamily="18" charset="0"/>
                <a:cs typeface="Simplified Arabic" pitchFamily="18" charset="-78"/>
              </a:rPr>
              <a:t>، وقد كان العرب كما </a:t>
            </a:r>
            <a:r>
              <a:rPr lang="ar-IQ" sz="4800" dirty="0" err="1" smtClean="0">
                <a:solidFill>
                  <a:schemeClr val="bg1"/>
                </a:solidFill>
                <a:latin typeface="Simplified Arabic" pitchFamily="18" charset="-78"/>
                <a:ea typeface="Times New Roman" pitchFamily="18" charset="0"/>
                <a:cs typeface="Simplified Arabic" pitchFamily="18" charset="-78"/>
              </a:rPr>
              <a:t>حكى</a:t>
            </a:r>
            <a:r>
              <a:rPr lang="ar-IQ" sz="4800" dirty="0" smtClean="0">
                <a:solidFill>
                  <a:schemeClr val="bg1"/>
                </a:solidFill>
                <a:latin typeface="Simplified Arabic" pitchFamily="18" charset="-78"/>
                <a:ea typeface="Times New Roman" pitchFamily="18" charset="0"/>
                <a:cs typeface="Simplified Arabic" pitchFamily="18" charset="-78"/>
              </a:rPr>
              <a:t> القران الكريم عنهم وصوَّرهم بالفعل أعداء لاختلاف انتماءاتهم السياسية؛ إذ كان ولاء أهل الجزيرة العربية يتوزع على القوى العظمى في زمانهم؛ فقسم منهم ولاؤه للروم، وآخرون للفرس، وثالث للحبشة</a:t>
            </a:r>
            <a:r>
              <a:rPr lang="en-US" sz="2000" dirty="0" smtClean="0">
                <a:solidFill>
                  <a:schemeClr val="bg1"/>
                </a:solidFill>
                <a:latin typeface="Arial" pitchFamily="34" charset="0"/>
                <a:cs typeface="Arial" pitchFamily="34" charset="0"/>
              </a:rPr>
              <a:t> </a:t>
            </a:r>
            <a:endParaRPr lang="en-US" sz="5400" dirty="0" smtClean="0">
              <a:solidFill>
                <a:schemeClr val="bg1"/>
              </a:solidFill>
              <a:latin typeface="Arial" pitchFamily="34" charset="0"/>
              <a:cs typeface="Arial" pitchFamily="34" charset="0"/>
            </a:endParaRPr>
          </a:p>
        </p:txBody>
      </p:sp>
      <p:sp>
        <p:nvSpPr>
          <p:cNvPr id="7" name="عنصر نائب للنص 3"/>
          <p:cNvSpPr txBox="1">
            <a:spLocks/>
          </p:cNvSpPr>
          <p:nvPr/>
        </p:nvSpPr>
        <p:spPr>
          <a:xfrm>
            <a:off x="785786" y="4572008"/>
            <a:ext cx="7848872" cy="2071812"/>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5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eaLnBrk="0" fontAlgn="base" hangingPunct="0">
              <a:spcBef>
                <a:spcPct val="0"/>
              </a:spcBef>
              <a:spcAft>
                <a:spcPct val="0"/>
              </a:spcAft>
              <a:buClrTx/>
              <a:buSzTx/>
              <a:tabLst>
                <a:tab pos="114300" algn="l"/>
              </a:tabLst>
            </a:pPr>
            <a:r>
              <a:rPr lang="ar-IQ" sz="4400" dirty="0" smtClean="0">
                <a:solidFill>
                  <a:schemeClr val="bg1"/>
                </a:solidFill>
                <a:latin typeface="Simplified Arabic" pitchFamily="18" charset="-78"/>
                <a:ea typeface="Times New Roman" pitchFamily="18" charset="0"/>
                <a:cs typeface="Simplified Arabic" pitchFamily="18" charset="-78"/>
              </a:rPr>
              <a:t>كانت من السوء ما عرف </a:t>
            </a:r>
            <a:r>
              <a:rPr lang="ar-IQ" sz="4400" dirty="0" err="1" smtClean="0">
                <a:solidFill>
                  <a:schemeClr val="bg1"/>
                </a:solidFill>
                <a:latin typeface="Simplified Arabic" pitchFamily="18" charset="-78"/>
                <a:ea typeface="Times New Roman" pitchFamily="18" charset="0"/>
                <a:cs typeface="Simplified Arabic" pitchFamily="18" charset="-78"/>
              </a:rPr>
              <a:t>به</a:t>
            </a:r>
            <a:r>
              <a:rPr lang="ar-IQ" sz="4400" dirty="0" smtClean="0">
                <a:solidFill>
                  <a:schemeClr val="bg1"/>
                </a:solidFill>
                <a:latin typeface="Simplified Arabic" pitchFamily="18" charset="-78"/>
                <a:ea typeface="Times New Roman" pitchFamily="18" charset="0"/>
                <a:cs typeface="Simplified Arabic" pitchFamily="18" charset="-78"/>
              </a:rPr>
              <a:t> القاصي والداني من: انتشار الزنا، وتقنينه في بيوت البغاء ذات الرايات الحمر التي تُعقدُ على تلك البيوت، وكان غير القرشيين يطوفون بالكعبة عراة نساء ورجالاً، إن لم يمنَّ عليهم القرشيون بثياب من عندهم، ويعتقدون أن ثياباً عصي الله فيها لا تصلح أن </a:t>
            </a:r>
            <a:r>
              <a:rPr lang="ar-IQ" sz="4400" dirty="0" err="1" smtClean="0">
                <a:solidFill>
                  <a:schemeClr val="bg1"/>
                </a:solidFill>
                <a:latin typeface="Simplified Arabic" pitchFamily="18" charset="-78"/>
                <a:ea typeface="Times New Roman" pitchFamily="18" charset="0"/>
                <a:cs typeface="Simplified Arabic" pitchFamily="18" charset="-78"/>
              </a:rPr>
              <a:t>يطاف</a:t>
            </a:r>
            <a:r>
              <a:rPr lang="ar-IQ" sz="4400" dirty="0" smtClean="0">
                <a:solidFill>
                  <a:schemeClr val="bg1"/>
                </a:solidFill>
                <a:latin typeface="Simplified Arabic" pitchFamily="18" charset="-78"/>
                <a:ea typeface="Times New Roman" pitchFamily="18" charset="0"/>
                <a:cs typeface="Simplified Arabic" pitchFamily="18" charset="-78"/>
              </a:rPr>
              <a:t> </a:t>
            </a:r>
            <a:r>
              <a:rPr lang="ar-IQ" sz="4400" dirty="0" err="1" smtClean="0">
                <a:solidFill>
                  <a:schemeClr val="bg1"/>
                </a:solidFill>
                <a:latin typeface="Simplified Arabic" pitchFamily="18" charset="-78"/>
                <a:ea typeface="Times New Roman" pitchFamily="18" charset="0"/>
                <a:cs typeface="Simplified Arabic" pitchFamily="18" charset="-78"/>
              </a:rPr>
              <a:t>بها</a:t>
            </a:r>
            <a:r>
              <a:rPr lang="ar-IQ" sz="4400" dirty="0" smtClean="0">
                <a:solidFill>
                  <a:schemeClr val="bg1"/>
                </a:solidFill>
                <a:latin typeface="Simplified Arabic" pitchFamily="18" charset="-78"/>
                <a:ea typeface="Times New Roman" pitchFamily="18" charset="0"/>
                <a:cs typeface="Simplified Arabic" pitchFamily="18" charset="-78"/>
              </a:rPr>
              <a:t>، وتقول قائلتهم: اليوم يبدو كلُّه، أو بعضُهُ، وما بدا منه؛ فلا أُحلُّه!! وكانوا يقتلون أولادهم بسبب ما هم فيه من فقر، أو بسبب خوفهم من الوقوع في الفقر، </a:t>
            </a:r>
            <a:endParaRPr lang="en-US" sz="4800" dirty="0" smtClean="0">
              <a:solidFill>
                <a:schemeClr val="bg1"/>
              </a:solidFill>
              <a:latin typeface="Simplified Arabic" pitchFamily="18" charset="-78"/>
              <a:ea typeface="Times New Roman" pitchFamily="18" charset="0"/>
              <a:cs typeface="Simplified Arabic" pitchFamily="18" charset="-78"/>
              <a:sym typeface="AGA Arabesque" pitchFamily="2" charset="2"/>
            </a:endParaRPr>
          </a:p>
        </p:txBody>
      </p:sp>
      <p:sp>
        <p:nvSpPr>
          <p:cNvPr id="18433" name="Rectangle 1"/>
          <p:cNvSpPr>
            <a:spLocks noChangeArrowheads="1"/>
          </p:cNvSpPr>
          <p:nvPr/>
        </p:nvSpPr>
        <p:spPr bwMode="auto">
          <a:xfrm>
            <a:off x="0" y="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10" name="عنصر نائب للنص 3"/>
          <p:cNvSpPr txBox="1">
            <a:spLocks/>
          </p:cNvSpPr>
          <p:nvPr/>
        </p:nvSpPr>
        <p:spPr>
          <a:xfrm>
            <a:off x="2357422" y="3714752"/>
            <a:ext cx="4857784" cy="714380"/>
          </a:xfrm>
          <a:prstGeom prst="roundRect">
            <a:avLst/>
          </a:prstGeom>
          <a:solidFill>
            <a:schemeClr val="accent6">
              <a:lumMod val="60000"/>
              <a:lumOff val="40000"/>
            </a:schemeClr>
          </a:solidFill>
          <a:ln w="25400" cap="flat" cmpd="sng" algn="ctr">
            <a:solidFill>
              <a:srgbClr val="EA157A">
                <a:lumMod val="75000"/>
              </a:srgbClr>
            </a:solidFill>
            <a:prstDash val="solid"/>
          </a:ln>
          <a:effectLst/>
        </p:spPr>
        <p:txBody>
          <a:bodyPr vert="horz" lIns="45720" rIns="45720" rtlCol="1" anchor="ctr">
            <a:normAutofit fontScale="92500" lnSpcReduction="1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algn="ctr">
              <a:buClr>
                <a:srgbClr val="FEB80A"/>
              </a:buClr>
              <a:defRPr/>
            </a:pPr>
            <a:r>
              <a:rPr lang="ar-IQ" sz="4000" b="1" dirty="0" smtClean="0">
                <a:solidFill>
                  <a:srgbClr val="FF0000"/>
                </a:solidFill>
              </a:rPr>
              <a:t>ثانياً : الناحية الاجتماعية </a:t>
            </a:r>
            <a:endParaRPr lang="ar-IQ" sz="4400" b="1" dirty="0">
              <a:solidFill>
                <a:srgbClr val="FF0000"/>
              </a:solidFill>
              <a:latin typeface="Constantia"/>
            </a:endParaRPr>
          </a:p>
        </p:txBody>
      </p:sp>
      <p:sp>
        <p:nvSpPr>
          <p:cNvPr id="18437" name="Rectangle 5"/>
          <p:cNvSpPr>
            <a:spLocks noChangeArrowheads="1"/>
          </p:cNvSpPr>
          <p:nvPr/>
        </p:nvSpPr>
        <p:spPr bwMode="auto">
          <a:xfrm>
            <a:off x="0" y="45720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Tree>
    <p:extLst>
      <p:ext uri="{BB962C8B-B14F-4D97-AF65-F5344CB8AC3E}">
        <p14:creationId xmlns="" xmlns:p14="http://schemas.microsoft.com/office/powerpoint/2010/main" val="1889699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نص 3"/>
          <p:cNvSpPr txBox="1">
            <a:spLocks/>
          </p:cNvSpPr>
          <p:nvPr/>
        </p:nvSpPr>
        <p:spPr>
          <a:xfrm>
            <a:off x="500034" y="357166"/>
            <a:ext cx="8143932" cy="6215106"/>
          </a:xfrm>
          <a:prstGeom prst="roundRect">
            <a:avLst/>
          </a:prstGeom>
          <a:solidFill>
            <a:schemeClr val="tx2"/>
          </a:solidFill>
          <a:ln w="25400" cap="flat" cmpd="sng" algn="ctr">
            <a:solidFill>
              <a:srgbClr val="EA157A">
                <a:lumMod val="75000"/>
              </a:srgbClr>
            </a:solidFill>
            <a:prstDash val="solid"/>
          </a:ln>
          <a:effectLst/>
        </p:spPr>
        <p:txBody>
          <a:bodyPr vert="horz" lIns="45720" rIns="45720" rtlCol="1" anchor="ctr">
            <a:normAutofit fontScale="25000" lnSpcReduction="20000"/>
          </a:bodyPr>
          <a:lstStyle>
            <a:lvl1pPr marL="0" marR="45720" indent="0" algn="r" rtl="1" eaLnBrk="1" latinLnBrk="0" hangingPunct="1">
              <a:spcBef>
                <a:spcPct val="20000"/>
              </a:spcBef>
              <a:buClr>
                <a:schemeClr val="accent3"/>
              </a:buClr>
              <a:buSzPct val="95000"/>
              <a:buFont typeface="Wingdings 2"/>
              <a:buNone/>
              <a:defRPr kumimoji="0" sz="22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None/>
              <a:defRPr kumimoji="0" sz="1800" kern="1200">
                <a:solidFill>
                  <a:schemeClr val="tx1">
                    <a:tint val="75000"/>
                  </a:schemeClr>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None/>
              <a:defRPr kumimoji="0" sz="1600" kern="1200">
                <a:solidFill>
                  <a:schemeClr val="tx1">
                    <a:tint val="75000"/>
                  </a:schemeClr>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None/>
              <a:defRPr kumimoji="0" sz="1400" kern="1200">
                <a:solidFill>
                  <a:schemeClr val="tx1">
                    <a:tint val="75000"/>
                  </a:schemeClr>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None/>
              <a:defRPr kumimoji="0" sz="1400" kern="1200">
                <a:solidFill>
                  <a:schemeClr val="tx1">
                    <a:tint val="75000"/>
                  </a:schemeClr>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R="0" lvl="0" eaLnBrk="0" fontAlgn="base" hangingPunct="0">
              <a:spcBef>
                <a:spcPct val="0"/>
              </a:spcBef>
              <a:spcAft>
                <a:spcPct val="0"/>
              </a:spcAft>
              <a:buClrTx/>
              <a:buSzTx/>
              <a:tabLst>
                <a:tab pos="114300" algn="l"/>
              </a:tabLst>
            </a:pPr>
            <a:r>
              <a:rPr lang="ar-IQ" sz="9600" dirty="0" smtClean="0">
                <a:solidFill>
                  <a:schemeClr val="bg1"/>
                </a:solidFill>
                <a:latin typeface="Simplified Arabic" pitchFamily="18" charset="-78"/>
                <a:ea typeface="Times New Roman" pitchFamily="18" charset="0"/>
                <a:cs typeface="Simplified Arabic" pitchFamily="18" charset="-78"/>
              </a:rPr>
              <a:t>. وكان بعضهم يدفنون بناتهم خشية وقوعهن في الأسر مستقبلاً؛فيجلبن العار لهم</a:t>
            </a:r>
            <a:r>
              <a:rPr lang="ar-IQ" sz="9600" dirty="0" smtClean="0" bmk="">
                <a:solidFill>
                  <a:schemeClr val="bg1"/>
                </a:solidFill>
                <a:latin typeface="Simplified Arabic" pitchFamily="18" charset="-78"/>
                <a:ea typeface="Times New Roman" pitchFamily="18" charset="0"/>
                <a:cs typeface="Simplified Arabic" pitchFamily="18" charset="-78"/>
              </a:rPr>
              <a:t>، قال تعالى: ( وَلا تَقْتُلُوا أَوْلادَكُمْ مِنْ إِمْلاقٍ نَحْنُ نَرْزُقُكُمْ وَإِيَّاهُمْ)</a:t>
            </a:r>
          </a:p>
          <a:p>
            <a:pPr marR="0" lvl="0" eaLnBrk="0" fontAlgn="base" hangingPunct="0">
              <a:spcBef>
                <a:spcPct val="0"/>
              </a:spcBef>
              <a:spcAft>
                <a:spcPct val="0"/>
              </a:spcAft>
              <a:buClrTx/>
              <a:buSzTx/>
              <a:tabLst>
                <a:tab pos="114300" algn="l"/>
              </a:tabLst>
            </a:pPr>
            <a:r>
              <a:rPr lang="ar-IQ" sz="9600" dirty="0" smtClean="0" bmk="">
                <a:solidFill>
                  <a:schemeClr val="bg1"/>
                </a:solidFill>
                <a:latin typeface="Simplified Arabic" pitchFamily="18" charset="-78"/>
                <a:ea typeface="Times New Roman" pitchFamily="18" charset="0"/>
                <a:cs typeface="Simplified Arabic" pitchFamily="18" charset="-78"/>
              </a:rPr>
              <a:t>وقال تعالى: ( وَلا تَقْتُلُوا أَوْلادَكُمْ خَشْيَةَ إِمْلاقٍ نَحْنُ نَرْزُقُهُمْ وَإِيَّاكُمْ إِنَّ قَتْلَهُمْ كَانَ خِطْئاً كَبِيراً)</a:t>
            </a:r>
          </a:p>
          <a:p>
            <a:pPr marR="0" lvl="0" eaLnBrk="0" fontAlgn="base" hangingPunct="0">
              <a:spcBef>
                <a:spcPct val="0"/>
              </a:spcBef>
              <a:spcAft>
                <a:spcPct val="0"/>
              </a:spcAft>
              <a:buClrTx/>
              <a:buSzTx/>
              <a:tabLst>
                <a:tab pos="114300" algn="l"/>
              </a:tabLst>
            </a:pPr>
            <a:r>
              <a:rPr lang="ar-IQ" sz="9600" dirty="0" smtClean="0" bmk="">
                <a:solidFill>
                  <a:schemeClr val="bg1"/>
                </a:solidFill>
                <a:latin typeface="Simplified Arabic" pitchFamily="18" charset="-78"/>
                <a:ea typeface="Times New Roman" pitchFamily="18" charset="0"/>
                <a:cs typeface="Simplified Arabic" pitchFamily="18" charset="-78"/>
              </a:rPr>
              <a:t> وقال عز وجل:(وَإِذَا بُشِّرَ أَحَدُهُمْ بِالْأُنْثَى ظَلَّ وَجْهُهُ مُسْوَدّاً وَهُوَ كَظِيمٌ. يَتَوَارَى مِنَ الْقَوْمِ مِنْ سُوءِ مَا بُشِّرَ </a:t>
            </a:r>
            <a:r>
              <a:rPr lang="ar-IQ" sz="9600" dirty="0" err="1" smtClean="0" bmk="">
                <a:solidFill>
                  <a:schemeClr val="bg1"/>
                </a:solidFill>
                <a:latin typeface="Simplified Arabic" pitchFamily="18" charset="-78"/>
                <a:ea typeface="Times New Roman" pitchFamily="18" charset="0"/>
                <a:cs typeface="Simplified Arabic" pitchFamily="18" charset="-78"/>
              </a:rPr>
              <a:t>بِهِ</a:t>
            </a:r>
            <a:r>
              <a:rPr lang="ar-IQ" sz="9600" dirty="0" smtClean="0" bmk="">
                <a:solidFill>
                  <a:schemeClr val="bg1"/>
                </a:solidFill>
                <a:latin typeface="Simplified Arabic" pitchFamily="18" charset="-78"/>
                <a:ea typeface="Times New Roman" pitchFamily="18" charset="0"/>
                <a:cs typeface="Simplified Arabic" pitchFamily="18" charset="-78"/>
              </a:rPr>
              <a:t> أَيُمْسِكُهُ عَلَى هُونٍ أَمْ يَدُسُّهُ فِي التُّرَابِ أَلا سَاءَ مَا يَحْكُمُونَ)</a:t>
            </a:r>
          </a:p>
          <a:p>
            <a:pPr marR="0" lvl="0" eaLnBrk="0" fontAlgn="base" hangingPunct="0">
              <a:spcBef>
                <a:spcPct val="0"/>
              </a:spcBef>
              <a:spcAft>
                <a:spcPct val="0"/>
              </a:spcAft>
              <a:buClrTx/>
              <a:buSzTx/>
              <a:tabLst>
                <a:tab pos="114300" algn="l"/>
              </a:tabLst>
            </a:pPr>
            <a:r>
              <a:rPr lang="ar-IQ" sz="14400" dirty="0" smtClean="0" bmk="">
                <a:solidFill>
                  <a:schemeClr val="bg1"/>
                </a:solidFill>
                <a:latin typeface="Simplified Arabic" pitchFamily="18" charset="-78"/>
                <a:ea typeface="Times New Roman" pitchFamily="18" charset="0"/>
                <a:cs typeface="Simplified Arabic" pitchFamily="18" charset="-78"/>
              </a:rPr>
              <a:t>.</a:t>
            </a:r>
            <a:r>
              <a:rPr lang="ar-IQ" sz="8000" dirty="0" smtClean="0" bmk="">
                <a:solidFill>
                  <a:schemeClr val="bg1"/>
                </a:solidFill>
                <a:latin typeface="Simplified Arabic" pitchFamily="18" charset="-78"/>
                <a:ea typeface="Times New Roman" pitchFamily="18" charset="0"/>
                <a:cs typeface="Simplified Arabic" pitchFamily="18" charset="-78"/>
              </a:rPr>
              <a:t> وكان عندهم الفخر بالآباء والنسب، وإنهم ليذكرون آباءهم، ويفتخرون بهم في موسم الحج، وفي أثناء إقامة شعائره. وقد أجمل جعفر بن أبي طالب (</a:t>
            </a:r>
            <a:r>
              <a:rPr lang="en-US" sz="96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a:t>
            </a:r>
            <a:r>
              <a:rPr lang="ar-IQ" sz="9600" dirty="0" smtClean="0" bmk="">
                <a:solidFill>
                  <a:schemeClr val="bg1"/>
                </a:solidFill>
                <a:latin typeface="Simplified Arabic" pitchFamily="18" charset="-78"/>
                <a:ea typeface="Times New Roman" pitchFamily="18" charset="0"/>
                <a:cs typeface="Simplified Arabic" pitchFamily="18" charset="-78"/>
              </a:rPr>
              <a:t>)</a:t>
            </a:r>
            <a:r>
              <a:rPr lang="ar-IQ" sz="8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حالهم في الجاهلية؛ فقال أمام النجاشي ملك الحبشة لما هاجر إليها، قال: (( كنَّا قوماً أهل جاهلية، نعبد الأصنام، ونأكل الميتة، ونأتي الفواحش، ونقطع الأرحــــــــــــــام، ونسيء</a:t>
            </a:r>
          </a:p>
          <a:p>
            <a:pPr marR="0" lvl="0" rtl="0" eaLnBrk="0" fontAlgn="base" hangingPunct="0">
              <a:spcBef>
                <a:spcPct val="0"/>
              </a:spcBef>
              <a:spcAft>
                <a:spcPct val="0"/>
              </a:spcAft>
              <a:buClrTx/>
              <a:buSzTx/>
              <a:tabLst>
                <a:tab pos="114300" algn="l"/>
              </a:tabLst>
            </a:pPr>
            <a:r>
              <a:rPr lang="ar-IQ" sz="8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الجوار، ويأكل القويُّ منا الضعيف))</a:t>
            </a:r>
            <a:endParaRPr lang="ar-IQ" sz="80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endParaRPr>
          </a:p>
          <a:p>
            <a:pPr marR="0" lvl="0" rtl="0" eaLnBrk="0" fontAlgn="base" hangingPunct="0">
              <a:spcBef>
                <a:spcPct val="0"/>
              </a:spcBef>
              <a:spcAft>
                <a:spcPct val="0"/>
              </a:spcAft>
              <a:buClrTx/>
              <a:buSzTx/>
              <a:tabLst>
                <a:tab pos="114300" algn="l"/>
              </a:tabLst>
            </a:pPr>
            <a:r>
              <a:rPr lang="ar-IQ" sz="96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وقد تعرضت المرأة لأبشع صنوف </a:t>
            </a:r>
            <a:r>
              <a:rPr lang="ar-IQ" sz="9600" dirty="0" err="1" smtClean="0" bmk="">
                <a:solidFill>
                  <a:schemeClr val="bg1"/>
                </a:solidFill>
                <a:latin typeface="Simplified Arabic" pitchFamily="18" charset="-78"/>
                <a:ea typeface="Times New Roman" pitchFamily="18" charset="0"/>
                <a:cs typeface="Simplified Arabic" pitchFamily="18" charset="-78"/>
                <a:sym typeface="AGA Arabesque" pitchFamily="2" charset="2"/>
              </a:rPr>
              <a:t>الإهانة</a:t>
            </a:r>
            <a:r>
              <a:rPr lang="ar-IQ" sz="96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والتحقير في الجاهلية، وتمثل ذلك في </a:t>
            </a:r>
            <a:r>
              <a:rPr lang="ar-IQ" sz="9600" dirty="0" err="1" smtClean="0" bmk="">
                <a:solidFill>
                  <a:schemeClr val="bg1"/>
                </a:solidFill>
                <a:latin typeface="Simplified Arabic" pitchFamily="18" charset="-78"/>
                <a:ea typeface="Times New Roman" pitchFamily="18" charset="0"/>
                <a:cs typeface="Simplified Arabic" pitchFamily="18" charset="-78"/>
                <a:sym typeface="AGA Arabesque" pitchFamily="2" charset="2"/>
              </a:rPr>
              <a:t>صورعدة</a:t>
            </a:r>
            <a:r>
              <a:rPr lang="ar-IQ" sz="96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فقد كانت المرأة تُحرم من الميراث مطلقاً، فلا نصيب لها فيما يتركه ولدها، أو والدها، أو أمها من مال، ولو عظم؛ بل كانوا يعاملونها على أنها سلعة تورث</a:t>
            </a:r>
            <a:r>
              <a:rPr lang="ar-IQ" sz="9600" baseline="30000" dirty="0" smtClean="0" bmk="">
                <a:solidFill>
                  <a:schemeClr val="bg1"/>
                </a:solidFill>
                <a:latin typeface="Simplified Arabic" pitchFamily="18" charset="-78"/>
                <a:ea typeface="Times New Roman" pitchFamily="18" charset="0"/>
                <a:cs typeface="Simplified Arabic" pitchFamily="18" charset="-78"/>
                <a:sym typeface="AGA Arabesque" pitchFamily="2" charset="2"/>
              </a:rPr>
              <a:t> </a:t>
            </a:r>
            <a:r>
              <a:rPr lang="ar-IQ" sz="9600" dirty="0" smtClean="0">
                <a:solidFill>
                  <a:schemeClr val="bg1"/>
                </a:solidFill>
                <a:latin typeface="Simplified Arabic" pitchFamily="18" charset="-78"/>
                <a:ea typeface="Times New Roman" pitchFamily="18" charset="0"/>
                <a:cs typeface="Simplified Arabic" pitchFamily="18" charset="-78"/>
                <a:sym typeface="AGA Arabesque" pitchFamily="2" charset="2"/>
              </a:rPr>
              <a:t>وإلى ذلك الإشارة في قوله </a:t>
            </a:r>
            <a:r>
              <a:rPr lang="ar-IQ" sz="8000" dirty="0" smtClean="0">
                <a:solidFill>
                  <a:schemeClr val="bg1"/>
                </a:solidFill>
                <a:latin typeface="Simplified Arabic" pitchFamily="18" charset="-78"/>
                <a:ea typeface="Times New Roman" pitchFamily="18" charset="0"/>
                <a:cs typeface="Simplified Arabic" pitchFamily="18" charset="-78"/>
                <a:sym typeface="AGA Arabesque" pitchFamily="2" charset="2"/>
              </a:rPr>
              <a:t>تعالى: ( يَا أَيُّهَا </a:t>
            </a:r>
            <a:r>
              <a:rPr lang="ar-IQ" sz="7200" b="1" dirty="0" smtClean="0">
                <a:solidFill>
                  <a:schemeClr val="bg1"/>
                </a:solidFill>
                <a:latin typeface="Simplified Arabic" pitchFamily="18" charset="-78"/>
                <a:ea typeface="Times New Roman" pitchFamily="18" charset="0"/>
                <a:cs typeface="Simplified Arabic" pitchFamily="18" charset="-78"/>
                <a:sym typeface="AGA Arabesque" pitchFamily="2" charset="2"/>
              </a:rPr>
              <a:t>الَّذِينَ آمَنُوا لا يَحِلُّ لَكُمْ أَنْ تَرِثُوا النِّسَاءَ كَرْهاً</a:t>
            </a:r>
            <a:r>
              <a:rPr lang="ar-IQ" sz="7200" dirty="0" smtClean="0">
                <a:solidFill>
                  <a:schemeClr val="bg1"/>
                </a:solidFill>
                <a:latin typeface="Simplified Arabic" pitchFamily="18" charset="-78"/>
                <a:ea typeface="Times New Roman" pitchFamily="18" charset="0"/>
                <a:cs typeface="Simplified Arabic" pitchFamily="18" charset="-78"/>
                <a:sym typeface="AGA Arabesque" pitchFamily="2" charset="2"/>
              </a:rPr>
              <a:t>)</a:t>
            </a:r>
            <a:r>
              <a:rPr lang="en-US" sz="3600" dirty="0" smtClean="0">
                <a:solidFill>
                  <a:schemeClr val="bg1"/>
                </a:solidFill>
                <a:latin typeface="Arial" pitchFamily="34" charset="0"/>
                <a:cs typeface="Arial" pitchFamily="34" charset="0"/>
                <a:sym typeface="AGA Arabesque" pitchFamily="2" charset="2"/>
              </a:rPr>
              <a:t> </a:t>
            </a:r>
            <a:endParaRPr lang="en-US" sz="8000" dirty="0" smtClean="0">
              <a:solidFill>
                <a:schemeClr val="bg1"/>
              </a:solidFill>
              <a:latin typeface="Simplified Arabic" pitchFamily="18" charset="-78"/>
              <a:ea typeface="Times New Roman" pitchFamily="18" charset="0"/>
              <a:cs typeface="Simplified Arabic" pitchFamily="18" charset="-78"/>
              <a:sym typeface="AGA Arabesque" pitchFamily="2" charset="2"/>
            </a:endParaRPr>
          </a:p>
        </p:txBody>
      </p:sp>
    </p:spTree>
    <p:extLst>
      <p:ext uri="{BB962C8B-B14F-4D97-AF65-F5344CB8AC3E}">
        <p14:creationId xmlns="" xmlns:p14="http://schemas.microsoft.com/office/powerpoint/2010/main" val="1889699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TotalTime>
  <Words>1127</Words>
  <PresentationFormat>عرض على الشاشة (3:4)‏</PresentationFormat>
  <Paragraphs>46</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تدفق</vt:lpstr>
      <vt:lpstr>النظم الاسلامية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sww</dc:creator>
  <cp:lastModifiedBy>Maher</cp:lastModifiedBy>
  <cp:revision>12</cp:revision>
  <dcterms:created xsi:type="dcterms:W3CDTF">2022-01-14T17:42:33Z</dcterms:created>
  <dcterms:modified xsi:type="dcterms:W3CDTF">2022-01-14T19:46:45Z</dcterms:modified>
</cp:coreProperties>
</file>