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16/10/1442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16/10/1442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16/10/1442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16/10/1442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16/10/1442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16/10/1442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16/10/1442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noGrp="1"/>
          </p:cNvSpPr>
          <p:nvPr>
            <p:ph type="body" idx="1"/>
          </p:nvPr>
        </p:nvSpPr>
        <p:spPr>
          <a:xfrm>
            <a:off x="4979365" y="692696"/>
            <a:ext cx="3456384" cy="92538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2800" b="1" i="0" u="none" strike="noStrike" kern="1200" cap="none" spc="0" normalizeH="0" baseline="0" noProof="0" dirty="0" smtClean="0">
                <a:ln>
                  <a:noFill/>
                </a:ln>
                <a:solidFill>
                  <a:srgbClr val="EA157A">
                    <a:lumMod val="75000"/>
                  </a:srgbClr>
                </a:solidFill>
                <a:effectLst/>
                <a:uLnTx/>
                <a:uFillTx/>
                <a:latin typeface="Constantia"/>
                <a:ea typeface="+mn-ea"/>
              </a:rPr>
              <a:t> </a:t>
            </a:r>
            <a:r>
              <a:rPr kumimoji="0" lang="ar-IQ" sz="4400" b="1" i="0" u="none" strike="noStrike" kern="1200" cap="none" spc="0" normalizeH="0" baseline="0" noProof="0" dirty="0" smtClean="0">
                <a:ln>
                  <a:noFill/>
                </a:ln>
                <a:solidFill>
                  <a:srgbClr val="738AC8">
                    <a:lumMod val="75000"/>
                  </a:srgbClr>
                </a:solidFill>
                <a:effectLst/>
                <a:uLnTx/>
                <a:uFillTx/>
                <a:latin typeface="Constantia"/>
                <a:ea typeface="+mn-ea"/>
              </a:rPr>
              <a:t>3-</a:t>
            </a:r>
            <a:r>
              <a:rPr kumimoji="0" lang="ar-IQ" sz="2800" b="1" i="0" u="none" strike="noStrike" kern="1200" cap="none" spc="0" normalizeH="0" baseline="0" noProof="0" dirty="0" smtClean="0">
                <a:ln>
                  <a:noFill/>
                </a:ln>
                <a:solidFill>
                  <a:srgbClr val="EA157A">
                    <a:lumMod val="75000"/>
                  </a:srgbClr>
                </a:solidFill>
                <a:effectLst/>
                <a:uLnTx/>
                <a:uFillTx/>
                <a:latin typeface="Constantia"/>
                <a:ea typeface="+mn-ea"/>
              </a:rPr>
              <a:t>    </a:t>
            </a:r>
            <a:r>
              <a:rPr kumimoji="0" lang="ar-IQ" sz="5400" b="1" i="1" u="none" strike="noStrike" kern="1200" cap="none" spc="0" normalizeH="0" baseline="0" noProof="0" dirty="0" smtClean="0">
                <a:ln>
                  <a:noFill/>
                </a:ln>
                <a:solidFill>
                  <a:srgbClr val="EA157A">
                    <a:lumMod val="75000"/>
                  </a:srgbClr>
                </a:solidFill>
                <a:effectLst/>
                <a:uLnTx/>
                <a:uFillTx/>
                <a:latin typeface="Constantia"/>
                <a:ea typeface="+mn-ea"/>
              </a:rPr>
              <a:t>الوضوح : </a:t>
            </a:r>
            <a:endParaRPr kumimoji="0" lang="ar-IQ" sz="4400" b="1" i="1"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5" name="عنصر نائب للنص 3"/>
          <p:cNvSpPr txBox="1">
            <a:spLocks/>
          </p:cNvSpPr>
          <p:nvPr/>
        </p:nvSpPr>
        <p:spPr>
          <a:xfrm>
            <a:off x="908821" y="1844824"/>
            <a:ext cx="7560840" cy="67988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 ما هو المعنى المراد من خاصية الوضوح في النظم الاسلامية</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6" name="سهم للأسفل 5"/>
          <p:cNvSpPr/>
          <p:nvPr/>
        </p:nvSpPr>
        <p:spPr>
          <a:xfrm>
            <a:off x="4269688" y="2636912"/>
            <a:ext cx="674364" cy="1044116"/>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
        <p:nvSpPr>
          <p:cNvPr id="7" name="عنصر نائب للنص 3"/>
          <p:cNvSpPr txBox="1">
            <a:spLocks/>
          </p:cNvSpPr>
          <p:nvPr/>
        </p:nvSpPr>
        <p:spPr>
          <a:xfrm>
            <a:off x="574422" y="3933056"/>
            <a:ext cx="8064896" cy="2088232"/>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3200" b="1" i="0" u="none" strike="noStrike" kern="1200" cap="none" spc="0" normalizeH="0" baseline="0" noProof="0" dirty="0" smtClean="0">
                <a:ln>
                  <a:noFill/>
                </a:ln>
                <a:solidFill>
                  <a:srgbClr val="EA157A">
                    <a:lumMod val="75000"/>
                  </a:srgbClr>
                </a:solidFill>
                <a:effectLst/>
                <a:uLnTx/>
                <a:uFillTx/>
                <a:latin typeface="Constantia"/>
                <a:ea typeface="+mn-ea"/>
              </a:rPr>
              <a:t>الوضوح</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 : هو </a:t>
            </a:r>
            <a:r>
              <a:rPr kumimoji="0" lang="ar-IQ" sz="2400" b="1" i="0" u="none" strike="noStrike" kern="1200" cap="none" spc="0" normalizeH="0" baseline="0" noProof="0" dirty="0">
                <a:ln>
                  <a:noFill/>
                </a:ln>
                <a:solidFill>
                  <a:srgbClr val="EA157A">
                    <a:lumMod val="75000"/>
                  </a:srgbClr>
                </a:solidFill>
                <a:effectLst/>
                <a:uLnTx/>
                <a:uFillTx/>
                <a:latin typeface="Constantia"/>
                <a:ea typeface="+mn-ea"/>
              </a:rPr>
              <a:t>الإبانة ويقابلها الغموض </a:t>
            </a:r>
            <a:endPar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endParaRPr>
          </a:p>
          <a:p>
            <a:pPr marL="0" marR="0" lvl="0" indent="0" algn="ct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قال </a:t>
            </a:r>
            <a:r>
              <a:rPr kumimoji="0" lang="ar-IQ" sz="2400" b="1" i="0" u="none" strike="noStrike" kern="1200" cap="none" spc="0" normalizeH="0" baseline="0" noProof="0" dirty="0">
                <a:ln>
                  <a:noFill/>
                </a:ln>
                <a:solidFill>
                  <a:srgbClr val="EA157A">
                    <a:lumMod val="75000"/>
                  </a:srgbClr>
                </a:solidFill>
                <a:effectLst/>
                <a:uLnTx/>
                <a:uFillTx/>
                <a:latin typeface="Constantia"/>
                <a:ea typeface="+mn-ea"/>
              </a:rPr>
              <a:t>تعالى في وصف </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كتابه العزيز : </a:t>
            </a:r>
            <a:r>
              <a:rPr kumimoji="0" lang="ar-IQ" sz="2400" b="1" i="0" u="none" strike="noStrike" kern="1200" cap="none" spc="0" normalizeH="0" baseline="0" noProof="0" dirty="0" smtClean="0">
                <a:ln>
                  <a:noFill/>
                </a:ln>
                <a:solidFill>
                  <a:srgbClr val="1AB39F">
                    <a:lumMod val="75000"/>
                  </a:srgbClr>
                </a:solidFill>
                <a:effectLst/>
                <a:uLnTx/>
                <a:uFillTx/>
                <a:latin typeface="Constantia"/>
                <a:ea typeface="+mn-ea"/>
              </a:rPr>
              <a:t>(﴿ وَكَذَلِكَ </a:t>
            </a:r>
            <a:r>
              <a:rPr kumimoji="0" lang="ar-IQ" sz="2400" b="1" i="0" u="none" strike="noStrike" kern="1200" cap="none" spc="0" normalizeH="0" baseline="0" noProof="0" dirty="0">
                <a:ln>
                  <a:noFill/>
                </a:ln>
                <a:solidFill>
                  <a:srgbClr val="1AB39F">
                    <a:lumMod val="75000"/>
                  </a:srgbClr>
                </a:solidFill>
                <a:effectLst/>
                <a:uLnTx/>
                <a:uFillTx/>
                <a:latin typeface="Constantia"/>
                <a:ea typeface="+mn-ea"/>
              </a:rPr>
              <a:t>أَنْزَلْنَاهُ آيَاتٍ بَيِّنَاتٍ وَأَنَّ اللَّهَ يَهْدِي مَنْ يُرِيدُ </a:t>
            </a:r>
            <a:r>
              <a:rPr kumimoji="0" lang="ar-IQ" sz="2400" b="1" i="0" u="none" strike="noStrike" kern="1200" cap="none" spc="0" normalizeH="0" baseline="0" noProof="0" dirty="0" smtClean="0">
                <a:ln>
                  <a:noFill/>
                </a:ln>
                <a:solidFill>
                  <a:srgbClr val="1AB39F">
                    <a:lumMod val="75000"/>
                  </a:srgbClr>
                </a:solidFill>
                <a:effectLst/>
                <a:uLnTx/>
                <a:uFillTx/>
                <a:latin typeface="Constantia"/>
                <a:ea typeface="+mn-ea"/>
              </a:rPr>
              <a:t>﴾) . </a:t>
            </a:r>
          </a:p>
          <a:p>
            <a:pPr marL="0" marR="0" lvl="0" indent="0" algn="ct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 فالنظم </a:t>
            </a:r>
            <a:r>
              <a:rPr kumimoji="0" lang="ar-IQ" sz="2400" b="1" i="0" u="none" strike="noStrike" kern="1200" cap="none" spc="0" normalizeH="0" baseline="0" noProof="0" dirty="0">
                <a:ln>
                  <a:noFill/>
                </a:ln>
                <a:solidFill>
                  <a:srgbClr val="EA157A">
                    <a:lumMod val="75000"/>
                  </a:srgbClr>
                </a:solidFill>
                <a:effectLst/>
                <a:uLnTx/>
                <a:uFillTx/>
                <a:latin typeface="Constantia"/>
                <a:ea typeface="+mn-ea"/>
              </a:rPr>
              <a:t>الإسلاميةُ واضحةٌ لا غموضَ فيها ولا </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تعقيد .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253507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95536" y="764704"/>
            <a:ext cx="8312299" cy="583264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
                <a:srgbClr val="FEB80A"/>
              </a:buClr>
              <a:buSzPct val="95000"/>
              <a:buFont typeface="Wingdings 2"/>
              <a:buNone/>
              <a:tabLst/>
              <a:defRPr/>
            </a:pPr>
            <a:r>
              <a:rPr kumimoji="0" lang="ar-IQ" sz="2400" b="1" i="0" u="none" strike="noStrike" kern="1200" cap="none" spc="0" normalizeH="0" baseline="0" noProof="0" dirty="0">
                <a:ln>
                  <a:noFill/>
                </a:ln>
                <a:solidFill>
                  <a:srgbClr val="EA157A">
                    <a:lumMod val="75000"/>
                  </a:srgbClr>
                </a:solidFill>
                <a:effectLst/>
                <a:uLnTx/>
                <a:uFillTx/>
                <a:latin typeface="Constantia"/>
                <a:ea typeface="+mn-ea"/>
              </a:rPr>
              <a:t>وهذا الوضوحُ يناسبُ العقلَ السليمَ؛ لأنَّ العقلَ ـــ دائماًـــ  يطلبُ الترابطَ والوحدة َعندَ التنوعِ والكثرةِ،  ويريدُ أنْ يُرجعَ الأشياءَ المختلفةَ إلى سبب ٍواحدٍ. ولعل منشأ هذا الوضوح وسببه الرئيس يكمن في ما أودعه الله تعالى في الكون من أسرار؛ فكان الاحتياج الى معرفة هذه الاسرار أمراً مهماً عند الانسان كي تستقيم حياته وفق ما سّخر له الانتفاع بها، في الوقت الذي زوى عنه الأسرار الأخرى التي لا علاقة لها بخلافته الكبرى؛ فلم تكن ثمة حاجة للوقوف عليها أو معرفتها، ولعل هذا هو السبب الرئيس في الشقاء الذي وقعت فيه بعض الأمم  حين ضربت في تيه لا منارة فيه، وهي تحاول كشف هذه الأسرار، وتفترض فروضاً تنبع من الإدراك البشري الذي لم يهيأ لهذا المجال، ولم يزود أصلا بأدوات المعرفة فيه والارتياد؛ فتجيء هذه الفروض مبهمة وغير واضحة؛ فيأتي المقلدون المتنكرون لكل ما هو ديني فيأخذون تلك الأوضاع الفلسفية الغامضة والمستعصية على الفهم ليحاولوا أن يطبقوها ويجعلوها نظاماً وضعيا للبشر، ولعل هذا الأمر هو أكبر خطأ ارتكبه هؤلاء،  وما ذلك إلا لأن أصحاب هذه الفلسفات حاولوا أن يخرجوا بالإدراك البشري عن طبيعة خلقته، وأن يتجاوزوا به نطاقه المقدور له! فلم ينتهوا إلى شيء يطمئن إليه بل لم يصلوا إلى شيء يمكن أن يحترمه من يرى التصور الإسلامي ويعيش في ظله، وعصم الإسلام أهله المؤمنين بحقيقته أن يضربوا في هذا التيه بلا دليل، وأن يحاولوا هذه المحاولة الفاشلة، الخاطئة المنهج </a:t>
            </a: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ابتداء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152110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noGrp="1"/>
          </p:cNvSpPr>
          <p:nvPr>
            <p:ph type="body" idx="1"/>
          </p:nvPr>
        </p:nvSpPr>
        <p:spPr>
          <a:xfrm>
            <a:off x="755576" y="692696"/>
            <a:ext cx="7680173" cy="92538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buClr>
                <a:srgbClr val="FEB80A"/>
              </a:buClr>
              <a:defRPr/>
            </a:pPr>
            <a:r>
              <a:rPr kumimoji="0" lang="ar-IQ" sz="2800" b="1" i="0" u="none" strike="noStrike" kern="1200" cap="none" spc="0" normalizeH="0" baseline="0" noProof="0" dirty="0" smtClean="0">
                <a:ln>
                  <a:noFill/>
                </a:ln>
                <a:solidFill>
                  <a:srgbClr val="EA157A">
                    <a:lumMod val="75000"/>
                  </a:srgbClr>
                </a:solidFill>
                <a:effectLst/>
                <a:uLnTx/>
                <a:uFillTx/>
                <a:latin typeface="Constantia"/>
                <a:ea typeface="+mn-ea"/>
              </a:rPr>
              <a:t> </a:t>
            </a:r>
            <a:r>
              <a:rPr kumimoji="0" lang="ar-IQ" sz="4400" b="1" i="0" u="none" strike="noStrike" kern="1200" cap="none" spc="0" normalizeH="0" baseline="0" noProof="0" dirty="0" smtClean="0">
                <a:ln>
                  <a:noFill/>
                </a:ln>
                <a:solidFill>
                  <a:srgbClr val="738AC8">
                    <a:lumMod val="75000"/>
                  </a:srgbClr>
                </a:solidFill>
                <a:effectLst/>
                <a:uLnTx/>
                <a:uFillTx/>
                <a:latin typeface="Constantia"/>
                <a:ea typeface="+mn-ea"/>
              </a:rPr>
              <a:t>4-</a:t>
            </a:r>
            <a:r>
              <a:rPr kumimoji="0" lang="ar-IQ" sz="2800" b="1" i="0" u="none" strike="noStrike" kern="1200" cap="none" spc="0" normalizeH="0" baseline="0" noProof="0" dirty="0" smtClean="0">
                <a:ln>
                  <a:noFill/>
                </a:ln>
                <a:solidFill>
                  <a:srgbClr val="EA157A">
                    <a:lumMod val="75000"/>
                  </a:srgbClr>
                </a:solidFill>
                <a:effectLst/>
                <a:uLnTx/>
                <a:uFillTx/>
                <a:latin typeface="Constantia"/>
                <a:ea typeface="+mn-ea"/>
              </a:rPr>
              <a:t>    </a:t>
            </a:r>
            <a:r>
              <a:rPr lang="ar-IQ" sz="2800" b="1" dirty="0">
                <a:solidFill>
                  <a:srgbClr val="EA157A">
                    <a:lumMod val="75000"/>
                  </a:srgbClr>
                </a:solidFill>
              </a:rPr>
              <a:t>تقوم على التسليم لله  تعالى </a:t>
            </a:r>
            <a:r>
              <a:rPr lang="ar-IQ" sz="2800" b="1" dirty="0" smtClean="0">
                <a:solidFill>
                  <a:srgbClr val="EA157A">
                    <a:lumMod val="75000"/>
                  </a:srgbClr>
                </a:solidFill>
              </a:rPr>
              <a:t>ولرسوله </a:t>
            </a:r>
            <a:r>
              <a:rPr lang="ar-IQ" sz="1700" b="1" dirty="0" smtClean="0">
                <a:solidFill>
                  <a:srgbClr val="EA157A">
                    <a:lumMod val="75000"/>
                  </a:srgbClr>
                </a:solidFill>
              </a:rPr>
              <a:t>((</a:t>
            </a:r>
            <a:r>
              <a:rPr lang="ar-IQ" sz="1700" b="1" dirty="0">
                <a:solidFill>
                  <a:srgbClr val="EA157A">
                    <a:lumMod val="75000"/>
                  </a:srgbClr>
                </a:solidFill>
              </a:rPr>
              <a:t>صلى الله عليه </a:t>
            </a:r>
            <a:r>
              <a:rPr lang="ar-IQ" sz="1700" b="1" dirty="0" err="1">
                <a:solidFill>
                  <a:srgbClr val="EA157A">
                    <a:lumMod val="75000"/>
                  </a:srgbClr>
                </a:solidFill>
              </a:rPr>
              <a:t>وآله</a:t>
            </a:r>
            <a:r>
              <a:rPr lang="ar-IQ" sz="1700" b="1" dirty="0">
                <a:solidFill>
                  <a:srgbClr val="EA157A">
                    <a:lumMod val="75000"/>
                  </a:srgbClr>
                </a:solidFill>
              </a:rPr>
              <a:t> </a:t>
            </a:r>
            <a:r>
              <a:rPr lang="ar-IQ" sz="1700" b="1" dirty="0" smtClean="0">
                <a:solidFill>
                  <a:srgbClr val="EA157A">
                    <a:lumMod val="75000"/>
                  </a:srgbClr>
                </a:solidFill>
              </a:rPr>
              <a:t>وسلم))</a:t>
            </a:r>
            <a:r>
              <a:rPr kumimoji="0" lang="ar-IQ" sz="3500" b="1" i="1" u="none" strike="noStrike" kern="1200" cap="none" spc="0" normalizeH="0" baseline="0" noProof="0" dirty="0" smtClean="0">
                <a:ln>
                  <a:noFill/>
                </a:ln>
                <a:solidFill>
                  <a:srgbClr val="EA157A">
                    <a:lumMod val="75000"/>
                  </a:srgbClr>
                </a:solidFill>
                <a:effectLst/>
                <a:uLnTx/>
                <a:uFillTx/>
                <a:latin typeface="Constantia"/>
                <a:ea typeface="+mn-ea"/>
              </a:rPr>
              <a:t> </a:t>
            </a:r>
            <a:r>
              <a:rPr kumimoji="0" lang="ar-IQ" sz="5400" b="1" i="1" u="none" strike="noStrike" kern="1200" cap="none" spc="0" normalizeH="0" baseline="0" noProof="0" dirty="0" smtClean="0">
                <a:ln>
                  <a:noFill/>
                </a:ln>
                <a:solidFill>
                  <a:srgbClr val="EA157A">
                    <a:lumMod val="75000"/>
                  </a:srgbClr>
                </a:solidFill>
                <a:effectLst/>
                <a:uLnTx/>
                <a:uFillTx/>
                <a:latin typeface="Constantia"/>
                <a:ea typeface="+mn-ea"/>
              </a:rPr>
              <a:t>: </a:t>
            </a:r>
            <a:endParaRPr kumimoji="0" lang="ar-IQ" sz="4400" b="1" i="1"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5" name="عنصر نائب للنص 3"/>
          <p:cNvSpPr txBox="1">
            <a:spLocks/>
          </p:cNvSpPr>
          <p:nvPr/>
        </p:nvSpPr>
        <p:spPr>
          <a:xfrm>
            <a:off x="806258" y="1916832"/>
            <a:ext cx="7560840" cy="679884"/>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 ما هو معنى </a:t>
            </a:r>
            <a:r>
              <a:rPr lang="ar-IQ" sz="2600" b="1" dirty="0">
                <a:solidFill>
                  <a:srgbClr val="EA157A">
                    <a:lumMod val="75000"/>
                  </a:srgbClr>
                </a:solidFill>
              </a:rPr>
              <a:t>التسليم لله  تعالى ولرسوله </a:t>
            </a:r>
            <a:r>
              <a:rPr lang="ar-IQ" sz="1600" b="1" dirty="0">
                <a:solidFill>
                  <a:srgbClr val="EA157A">
                    <a:lumMod val="75000"/>
                  </a:srgbClr>
                </a:solidFill>
              </a:rPr>
              <a:t>((صلى الله عليه </a:t>
            </a:r>
            <a:r>
              <a:rPr lang="ar-IQ" sz="1600" b="1" dirty="0" err="1">
                <a:solidFill>
                  <a:srgbClr val="EA157A">
                    <a:lumMod val="75000"/>
                  </a:srgbClr>
                </a:solidFill>
              </a:rPr>
              <a:t>وآله</a:t>
            </a:r>
            <a:r>
              <a:rPr lang="ar-IQ" sz="1600" b="1" dirty="0">
                <a:solidFill>
                  <a:srgbClr val="EA157A">
                    <a:lumMod val="75000"/>
                  </a:srgbClr>
                </a:solidFill>
              </a:rPr>
              <a:t> وسلم))</a:t>
            </a:r>
            <a:r>
              <a:rPr kumimoji="0" lang="ar-IQ" sz="2400" b="1" i="0" u="none" strike="noStrike" kern="1200" cap="none" spc="0" normalizeH="0" noProof="0" dirty="0" smtClean="0">
                <a:ln>
                  <a:noFill/>
                </a:ln>
                <a:solidFill>
                  <a:srgbClr val="EA157A">
                    <a:lumMod val="75000"/>
                  </a:srgbClr>
                </a:solidFill>
                <a:effectLst/>
                <a:uLnTx/>
                <a:uFillTx/>
                <a:latin typeface="Constantia"/>
                <a:ea typeface="+mn-ea"/>
              </a:rPr>
              <a:t>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6" name="نجمة ذات 5 نقاط 5"/>
          <p:cNvSpPr/>
          <p:nvPr/>
        </p:nvSpPr>
        <p:spPr>
          <a:xfrm>
            <a:off x="7740351" y="2004746"/>
            <a:ext cx="545131" cy="50405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سهم للأسفل 6"/>
          <p:cNvSpPr/>
          <p:nvPr/>
        </p:nvSpPr>
        <p:spPr>
          <a:xfrm>
            <a:off x="4269688" y="2780928"/>
            <a:ext cx="674364" cy="900100"/>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
        <p:nvSpPr>
          <p:cNvPr id="8" name="عنصر نائب للنص 3"/>
          <p:cNvSpPr txBox="1">
            <a:spLocks/>
          </p:cNvSpPr>
          <p:nvPr/>
        </p:nvSpPr>
        <p:spPr>
          <a:xfrm>
            <a:off x="574422" y="3933056"/>
            <a:ext cx="8064896" cy="259228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إن من أعظم صفات المؤمنين التي امتدحهم بها رب العزة هي إيمانهم الكبير الذي يملأ جوانحهم بما في الكتاب الكريم والذي يعدّ نبراساً لهم </a:t>
            </a:r>
            <a:r>
              <a:rPr lang="ar-IQ" sz="2400" b="1" dirty="0" err="1">
                <a:solidFill>
                  <a:srgbClr val="EA157A">
                    <a:lumMod val="75000"/>
                  </a:srgbClr>
                </a:solidFill>
              </a:rPr>
              <a:t>يستضييؤن</a:t>
            </a:r>
            <a:r>
              <a:rPr lang="ar-IQ" sz="2400" b="1" dirty="0">
                <a:solidFill>
                  <a:srgbClr val="EA157A">
                    <a:lumMod val="75000"/>
                  </a:srgbClr>
                </a:solidFill>
              </a:rPr>
              <a:t> بسنا نوره ليهديهم في هذا العالم المظلم كما في قال تعالى</a:t>
            </a:r>
            <a:r>
              <a:rPr lang="ar-IQ" sz="2400" b="1" dirty="0">
                <a:solidFill>
                  <a:schemeClr val="accent4">
                    <a:lumMod val="50000"/>
                  </a:schemeClr>
                </a:solidFill>
              </a:rPr>
              <a:t>:( ذَلِكَ الْكِتَابُ لا رَيْبَ فِيهِ هُدًى لِلْمُتَّقِينَ</a:t>
            </a:r>
            <a:r>
              <a:rPr lang="ar-IQ" sz="2400" b="1" dirty="0" smtClean="0">
                <a:solidFill>
                  <a:schemeClr val="accent4">
                    <a:lumMod val="50000"/>
                  </a:schemeClr>
                </a:solidFill>
              </a:rPr>
              <a:t>) </a:t>
            </a:r>
          </a:p>
          <a:p>
            <a:pPr lvl="0" algn="ctr">
              <a:buClr>
                <a:srgbClr val="FEB80A"/>
              </a:buClr>
              <a:defRPr/>
            </a:pPr>
            <a:r>
              <a:rPr kumimoji="0" lang="ar-IQ" sz="2400" b="1" i="0" u="none" strike="noStrike" kern="1200" cap="none" spc="0" normalizeH="0" baseline="0" noProof="0" dirty="0" smtClean="0">
                <a:ln>
                  <a:noFill/>
                </a:ln>
                <a:solidFill>
                  <a:srgbClr val="EA157A">
                    <a:lumMod val="75000"/>
                  </a:srgbClr>
                </a:solidFill>
                <a:effectLst/>
                <a:uLnTx/>
                <a:uFillTx/>
                <a:latin typeface="Constantia"/>
                <a:ea typeface="+mn-ea"/>
              </a:rPr>
              <a:t>اذا التسليم هو الايمان والرضا بأحكام الله تعالى ويأتي</a:t>
            </a:r>
            <a:r>
              <a:rPr kumimoji="0" lang="ar-IQ" sz="2400" b="1" i="0" u="none" strike="noStrike" kern="1200" cap="none" spc="0" normalizeH="0" noProof="0" dirty="0" smtClean="0">
                <a:ln>
                  <a:noFill/>
                </a:ln>
                <a:solidFill>
                  <a:srgbClr val="EA157A">
                    <a:lumMod val="75000"/>
                  </a:srgbClr>
                </a:solidFill>
                <a:effectLst/>
                <a:uLnTx/>
                <a:uFillTx/>
                <a:latin typeface="Constantia"/>
                <a:ea typeface="+mn-ea"/>
              </a:rPr>
              <a:t> هذا الايمان من الثقة بأن الله يريد الخير والصلاح لخلقة في الدنيا والاخرة .</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118272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95536" y="764704"/>
            <a:ext cx="8312299" cy="583264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إنَّ الطاقة الفكرية التي وهبها الله للإنسان إنَّما كانت ليقوم بالخلافة في هذه الأرض؛ فهي موكلة بهذه الحياة الواقعة القريبة، تنظر فيها، </a:t>
            </a:r>
            <a:r>
              <a:rPr lang="ar-IQ" sz="2400" b="1" dirty="0" err="1">
                <a:solidFill>
                  <a:srgbClr val="EA157A">
                    <a:lumMod val="75000"/>
                  </a:srgbClr>
                </a:solidFill>
              </a:rPr>
              <a:t>وتتعمقها</a:t>
            </a:r>
            <a:r>
              <a:rPr lang="ar-IQ" sz="2400" b="1" dirty="0">
                <a:solidFill>
                  <a:srgbClr val="EA157A">
                    <a:lumMod val="75000"/>
                  </a:srgbClr>
                </a:solidFill>
              </a:rPr>
              <a:t> </a:t>
            </a:r>
            <a:r>
              <a:rPr lang="ar-IQ" sz="2400" b="1" dirty="0" err="1">
                <a:solidFill>
                  <a:srgbClr val="EA157A">
                    <a:lumMod val="75000"/>
                  </a:srgbClr>
                </a:solidFill>
              </a:rPr>
              <a:t>وتتقصاها</a:t>
            </a:r>
            <a:r>
              <a:rPr lang="ar-IQ" sz="2400" b="1" dirty="0">
                <a:solidFill>
                  <a:srgbClr val="EA157A">
                    <a:lumMod val="75000"/>
                  </a:srgbClr>
                </a:solidFill>
              </a:rPr>
              <a:t>، وتعمل وتنتج، وتنمي هذه الحياة وتجملها، على أن يكون لها سند من تلك الطاقة الروحية التي تتصل مباشرة بالوجود كلِّه وخالق الوجود، وعلى أن تدع للمجهول حصته في الغيب الذي لا تحيط به العقول؛ فأمَّا محاولة إدراك ما وراء الواقع بالعقل المحدود الطاقة بحدود هذه الأرض والحياة عليها، دون سند من الروح الملهم والبصيرة المفتوحة؛ فهي محاولة فاشلة أولا، ومحاولة عابثة ثانياً، أما كونها فاشلة فلأنها تستخدم أداة لم تخلق لرصد هذا المجال، وكونها عابثة لأنها تبدد طاقة العقل التي لم تخلق لمثل هذا المجال، ومتى سلم العقل البشري </a:t>
            </a:r>
            <a:r>
              <a:rPr lang="ar-IQ" sz="2400" b="1" dirty="0" err="1">
                <a:solidFill>
                  <a:srgbClr val="EA157A">
                    <a:lumMod val="75000"/>
                  </a:srgbClr>
                </a:solidFill>
              </a:rPr>
              <a:t>بالبدهية</a:t>
            </a:r>
            <a:r>
              <a:rPr lang="ar-IQ" sz="2400" b="1" dirty="0">
                <a:solidFill>
                  <a:srgbClr val="EA157A">
                    <a:lumMod val="75000"/>
                  </a:srgbClr>
                </a:solidFill>
              </a:rPr>
              <a:t> العقلية الأولى، وهي أنَّ المحدود لا يدرك المطلق، لزمه-احتراما لمنطق ذاته- أن يُسلِّم بأنَّ إدراكه للمطلق مستحيل وأنَّ عدم إدراكه للمجهول لا ينفي وجوده في ضمير الغيب المكنون، وأنَّ عليه أنْ يكلَ الغيب إلى طاقة أخرى غير طاقة العقل، وأن يتلقى العلم في شأنه من العليم الخبير الذي يحيط بالظاهر والباطن، والغيب والشهادة، وهذا الاحترام لمنطق العقل في هذا الشأن هو الذي يتحلى به المؤمنون، وهو الصفة الأولى من صفات المتقين.</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1963269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595</Words>
  <Application>Microsoft Office PowerPoint</Application>
  <PresentationFormat>عرض على الشاشة (3:4)‏</PresentationFormat>
  <Paragraphs>11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تدفق</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4</cp:revision>
  <dcterms:created xsi:type="dcterms:W3CDTF">2021-05-26T19:19:19Z</dcterms:created>
  <dcterms:modified xsi:type="dcterms:W3CDTF">2021-05-27T05:40:14Z</dcterms:modified>
</cp:coreProperties>
</file>