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21/10/1442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21/10/1442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21/10/1442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21/10/1442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21/10/1442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21/10/1442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21/10/1442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979365" y="692696"/>
            <a:ext cx="3456384"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2800" b="1" dirty="0" smtClean="0">
                <a:solidFill>
                  <a:srgbClr val="EA157A">
                    <a:lumMod val="75000"/>
                  </a:srgbClr>
                </a:solidFill>
                <a:latin typeface="Constantia"/>
              </a:rPr>
              <a:t> </a:t>
            </a:r>
            <a:r>
              <a:rPr lang="ar-IQ" sz="5800" b="1" dirty="0" smtClean="0">
                <a:solidFill>
                  <a:srgbClr val="738AC8">
                    <a:lumMod val="75000"/>
                  </a:srgbClr>
                </a:solidFill>
                <a:latin typeface="Constantia"/>
              </a:rPr>
              <a:t>5</a:t>
            </a:r>
            <a:r>
              <a:rPr lang="ar-IQ" sz="4400" b="1" dirty="0" smtClean="0">
                <a:solidFill>
                  <a:srgbClr val="738AC8">
                    <a:lumMod val="75000"/>
                  </a:srgbClr>
                </a:solidFill>
                <a:latin typeface="Constantia"/>
              </a:rPr>
              <a:t> -</a:t>
            </a:r>
            <a:r>
              <a:rPr lang="ar-IQ" sz="2800" b="1" dirty="0" smtClean="0">
                <a:solidFill>
                  <a:srgbClr val="EA157A">
                    <a:lumMod val="75000"/>
                  </a:srgbClr>
                </a:solidFill>
                <a:latin typeface="Constantia"/>
              </a:rPr>
              <a:t>    </a:t>
            </a:r>
            <a:r>
              <a:rPr lang="ar-IQ" sz="5400" b="1" i="1" dirty="0" smtClean="0">
                <a:solidFill>
                  <a:srgbClr val="EA157A">
                    <a:lumMod val="75000"/>
                  </a:srgbClr>
                </a:solidFill>
                <a:latin typeface="Constantia"/>
              </a:rPr>
              <a:t>التكامل والترابط :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395536" y="2184766"/>
            <a:ext cx="8243782" cy="67988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 ما هو المعنى المراد من خاصية </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التكامل والترابط  </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في النظم </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الاسلامية ؟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6" name="سهم للأسفل 5"/>
          <p:cNvSpPr/>
          <p:nvPr/>
        </p:nvSpPr>
        <p:spPr>
          <a:xfrm>
            <a:off x="4269688" y="3111602"/>
            <a:ext cx="674364" cy="1044116"/>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
        <p:nvSpPr>
          <p:cNvPr id="7" name="عنصر نائب للنص 3"/>
          <p:cNvSpPr txBox="1">
            <a:spLocks/>
          </p:cNvSpPr>
          <p:nvPr/>
        </p:nvSpPr>
        <p:spPr>
          <a:xfrm>
            <a:off x="574422" y="4365104"/>
            <a:ext cx="8064896" cy="223224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إنَّ النظم في الإسلام </a:t>
            </a:r>
            <a:r>
              <a:rPr lang="ar-IQ" sz="2400" b="1" dirty="0" smtClean="0">
                <a:solidFill>
                  <a:srgbClr val="EA157A">
                    <a:lumMod val="75000"/>
                  </a:srgbClr>
                </a:solidFill>
              </a:rPr>
              <a:t>متكاملة ومترابطة , اي انها وثيقة الصلة </a:t>
            </a:r>
            <a:r>
              <a:rPr lang="ar-IQ" sz="2400" b="1" dirty="0">
                <a:solidFill>
                  <a:srgbClr val="EA157A">
                    <a:lumMod val="75000"/>
                  </a:srgbClr>
                </a:solidFill>
              </a:rPr>
              <a:t>فيما بينها فالنظام العقائدي تكتمل معه الأنظمة الاقتصادية والأنظمة السياسية، والأنظمة الاجتماعية، </a:t>
            </a:r>
            <a:r>
              <a:rPr lang="ar-IQ" sz="2400" b="1" dirty="0" smtClean="0">
                <a:solidFill>
                  <a:srgbClr val="EA157A">
                    <a:lumMod val="75000"/>
                  </a:srgbClr>
                </a:solidFill>
              </a:rPr>
              <a:t>والأخلاقية .</a:t>
            </a:r>
          </a:p>
          <a:p>
            <a:pPr lvl="0" algn="ctr">
              <a:buClr>
                <a:srgbClr val="FEB80A"/>
              </a:buClr>
              <a:defRPr/>
            </a:pPr>
            <a:r>
              <a:rPr lang="ar-IQ" sz="2400" b="1" dirty="0" smtClean="0">
                <a:solidFill>
                  <a:srgbClr val="EA157A">
                    <a:lumMod val="75000"/>
                  </a:srgbClr>
                </a:solidFill>
              </a:rPr>
              <a:t>وهناك الكثير من الامثلة التي توضح هذا الترابط بين النظم الاسلامية ومنها ما يأتي  :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8" name="نجمة ذات 5 نقاط 7"/>
          <p:cNvSpPr/>
          <p:nvPr/>
        </p:nvSpPr>
        <p:spPr>
          <a:xfrm>
            <a:off x="7921241" y="2198286"/>
            <a:ext cx="579043" cy="57445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98046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644008" y="332656"/>
            <a:ext cx="4007765" cy="72008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5400" b="1" i="1" dirty="0" smtClean="0">
                <a:solidFill>
                  <a:srgbClr val="EA157A">
                    <a:lumMod val="75000"/>
                  </a:srgbClr>
                </a:solidFill>
                <a:latin typeface="Constantia"/>
              </a:rPr>
              <a:t> </a:t>
            </a:r>
            <a:r>
              <a:rPr lang="ar-IQ" sz="4800" b="1" i="1" dirty="0" smtClean="0">
                <a:solidFill>
                  <a:srgbClr val="EA157A">
                    <a:lumMod val="75000"/>
                  </a:srgbClr>
                </a:solidFill>
                <a:latin typeface="Constantia"/>
              </a:rPr>
              <a:t>المثال الاول : في الجانب العقائدي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323528" y="1340768"/>
            <a:ext cx="8315790" cy="5184576"/>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smtClean="0">
                <a:solidFill>
                  <a:srgbClr val="EA157A">
                    <a:lumMod val="75000"/>
                  </a:srgbClr>
                </a:solidFill>
              </a:rPr>
              <a:t>يتكامل </a:t>
            </a:r>
            <a:r>
              <a:rPr lang="ar-IQ" sz="2400" b="1" dirty="0">
                <a:solidFill>
                  <a:srgbClr val="EA157A">
                    <a:lumMod val="75000"/>
                  </a:srgbClr>
                </a:solidFill>
              </a:rPr>
              <a:t>الإيمان بالله </a:t>
            </a:r>
            <a:r>
              <a:rPr lang="ar-IQ" sz="2400" b="1" dirty="0" smtClean="0">
                <a:solidFill>
                  <a:srgbClr val="EA157A">
                    <a:lumMod val="75000"/>
                  </a:srgbClr>
                </a:solidFill>
              </a:rPr>
              <a:t>مع الايمان باليوم </a:t>
            </a:r>
            <a:r>
              <a:rPr lang="ar-IQ" sz="2400" b="1" dirty="0">
                <a:solidFill>
                  <a:srgbClr val="EA157A">
                    <a:lumMod val="75000"/>
                  </a:srgbClr>
                </a:solidFill>
              </a:rPr>
              <a:t>الآخر والملائكة والكتاب والنبيين والقدر خيره وشره</a:t>
            </a:r>
            <a:r>
              <a:rPr lang="ar-IQ" sz="2400" b="1" dirty="0" smtClean="0">
                <a:solidFill>
                  <a:srgbClr val="EA157A">
                    <a:lumMod val="75000"/>
                  </a:srgbClr>
                </a:solidFill>
              </a:rPr>
              <a:t>؛  </a:t>
            </a:r>
            <a:r>
              <a:rPr lang="ar-IQ" sz="2400" b="1" dirty="0">
                <a:solidFill>
                  <a:srgbClr val="EA157A">
                    <a:lumMod val="75000"/>
                  </a:srgbClr>
                </a:solidFill>
              </a:rPr>
              <a:t>فإن كل ركن من هذه الأركان ذو صلة وثيقة </a:t>
            </a:r>
            <a:r>
              <a:rPr lang="ar-IQ" sz="2400" b="1" dirty="0" err="1">
                <a:solidFill>
                  <a:srgbClr val="EA157A">
                    <a:lumMod val="75000"/>
                  </a:srgbClr>
                </a:solidFill>
              </a:rPr>
              <a:t>بسائرها</a:t>
            </a:r>
            <a:r>
              <a:rPr lang="ar-IQ" sz="2400" b="1" dirty="0">
                <a:solidFill>
                  <a:srgbClr val="EA157A">
                    <a:lumMod val="75000"/>
                  </a:srgbClr>
                </a:solidFill>
              </a:rPr>
              <a:t> بحيث تكون في النهاية كلاً متكاملاً يؤثر بمجموعه المترابط في حياة الإنسان.</a:t>
            </a:r>
          </a:p>
          <a:p>
            <a:pPr lvl="0" algn="ctr">
              <a:buClr>
                <a:srgbClr val="FEB80A"/>
              </a:buClr>
              <a:defRPr/>
            </a:pPr>
            <a:r>
              <a:rPr lang="ar-IQ" sz="2400" b="1" dirty="0">
                <a:solidFill>
                  <a:srgbClr val="EA157A">
                    <a:lumMod val="75000"/>
                  </a:srgbClr>
                </a:solidFill>
              </a:rPr>
              <a:t>فالإيمان بالله هو الأساس، وهو لبُّ العقيدة وصلبها، ثم تأتي بقية الأركان فتتصل به فتتكامل؛ فالإيمان باليوم الآخر مرتبط بعدل الله وحكمته وبالحق الذي خلق الله به السموات والأرض، وخلق به الحياة والموت، أي أنه مرتبط ارتباطاً مباشراً بتصورنا لصفات الله (جل وعلا)، بحيث يصبح تصورنا لها ناقصاً ومختلاً إذا لم نؤمن بذلك اليوم الذي يحق فيه الحق وتكتمل الصورة، ويصل كل شيء فيه إلى دلالته الحقيقية الكاملة.</a:t>
            </a:r>
          </a:p>
          <a:p>
            <a:pPr lvl="0" algn="ctr">
              <a:buClr>
                <a:srgbClr val="FEB80A"/>
              </a:buClr>
              <a:defRPr/>
            </a:pPr>
            <a:r>
              <a:rPr lang="ar-IQ" sz="2400" b="1" dirty="0">
                <a:solidFill>
                  <a:srgbClr val="EA157A">
                    <a:lumMod val="75000"/>
                  </a:srgbClr>
                </a:solidFill>
              </a:rPr>
              <a:t>والإيمان بالملائكة متصل بقدرة الله من جانب:( الْحَمْدُ لِلَّهِ فَاطِرِ السَّمَاوَاتِ وَالْأَرْضِ جَاعِلِ الْمَلائِكَةِ رُسُلاً أُولِي أَجْنِحَةٍ مَثْنَى وَثُلاثَ وَرُبَاعَ يَزِيدُ فِي الْخَلْقِ مَا يَشَاءُ إِنَّ اللَّهَ عَلَى كُلِّ شَيْءٍ قَدِيرٌ )( ) .</a:t>
            </a:r>
          </a:p>
          <a:p>
            <a:pPr lvl="0" algn="ctr">
              <a:buClr>
                <a:srgbClr val="FEB80A"/>
              </a:buClr>
              <a:defRPr/>
            </a:pPr>
            <a:r>
              <a:rPr lang="ar-IQ" sz="2400" b="1" dirty="0">
                <a:solidFill>
                  <a:srgbClr val="EA157A">
                    <a:lumMod val="75000"/>
                  </a:srgbClr>
                </a:solidFill>
              </a:rPr>
              <a:t>ومتصل بمعرفة المنهج الذي يريد الله أن تسير حياتنا عليه من جانب آخر؛ لأنهم هم الرسل الذين يرسلهم الله ليبلغوا وحيّه لمن يختارهم من البشر لهداية البشرية، وبذلك لا يكون الإيمان بالملائكة ركناً منفصلاً في هذه العقيدة قائماً بذاته وإنما هو متصل بالإيمان بالله، ومترابط مع بقية الأركان.</a:t>
            </a:r>
          </a:p>
          <a:p>
            <a:pPr lvl="0" algn="ctr">
              <a:buClr>
                <a:srgbClr val="FEB80A"/>
              </a:buClr>
              <a:defRPr/>
            </a:pPr>
            <a:r>
              <a:rPr lang="ar-IQ" sz="2400" b="1" dirty="0">
                <a:solidFill>
                  <a:srgbClr val="EA157A">
                    <a:lumMod val="75000"/>
                  </a:srgbClr>
                </a:solidFill>
              </a:rPr>
              <a:t>ونستطيع على هذا أن ندرك ترابط بقية الأركان بعضها ببعض، وترابط </a:t>
            </a:r>
            <a:r>
              <a:rPr lang="ar-IQ" sz="2400" b="1" dirty="0" err="1">
                <a:solidFill>
                  <a:srgbClr val="EA157A">
                    <a:lumMod val="75000"/>
                  </a:srgbClr>
                </a:solidFill>
              </a:rPr>
              <a:t>سائرها</a:t>
            </a:r>
            <a:r>
              <a:rPr lang="ar-IQ" sz="2400" b="1" dirty="0">
                <a:solidFill>
                  <a:srgbClr val="EA157A">
                    <a:lumMod val="75000"/>
                  </a:srgbClr>
                </a:solidFill>
              </a:rPr>
              <a:t> بالإيمان بالله؛ فالإيمان بالكتب متصل مباشرة بالمنهج الرباني أي بما يشرعه الله للبشر لتستقيم حياتهم في الحياة الدنيا والآخرة، وكذلك الإيمان بالنبيين؛ لأنهم هم الذين يحملون إلينا المنهج الرباني بما يوحي الله إليهم عن طريق ملائكته.</a:t>
            </a:r>
          </a:p>
          <a:p>
            <a:pPr lvl="0" algn="ctr">
              <a:buClr>
                <a:srgbClr val="FEB80A"/>
              </a:buClr>
              <a:defRPr/>
            </a:pPr>
            <a:r>
              <a:rPr lang="ar-IQ" sz="2400" b="1" dirty="0">
                <a:solidFill>
                  <a:srgbClr val="EA157A">
                    <a:lumMod val="75000"/>
                  </a:srgbClr>
                </a:solidFill>
              </a:rPr>
              <a:t>أما الإيمان بالقدر؛ فهو متصل بإيماننا بوحدانية الله مباشرة؛ لأنه هو الإجابة المباشرة على هذا السؤال: هل هناك في الكون من يشترك مع الله في تدبير شؤونه وإجراء أحداثه، أو أنه هو الله وحده؟</a:t>
            </a:r>
          </a:p>
          <a:p>
            <a:pPr lvl="0" algn="ctr">
              <a:buClr>
                <a:srgbClr val="FEB80A"/>
              </a:buClr>
              <a:defRPr/>
            </a:pP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88622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644008" y="332656"/>
            <a:ext cx="4007765" cy="72008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4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5400" b="1" i="1" dirty="0" smtClean="0">
                <a:solidFill>
                  <a:srgbClr val="EA157A">
                    <a:lumMod val="75000"/>
                  </a:srgbClr>
                </a:solidFill>
                <a:latin typeface="Constantia"/>
              </a:rPr>
              <a:t> </a:t>
            </a:r>
            <a:r>
              <a:rPr lang="ar-IQ" sz="4800" b="1" i="1" dirty="0" smtClean="0">
                <a:solidFill>
                  <a:srgbClr val="EA157A">
                    <a:lumMod val="75000"/>
                  </a:srgbClr>
                </a:solidFill>
                <a:latin typeface="Constantia"/>
              </a:rPr>
              <a:t>المثال الثاني  : في جانب العمل والعبادة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323528" y="1340768"/>
            <a:ext cx="8315790" cy="187220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فالنظم الإسلامية غطّت العمل للدنيا والعمل للآخرة في ذات الوقت، وهنا نقول: إن من خصائص هذه العقيدة أنها لا تفصل بين العمل للدنيا والعمل للآخرة؛ فليس هناك في الإسلام عمل هو للدنيا وحدها، وعمل هو للآخرة وحدها! إنما الأعمال كلّها للدنيا والآخرة في وقت واحد.</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8" name="عنصر نائب للنص 3"/>
          <p:cNvSpPr txBox="1">
            <a:spLocks/>
          </p:cNvSpPr>
          <p:nvPr/>
        </p:nvSpPr>
        <p:spPr>
          <a:xfrm>
            <a:off x="323528" y="3501008"/>
            <a:ext cx="8315790" cy="299057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t">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والأعمال التي يظن أنها للدنيا وحدها من جانب آخر كالطعام، والشراب، والملبس، والمسكن، والجنس، وعمارة الأرض.. إلخ، كلها تعمل في الدنيا، ولكن يشترط فيها شروط تربطها بالآخرة، من الالتزام بالحلال والحرام والالتزام بأمر الله من أجل الثواب، أو العقاب الذي يترتب على ذلك في الآخرة، وكلها في نظر الإسلام "عبادة" متى ما روعي فيها الالتزام بأمر الله، وتوجه بها الإنسان إلى الله؛ بل </a:t>
            </a:r>
            <a:r>
              <a:rPr lang="ar-IQ" sz="2400" b="1" dirty="0" err="1">
                <a:solidFill>
                  <a:srgbClr val="EA157A">
                    <a:lumMod val="75000"/>
                  </a:srgbClr>
                </a:solidFill>
              </a:rPr>
              <a:t>هي"العبادة</a:t>
            </a:r>
            <a:r>
              <a:rPr lang="ar-IQ" sz="2400" b="1" dirty="0">
                <a:solidFill>
                  <a:srgbClr val="EA157A">
                    <a:lumMod val="75000"/>
                  </a:srgbClr>
                </a:solidFill>
              </a:rPr>
              <a:t>" التي تشير إليها الآية:( وَمَا خَلَقْتُ الْجِنَّ وَالْأِنْسَ إِلَّا </a:t>
            </a:r>
            <a:r>
              <a:rPr lang="ar-IQ" sz="2400" b="1" dirty="0" smtClean="0">
                <a:solidFill>
                  <a:srgbClr val="EA157A">
                    <a:lumMod val="75000"/>
                  </a:srgbClr>
                </a:solidFill>
              </a:rPr>
              <a:t>لِيَعْبُدُونِ) , وبذلك </a:t>
            </a:r>
            <a:r>
              <a:rPr lang="ar-IQ" sz="2400" b="1" dirty="0">
                <a:solidFill>
                  <a:srgbClr val="EA157A">
                    <a:lumMod val="75000"/>
                  </a:srgbClr>
                </a:solidFill>
              </a:rPr>
              <a:t>تتصل الدنيا بالآخرة وتترابط في عقيدة الإسلام 0</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321538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3"/>
          <p:cNvSpPr txBox="1">
            <a:spLocks/>
          </p:cNvSpPr>
          <p:nvPr/>
        </p:nvSpPr>
        <p:spPr>
          <a:xfrm>
            <a:off x="539552" y="620688"/>
            <a:ext cx="8315790" cy="187220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العبادات التي يُظَنّ أنها للآخرة وحدها، كلها ذات مقتضى متصل بالحياة الدنيا، يقول تعالى:(إِنَّ الصَّلاةَ تَنْهَى عَنِ الْفَحْشَاءِ وَالْمُنْكَر</a:t>
            </a:r>
            <a:r>
              <a:rPr lang="ar-IQ" sz="2400" b="1" dirty="0" smtClean="0">
                <a:solidFill>
                  <a:srgbClr val="EA157A">
                    <a:lumMod val="75000"/>
                  </a:srgbClr>
                </a:solidFill>
              </a:rPr>
              <a:t>), ويقول تعالى:  </a:t>
            </a:r>
            <a:r>
              <a:rPr lang="ar-IQ" sz="2400" b="1" dirty="0">
                <a:solidFill>
                  <a:srgbClr val="EA157A">
                    <a:lumMod val="75000"/>
                  </a:srgbClr>
                </a:solidFill>
              </a:rPr>
              <a:t>(يَا أَيُّهَا الَّذِينَ آمَنُوا كُتِبَ عَلَيْكُمُ الصِّيَامُ كَمَا كُتِبَ عَلَى الَّذِينَ مِنْ قَبْلِكُمْ لَعَلَّكُمْ تَتَّقُونَ</a:t>
            </a:r>
            <a:r>
              <a:rPr lang="ar-IQ" sz="2400" b="1" dirty="0" smtClean="0">
                <a:solidFill>
                  <a:srgbClr val="EA157A">
                    <a:lumMod val="75000"/>
                  </a:srgbClr>
                </a:solidFill>
              </a:rPr>
              <a:t>)، </a:t>
            </a:r>
            <a:r>
              <a:rPr lang="ar-IQ" sz="2400" b="1" dirty="0">
                <a:solidFill>
                  <a:srgbClr val="EA157A">
                    <a:lumMod val="75000"/>
                  </a:srgbClr>
                </a:solidFill>
              </a:rPr>
              <a:t>وهكذا في سائر العبادات هي للآخرة وفي ذات الوقت لها غاية تتحقق هنا في </a:t>
            </a:r>
            <a:r>
              <a:rPr lang="ar-IQ" sz="2400" b="1" dirty="0" smtClean="0">
                <a:solidFill>
                  <a:srgbClr val="EA157A">
                    <a:lumMod val="75000"/>
                  </a:srgbClr>
                </a:solidFill>
              </a:rPr>
              <a:t>الأرض .</a:t>
            </a:r>
          </a:p>
        </p:txBody>
      </p:sp>
      <p:sp>
        <p:nvSpPr>
          <p:cNvPr id="7" name="عنصر نائب للنص 3"/>
          <p:cNvSpPr txBox="1">
            <a:spLocks/>
          </p:cNvSpPr>
          <p:nvPr/>
        </p:nvSpPr>
        <p:spPr>
          <a:xfrm>
            <a:off x="4665195" y="2780928"/>
            <a:ext cx="4007765" cy="72008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5400" b="1" i="1" dirty="0" smtClean="0">
                <a:solidFill>
                  <a:srgbClr val="EA157A">
                    <a:lumMod val="75000"/>
                  </a:srgbClr>
                </a:solidFill>
                <a:latin typeface="Constantia"/>
              </a:rPr>
              <a:t> </a:t>
            </a:r>
            <a:r>
              <a:rPr lang="ar-IQ" sz="4800" b="1" i="1" dirty="0" smtClean="0">
                <a:solidFill>
                  <a:srgbClr val="EA157A">
                    <a:lumMod val="75000"/>
                  </a:srgbClr>
                </a:solidFill>
                <a:latin typeface="Constantia"/>
              </a:rPr>
              <a:t>المثال الثالث  : حياة الانسان     </a:t>
            </a:r>
            <a:endParaRPr lang="ar-IQ" sz="4400" b="1" i="1" dirty="0">
              <a:solidFill>
                <a:srgbClr val="EA157A">
                  <a:lumMod val="75000"/>
                </a:srgbClr>
              </a:solidFill>
              <a:latin typeface="Constantia"/>
            </a:endParaRPr>
          </a:p>
        </p:txBody>
      </p:sp>
      <p:sp>
        <p:nvSpPr>
          <p:cNvPr id="8" name="عنصر نائب للنص 3"/>
          <p:cNvSpPr txBox="1">
            <a:spLocks/>
          </p:cNvSpPr>
          <p:nvPr/>
        </p:nvSpPr>
        <p:spPr>
          <a:xfrm>
            <a:off x="357170" y="3645024"/>
            <a:ext cx="8315790" cy="295232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فقد هيأ الله تعالى له من النظم ما يكفل الحياة الآمنة الرغيدة، وبصورة شملت حركة جسمه وتفكر عقله وانطلاقة روحه، ولكن هذه ليست مستقلة بعضها عن بعض. صحيح أن هناك ساعة تغلب فيها حركة الجسم كالطعام والشراب والجنس، وساعة يغلب فيها تفكر العقل كساعات التأمل أو ساعات التفكير في شأن من شؤون العلم أو العمل، وساعة تغلب فيها انطلاقة الروح كساعة التعبد، ولكنّ الإسلام لا يدع واحدة من هذه تنفصل انفصالاً كاملاً بحيث تنقطع صلتها عن الباقيات.</a:t>
            </a:r>
          </a:p>
          <a:p>
            <a:pPr lvl="0" algn="ctr">
              <a:buClr>
                <a:srgbClr val="FEB80A"/>
              </a:buClr>
              <a:defRPr/>
            </a:pPr>
            <a:r>
              <a:rPr lang="ar-IQ" sz="2400" b="1" dirty="0">
                <a:solidFill>
                  <a:srgbClr val="EA157A">
                    <a:lumMod val="75000"/>
                  </a:srgbClr>
                </a:solidFill>
              </a:rPr>
              <a:t>وكذا الحال في علاقة الفرد بأخيه الفرد في المجتمع، وعلاقة المجموع بالمجموع في البلدان المختلفة النائية أو القريبة فالنظم الاسلامية لا تنشئ الفرد الصالح بمعايير، والجماعة الصالحة بمعايير أخرى؛ إنما هي ذات المعايير وإن اختلفت التكاليف بين الفرد والجماعة.</a:t>
            </a:r>
          </a:p>
        </p:txBody>
      </p:sp>
    </p:spTree>
    <p:extLst>
      <p:ext uri="{BB962C8B-B14F-4D97-AF65-F5344CB8AC3E}">
        <p14:creationId xmlns:p14="http://schemas.microsoft.com/office/powerpoint/2010/main" val="204309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979712" y="476672"/>
            <a:ext cx="6693247" cy="72008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5400" b="1" i="1" dirty="0" smtClean="0">
                <a:solidFill>
                  <a:srgbClr val="EA157A">
                    <a:lumMod val="75000"/>
                  </a:srgbClr>
                </a:solidFill>
                <a:latin typeface="Constantia"/>
              </a:rPr>
              <a:t> </a:t>
            </a:r>
            <a:r>
              <a:rPr lang="ar-IQ" sz="4800" b="1" i="1" dirty="0" smtClean="0">
                <a:solidFill>
                  <a:srgbClr val="EA157A">
                    <a:lumMod val="75000"/>
                  </a:srgbClr>
                </a:solidFill>
                <a:latin typeface="Constantia"/>
              </a:rPr>
              <a:t>المثال الرابع  : الدولة وعبادة الله والحكم بما انزل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323528" y="1340768"/>
            <a:ext cx="8315790" cy="1368152"/>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تلتقي الأمة والدولة على أمر واحد، هو عبادة الله والحكم بما أنزل الله، وهو أمر من صلب الاعتقاد لقوله تعالى:( وَمَنْ لَمْ يَحْكُمْ بِمَا أَنْزَلَ اللَّهُ فَأُولَئِكَ هُمُ الْكَافِرُونَ ) </a:t>
            </a:r>
            <a:r>
              <a:rPr lang="ar-IQ" sz="2400" b="1" dirty="0" smtClean="0">
                <a:solidFill>
                  <a:srgbClr val="EA157A">
                    <a:lumMod val="75000"/>
                  </a:srgbClr>
                </a:solidFill>
              </a:rPr>
              <a:t>.</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7" name="عنصر نائب للنص 3"/>
          <p:cNvSpPr txBox="1">
            <a:spLocks/>
          </p:cNvSpPr>
          <p:nvPr/>
        </p:nvSpPr>
        <p:spPr>
          <a:xfrm>
            <a:off x="755577" y="3140968"/>
            <a:ext cx="7883742" cy="72008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5400" b="1" i="1" dirty="0" smtClean="0">
                <a:solidFill>
                  <a:srgbClr val="EA157A">
                    <a:lumMod val="75000"/>
                  </a:srgbClr>
                </a:solidFill>
                <a:latin typeface="Constantia"/>
              </a:rPr>
              <a:t> </a:t>
            </a:r>
            <a:r>
              <a:rPr lang="ar-IQ" sz="5100" b="1" i="1" dirty="0" smtClean="0">
                <a:solidFill>
                  <a:srgbClr val="EA157A">
                    <a:lumMod val="75000"/>
                  </a:srgbClr>
                </a:solidFill>
                <a:latin typeface="Constantia"/>
              </a:rPr>
              <a:t>المثال الخامس  </a:t>
            </a:r>
            <a:r>
              <a:rPr lang="ar-IQ" sz="4800" b="1" i="1" dirty="0" smtClean="0">
                <a:solidFill>
                  <a:srgbClr val="EA157A">
                    <a:lumMod val="75000"/>
                  </a:srgbClr>
                </a:solidFill>
                <a:latin typeface="Constantia"/>
              </a:rPr>
              <a:t>: الامر بالمعروف والنهي عن المنكر والايمان بالله       </a:t>
            </a:r>
            <a:endParaRPr lang="ar-IQ" sz="4400" b="1" i="1" dirty="0">
              <a:solidFill>
                <a:srgbClr val="EA157A">
                  <a:lumMod val="75000"/>
                </a:srgbClr>
              </a:solidFill>
              <a:latin typeface="Constantia"/>
            </a:endParaRPr>
          </a:p>
        </p:txBody>
      </p:sp>
      <p:sp>
        <p:nvSpPr>
          <p:cNvPr id="8" name="عنصر نائب للنص 3"/>
          <p:cNvSpPr txBox="1">
            <a:spLocks/>
          </p:cNvSpPr>
          <p:nvPr/>
        </p:nvSpPr>
        <p:spPr>
          <a:xfrm>
            <a:off x="539553" y="4149080"/>
            <a:ext cx="8315790" cy="223224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الأمر بالمعروف والنهي عن المنكر، وهو مقتضى الإيمان بالله لقوله تعالى:( كُنْتُمْ خَيْرَ أُمَّةٍ أُخْرِجَتْ لِلنَّاسِ تَأْمُرُونَ بِالْمَعْرُوفِ وَتَنْهَوْنَ عَنِ الْمُنْكَرِ وَتُؤْمِنُونَ بِاللَّهِ </a:t>
            </a:r>
            <a:r>
              <a:rPr lang="ar-IQ" sz="2400" b="1" dirty="0" smtClean="0">
                <a:solidFill>
                  <a:srgbClr val="EA157A">
                    <a:lumMod val="75000"/>
                  </a:srgbClr>
                </a:solidFill>
              </a:rPr>
              <a:t>) ؛ </a:t>
            </a:r>
            <a:r>
              <a:rPr lang="ar-IQ" sz="2400" b="1" dirty="0">
                <a:solidFill>
                  <a:srgbClr val="EA157A">
                    <a:lumMod val="75000"/>
                  </a:srgbClr>
                </a:solidFill>
              </a:rPr>
              <a:t>فيحدث الترابط بينهما والاتفاق.</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108714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979365" y="692696"/>
            <a:ext cx="3456384"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2800" b="1" dirty="0" smtClean="0">
                <a:solidFill>
                  <a:srgbClr val="EA157A">
                    <a:lumMod val="75000"/>
                  </a:srgbClr>
                </a:solidFill>
                <a:latin typeface="Constantia"/>
              </a:rPr>
              <a:t> </a:t>
            </a:r>
            <a:r>
              <a:rPr lang="ar-IQ" sz="5800" b="1" dirty="0" smtClean="0">
                <a:solidFill>
                  <a:srgbClr val="738AC8">
                    <a:lumMod val="75000"/>
                  </a:srgbClr>
                </a:solidFill>
                <a:latin typeface="Constantia"/>
              </a:rPr>
              <a:t>6</a:t>
            </a:r>
            <a:r>
              <a:rPr lang="ar-IQ" sz="4400" b="1" dirty="0" smtClean="0">
                <a:solidFill>
                  <a:srgbClr val="738AC8">
                    <a:lumMod val="75000"/>
                  </a:srgbClr>
                </a:solidFill>
                <a:latin typeface="Constantia"/>
              </a:rPr>
              <a:t> -</a:t>
            </a:r>
            <a:r>
              <a:rPr lang="ar-IQ" sz="2800" b="1" dirty="0" smtClean="0">
                <a:solidFill>
                  <a:srgbClr val="EA157A">
                    <a:lumMod val="75000"/>
                  </a:srgbClr>
                </a:solidFill>
                <a:latin typeface="Constantia"/>
              </a:rPr>
              <a:t>    </a:t>
            </a:r>
            <a:r>
              <a:rPr lang="ar-IQ" sz="5400" b="1" i="1" dirty="0" smtClean="0">
                <a:solidFill>
                  <a:srgbClr val="EA157A">
                    <a:lumMod val="75000"/>
                  </a:srgbClr>
                </a:solidFill>
                <a:latin typeface="Constantia"/>
              </a:rPr>
              <a:t>الشمولية :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370189" y="2100590"/>
            <a:ext cx="8315790" cy="93610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kumimoji="0" lang="ar-IQ" sz="3200" b="1" i="0" u="none" strike="noStrike" kern="1200" cap="none" spc="0" normalizeH="0" baseline="0" noProof="0" dirty="0" smtClean="0">
                <a:ln>
                  <a:noFill/>
                </a:ln>
                <a:solidFill>
                  <a:srgbClr val="EA157A">
                    <a:lumMod val="75000"/>
                  </a:srgbClr>
                </a:solidFill>
                <a:effectLst/>
                <a:uLnTx/>
                <a:uFillTx/>
                <a:latin typeface="Constantia"/>
                <a:ea typeface="+mn-ea"/>
              </a:rPr>
              <a:t>ماذا نعني بالشمولية في النظم الاسلامية ؟ </a:t>
            </a:r>
            <a:endParaRPr kumimoji="0" lang="ar-IQ" sz="32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6" name="نجمة ذات 5 نقاط 5"/>
          <p:cNvSpPr/>
          <p:nvPr/>
        </p:nvSpPr>
        <p:spPr>
          <a:xfrm>
            <a:off x="7874703" y="2226604"/>
            <a:ext cx="579043" cy="68407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سهم للأسفل 6"/>
          <p:cNvSpPr/>
          <p:nvPr/>
        </p:nvSpPr>
        <p:spPr>
          <a:xfrm>
            <a:off x="4222210" y="3140968"/>
            <a:ext cx="674364" cy="1044116"/>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
        <p:nvSpPr>
          <p:cNvPr id="8" name="عنصر نائب للنص 3"/>
          <p:cNvSpPr txBox="1">
            <a:spLocks/>
          </p:cNvSpPr>
          <p:nvPr/>
        </p:nvSpPr>
        <p:spPr>
          <a:xfrm>
            <a:off x="401497" y="4293096"/>
            <a:ext cx="8315790" cy="201622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smtClean="0">
                <a:solidFill>
                  <a:srgbClr val="EA157A">
                    <a:lumMod val="75000"/>
                  </a:srgbClr>
                </a:solidFill>
                <a:latin typeface="Constantia"/>
              </a:rPr>
              <a:t>اي انها جامعة متضمنة لكل مجالات الحياة في الدنيا والاخرة , فهي صالحة لكل زمان ومكان . </a:t>
            </a:r>
          </a:p>
          <a:p>
            <a:pPr lvl="0" algn="ctr">
              <a:buClr>
                <a:srgbClr val="FEB80A"/>
              </a:buClr>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ودليل ذلك قوله</a:t>
            </a:r>
            <a:r>
              <a:rPr lang="ar-IQ" sz="2400" b="1" dirty="0">
                <a:solidFill>
                  <a:srgbClr val="EA157A">
                    <a:lumMod val="75000"/>
                  </a:srgbClr>
                </a:solidFill>
              </a:rPr>
              <a:t> تعالى : (( اليوم اكملت لكم دينكم واتممت عليكم نعمتي ورضيت لكم الاسلام دينا )) </a:t>
            </a:r>
            <a:r>
              <a:rPr lang="ar-IQ" sz="2400" b="1" dirty="0" smtClean="0">
                <a:solidFill>
                  <a:srgbClr val="EA157A">
                    <a:lumMod val="75000"/>
                  </a:srgbClr>
                </a:solidFill>
              </a:rPr>
              <a:t>.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98956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70189" y="476672"/>
            <a:ext cx="8315790" cy="5904656"/>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200" b="1" dirty="0">
                <a:solidFill>
                  <a:srgbClr val="EA157A">
                    <a:lumMod val="75000"/>
                  </a:srgbClr>
                </a:solidFill>
              </a:rPr>
              <a:t>إن هذه النظم جاءت مضامينها وتعاليمها شاملة لكل نواحي الحياة، وجميع شؤون الخلق الدنيوية التي تنظم سائر الأمور المعاشية وجوانب المعاملات المختلفة بين الناس، </a:t>
            </a:r>
            <a:r>
              <a:rPr lang="ar-IQ" sz="3200" b="1" dirty="0" err="1">
                <a:solidFill>
                  <a:srgbClr val="EA157A">
                    <a:lumMod val="75000"/>
                  </a:srgbClr>
                </a:solidFill>
              </a:rPr>
              <a:t>مستقاه</a:t>
            </a:r>
            <a:r>
              <a:rPr lang="ar-IQ" sz="3200" b="1" dirty="0">
                <a:solidFill>
                  <a:srgbClr val="EA157A">
                    <a:lumMod val="75000"/>
                  </a:srgbClr>
                </a:solidFill>
              </a:rPr>
              <a:t> من القرآن الكريم وسنة النبي (صلى الله عليه </a:t>
            </a:r>
            <a:r>
              <a:rPr lang="ar-IQ" sz="3200" b="1" dirty="0" err="1">
                <a:solidFill>
                  <a:srgbClr val="EA157A">
                    <a:lumMod val="75000"/>
                  </a:srgbClr>
                </a:solidFill>
              </a:rPr>
              <a:t>وآله</a:t>
            </a:r>
            <a:r>
              <a:rPr lang="ar-IQ" sz="3200" b="1" dirty="0">
                <a:solidFill>
                  <a:srgbClr val="EA157A">
                    <a:lumMod val="75000"/>
                  </a:srgbClr>
                </a:solidFill>
              </a:rPr>
              <a:t> وسلم) اللذان وضعا قواعدها وأصولها كالزواج والطلاق والميراث، والجوار، والأطعمة والأشربة، والقضاء، والحكم، والشورى، والحدود والمعاهدات، والربا والبيع والشراء، والكون والبيئة، كل هذا جنباً إلى جنب مع الحديث عن الصلاة والطهارة والزكاة والصيام والحج وسائر الأمور التعبدية..</a:t>
            </a:r>
          </a:p>
          <a:p>
            <a:pPr lvl="0" algn="ctr">
              <a:buClr>
                <a:srgbClr val="FEB80A"/>
              </a:buClr>
              <a:defRPr/>
            </a:pPr>
            <a:r>
              <a:rPr lang="ar-IQ" sz="3200" b="1" dirty="0">
                <a:solidFill>
                  <a:srgbClr val="EA157A">
                    <a:lumMod val="75000"/>
                  </a:srgbClr>
                </a:solidFill>
              </a:rPr>
              <a:t> إن هذه النظم تشمل الإنسان كلّه، جسمه وعقله وروحه، كما تشمل سلوكه، وفكره، ومشاعره، كما تشمل دنياه وآخرته؛ بل ليس في كيان الإنسان، ولا في حياته شيء لا يتصل بهذه النظم، ولا تتصل هي به؛ فهي تصاحبه في كلِّ لحظة من لحظات حياته، وفي كلِّ عمل يعمله، أو فكر يفكره، أو شعور يختلج في ضميره.</a:t>
            </a:r>
            <a:endParaRPr lang="ar-IQ" sz="3200" b="1" dirty="0">
              <a:solidFill>
                <a:srgbClr val="EA157A">
                  <a:lumMod val="75000"/>
                </a:srgbClr>
              </a:solidFill>
            </a:endParaRPr>
          </a:p>
        </p:txBody>
      </p:sp>
    </p:spTree>
    <p:extLst>
      <p:ext uri="{BB962C8B-B14F-4D97-AF65-F5344CB8AC3E}">
        <p14:creationId xmlns:p14="http://schemas.microsoft.com/office/powerpoint/2010/main" val="237683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70189" y="476672"/>
            <a:ext cx="8315790" cy="5904656"/>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200" b="1" dirty="0">
                <a:solidFill>
                  <a:srgbClr val="EA157A">
                    <a:lumMod val="75000"/>
                  </a:srgbClr>
                </a:solidFill>
              </a:rPr>
              <a:t>وجملة الوصف البليغ لشمول الشريعة الإسلامية ونظمها، ينجلي صلاحها لكل زمان ومكان لقوله تعالى: (( اليوم اكملت لكم دينكم واتممت عليكم نعمتي ورضيت لكم الاسلام دينا )) </a:t>
            </a:r>
            <a:r>
              <a:rPr lang="ar-IQ" sz="3200" b="1" dirty="0" smtClean="0">
                <a:solidFill>
                  <a:srgbClr val="EA157A">
                    <a:lumMod val="75000"/>
                  </a:srgbClr>
                </a:solidFill>
              </a:rPr>
              <a:t>.</a:t>
            </a:r>
            <a:endParaRPr lang="ar-IQ" sz="3200" b="1" dirty="0">
              <a:solidFill>
                <a:srgbClr val="EA157A">
                  <a:lumMod val="75000"/>
                </a:srgbClr>
              </a:solidFill>
            </a:endParaRPr>
          </a:p>
          <a:p>
            <a:pPr lvl="0" algn="ctr">
              <a:buClr>
                <a:srgbClr val="FEB80A"/>
              </a:buClr>
              <a:defRPr/>
            </a:pPr>
            <a:r>
              <a:rPr lang="ar-IQ" sz="3200" b="1" dirty="0">
                <a:solidFill>
                  <a:srgbClr val="EA157A">
                    <a:lumMod val="75000"/>
                  </a:srgbClr>
                </a:solidFill>
              </a:rPr>
              <a:t>إن هذه الآية تقرر ـــ بما لا مجال للجدال فيه ـــ أنَّه دينٌ خالد، وشريعةٌ خالدةٌ، وأنَّ هذه الصورة التي رضيها اللّه للمسلمين دينا هي الصورة الأخيرة، إنَّها شريعة ذلك الزمان، وشريعة هذا الزمان، وشريعة كلِّ زمان، هي الرسالة الأخيرة للبشر، وقد اكتملت وتمت، ورضيها اللّه للناس دينا.</a:t>
            </a:r>
          </a:p>
          <a:p>
            <a:pPr lvl="0" algn="ctr">
              <a:buClr>
                <a:srgbClr val="FEB80A"/>
              </a:buClr>
              <a:defRPr/>
            </a:pPr>
            <a:r>
              <a:rPr lang="ar-IQ" sz="3200" b="1" dirty="0">
                <a:solidFill>
                  <a:srgbClr val="EA157A">
                    <a:lumMod val="75000"/>
                  </a:srgbClr>
                </a:solidFill>
              </a:rPr>
              <a:t>إن هذا المنهج الإلهي المشتمل على التصور </a:t>
            </a:r>
            <a:r>
              <a:rPr lang="ar-IQ" sz="3200" b="1" dirty="0" err="1">
                <a:solidFill>
                  <a:srgbClr val="EA157A">
                    <a:lumMod val="75000"/>
                  </a:srgbClr>
                </a:solidFill>
              </a:rPr>
              <a:t>الإعتقادي</a:t>
            </a:r>
            <a:r>
              <a:rPr lang="ar-IQ" sz="3200" b="1" dirty="0">
                <a:solidFill>
                  <a:srgbClr val="EA157A">
                    <a:lumMod val="75000"/>
                  </a:srgbClr>
                </a:solidFill>
              </a:rPr>
              <a:t>، والشعائر التعبدية، والشرائع المنظمة لنشاط الحياة كله يحكم، ويهيمن على نشاط الحياة كلِّه، وهو يسمح للحياة بأن تنمو في إطاره، وترتقي، وتتطور دون خروج على أصل فيه، ولا فرع؛ لأنَّه لهذه الغاية جاء، ولهذا كان آخر رسالة للبشر أجمعين</a:t>
            </a:r>
            <a:r>
              <a:rPr lang="ar-IQ" sz="3200" b="1" dirty="0" smtClean="0">
                <a:solidFill>
                  <a:srgbClr val="EA157A">
                    <a:lumMod val="75000"/>
                  </a:srgbClr>
                </a:solidFill>
              </a:rPr>
              <a:t>.</a:t>
            </a:r>
            <a:endParaRPr lang="ar-IQ" sz="3200" b="1" dirty="0">
              <a:solidFill>
                <a:srgbClr val="EA157A">
                  <a:lumMod val="75000"/>
                </a:srgbClr>
              </a:solidFill>
            </a:endParaRPr>
          </a:p>
        </p:txBody>
      </p:sp>
    </p:spTree>
    <p:extLst>
      <p:ext uri="{BB962C8B-B14F-4D97-AF65-F5344CB8AC3E}">
        <p14:creationId xmlns:p14="http://schemas.microsoft.com/office/powerpoint/2010/main" val="3423490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247</TotalTime>
  <Words>1148</Words>
  <Application>Microsoft Office PowerPoint</Application>
  <PresentationFormat>عرض على الشاشة (3:4)‏</PresentationFormat>
  <Paragraphs>31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12</cp:revision>
  <dcterms:created xsi:type="dcterms:W3CDTF">2021-06-01T14:44:52Z</dcterms:created>
  <dcterms:modified xsi:type="dcterms:W3CDTF">2021-06-01T18:53:54Z</dcterms:modified>
</cp:coreProperties>
</file>