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14/10/1442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14/10/1442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14/10/1442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14/10/1442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14/10/1442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14/10/1442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14/10/1442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14/10/1442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14/10/1442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14/10/1442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14/10/1442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1"/>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14/10/1442</a:t>
            </a:fld>
            <a:endParaRPr lang="ar-SA"/>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p:cNvSpPr>
            <a:spLocks noGrp="1"/>
          </p:cNvSpPr>
          <p:nvPr>
            <p:ph type="ctrTitle"/>
          </p:nvPr>
        </p:nvSpPr>
        <p:spPr>
          <a:xfrm>
            <a:off x="251520" y="1566027"/>
            <a:ext cx="6193059" cy="1512888"/>
          </a:xfrm>
          <a:solidFill>
            <a:schemeClr val="accent5">
              <a:lumMod val="20000"/>
              <a:lumOff val="80000"/>
            </a:schemeClr>
          </a:solidFill>
          <a:effectLst>
            <a:glow rad="101600">
              <a:schemeClr val="accent2">
                <a:satMod val="175000"/>
                <a:alpha val="40000"/>
              </a:schemeClr>
            </a:glow>
          </a:effectLst>
        </p:spPr>
        <p:txBody>
          <a:bodyPr anchor="ctr">
            <a:noAutofit/>
          </a:bodyPr>
          <a:lstStyle/>
          <a:p>
            <a:pPr algn="ctr"/>
            <a:r>
              <a:rPr lang="ar-IQ" sz="8800" dirty="0" smtClean="0">
                <a:solidFill>
                  <a:schemeClr val="accent2">
                    <a:lumMod val="75000"/>
                  </a:schemeClr>
                </a:solidFill>
              </a:rPr>
              <a:t>النظم الاسلامية </a:t>
            </a:r>
            <a:endParaRPr lang="ar-IQ" sz="8800" dirty="0">
              <a:solidFill>
                <a:schemeClr val="accent2">
                  <a:lumMod val="75000"/>
                </a:schemeClr>
              </a:solidFill>
            </a:endParaRPr>
          </a:p>
        </p:txBody>
      </p:sp>
      <p:sp>
        <p:nvSpPr>
          <p:cNvPr id="3" name="عنوان فرعي 2"/>
          <p:cNvSpPr>
            <a:spLocks noGrp="1"/>
          </p:cNvSpPr>
          <p:nvPr>
            <p:ph type="subTitle" idx="1"/>
          </p:nvPr>
        </p:nvSpPr>
        <p:spPr>
          <a:xfrm>
            <a:off x="611560" y="4082420"/>
            <a:ext cx="7854696" cy="1253839"/>
          </a:xfrm>
        </p:spPr>
        <p:txBody>
          <a:bodyPr anchor="ctr">
            <a:normAutofit/>
          </a:bodyPr>
          <a:lstStyle/>
          <a:p>
            <a:r>
              <a:rPr lang="ar-IQ" sz="3600" dirty="0" smtClean="0">
                <a:solidFill>
                  <a:schemeClr val="accent2">
                    <a:lumMod val="75000"/>
                  </a:schemeClr>
                </a:solidFill>
              </a:rPr>
              <a:t>  </a:t>
            </a:r>
            <a:endParaRPr lang="ar-IQ" sz="3600" dirty="0">
              <a:solidFill>
                <a:srgbClr val="FFFF00"/>
              </a:solidFill>
            </a:endParaRPr>
          </a:p>
        </p:txBody>
      </p:sp>
      <p:sp>
        <p:nvSpPr>
          <p:cNvPr id="13" name="عنصر نائب للنص 4"/>
          <p:cNvSpPr txBox="1">
            <a:spLocks/>
          </p:cNvSpPr>
          <p:nvPr/>
        </p:nvSpPr>
        <p:spPr>
          <a:xfrm>
            <a:off x="594171" y="3789040"/>
            <a:ext cx="4896544" cy="187220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18288" rtlCol="1" anchor="ctr">
            <a:norm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lt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lt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lt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lt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lt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lt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lt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lt1"/>
                </a:solidFill>
                <a:latin typeface="+mn-lt"/>
                <a:ea typeface="+mn-ea"/>
                <a:cs typeface="+mn-cs"/>
              </a:defRPr>
            </a:lvl9pPr>
          </a:lstStyle>
          <a:p>
            <a:pPr algn="ctr"/>
            <a:r>
              <a:rPr lang="ar-IQ" sz="4400" b="1" dirty="0" err="1" smtClean="0">
                <a:solidFill>
                  <a:schemeClr val="accent2">
                    <a:lumMod val="75000"/>
                  </a:schemeClr>
                </a:solidFill>
              </a:rPr>
              <a:t>م.م</a:t>
            </a:r>
            <a:r>
              <a:rPr lang="ar-IQ" sz="4400" b="1" dirty="0" smtClean="0">
                <a:solidFill>
                  <a:schemeClr val="accent2">
                    <a:lumMod val="75000"/>
                  </a:schemeClr>
                </a:solidFill>
              </a:rPr>
              <a:t> نغم يحيى ناجي </a:t>
            </a:r>
            <a:endParaRPr lang="ar-IQ" sz="4400" b="1" dirty="0">
              <a:solidFill>
                <a:schemeClr val="accent2">
                  <a:lumMod val="75000"/>
                </a:schemeClr>
              </a:solidFill>
            </a:endParaRPr>
          </a:p>
        </p:txBody>
      </p:sp>
      <p:sp>
        <p:nvSpPr>
          <p:cNvPr id="2" name="شكل بيضاوي 1"/>
          <p:cNvSpPr/>
          <p:nvPr/>
        </p:nvSpPr>
        <p:spPr>
          <a:xfrm>
            <a:off x="6656556" y="1638755"/>
            <a:ext cx="2088232" cy="1440160"/>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5400" b="1" i="1" dirty="0" smtClean="0">
                <a:solidFill>
                  <a:schemeClr val="accent2">
                    <a:lumMod val="75000"/>
                  </a:schemeClr>
                </a:solidFill>
              </a:rPr>
              <a:t>المادة</a:t>
            </a:r>
            <a:r>
              <a:rPr lang="ar-IQ" sz="5400" dirty="0" smtClean="0">
                <a:solidFill>
                  <a:schemeClr val="accent2">
                    <a:lumMod val="75000"/>
                  </a:schemeClr>
                </a:solidFill>
              </a:rPr>
              <a:t> </a:t>
            </a:r>
            <a:endParaRPr lang="ar-IQ" sz="5400" dirty="0">
              <a:solidFill>
                <a:schemeClr val="accent2">
                  <a:lumMod val="75000"/>
                </a:schemeClr>
              </a:solidFill>
            </a:endParaRPr>
          </a:p>
        </p:txBody>
      </p:sp>
      <p:sp>
        <p:nvSpPr>
          <p:cNvPr id="5" name="شكل بيضاوي 4"/>
          <p:cNvSpPr/>
          <p:nvPr/>
        </p:nvSpPr>
        <p:spPr>
          <a:xfrm>
            <a:off x="5678582" y="3878215"/>
            <a:ext cx="3168352" cy="1712592"/>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i="1" dirty="0" smtClean="0">
                <a:solidFill>
                  <a:schemeClr val="accent2">
                    <a:lumMod val="75000"/>
                  </a:schemeClr>
                </a:solidFill>
              </a:rPr>
              <a:t>مدرسة المادة</a:t>
            </a:r>
            <a:endParaRPr lang="ar-IQ" sz="3600" b="1" i="1" dirty="0">
              <a:solidFill>
                <a:schemeClr val="accent2">
                  <a:lumMod val="75000"/>
                </a:schemeClr>
              </a:solidFill>
            </a:endParaRPr>
          </a:p>
        </p:txBody>
      </p:sp>
    </p:spTree>
    <p:extLst>
      <p:ext uri="{BB962C8B-B14F-4D97-AF65-F5344CB8AC3E}">
        <p14:creationId xmlns:p14="http://schemas.microsoft.com/office/powerpoint/2010/main" val="3282048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835696" y="449052"/>
            <a:ext cx="6552728" cy="67988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الى ماذا يؤدي ترك العمل بالنظم الاسلامية  ؟ </a:t>
            </a:r>
            <a:endParaRPr lang="ar-IQ" sz="2400" b="1" dirty="0">
              <a:solidFill>
                <a:schemeClr val="accent2">
                  <a:lumMod val="75000"/>
                </a:schemeClr>
              </a:solidFill>
            </a:endParaRPr>
          </a:p>
        </p:txBody>
      </p:sp>
      <p:sp>
        <p:nvSpPr>
          <p:cNvPr id="5" name="سهم للأسفل 4"/>
          <p:cNvSpPr/>
          <p:nvPr/>
        </p:nvSpPr>
        <p:spPr>
          <a:xfrm>
            <a:off x="4675387" y="1251049"/>
            <a:ext cx="674364" cy="665783"/>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395536" y="2060848"/>
            <a:ext cx="8312299" cy="453650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77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يؤدي الى الشرك والاخلال في توحيد الله عز وجل فلا </a:t>
            </a:r>
            <a:r>
              <a:rPr lang="ar-IQ" sz="2400" b="1" dirty="0">
                <a:solidFill>
                  <a:schemeClr val="accent2">
                    <a:lumMod val="75000"/>
                  </a:schemeClr>
                </a:solidFill>
              </a:rPr>
              <a:t>شرك أعظم من أن تتخذ مشرعاً غير الله، أو أن يرى في نظام الله عدم الصلاحية؛ ولا شك أن من يفعل ذلك؛ فسيكون عرضة للتغيير والتبديل؛ فعقول البشر متفاوتة، وأهواءهم كثيرة، ولذا فالاحتكام اليهم مظنة التغاير والتبدل والاختلاف باختلاف الازمان </a:t>
            </a:r>
            <a:r>
              <a:rPr lang="ar-IQ" sz="2400" b="1" dirty="0" smtClean="0">
                <a:solidFill>
                  <a:schemeClr val="accent2">
                    <a:lumMod val="75000"/>
                  </a:schemeClr>
                </a:solidFill>
              </a:rPr>
              <a:t>والاماكن</a:t>
            </a:r>
            <a:r>
              <a:rPr lang="ar-IQ" sz="2400" b="1" dirty="0">
                <a:solidFill>
                  <a:schemeClr val="accent2">
                    <a:lumMod val="75000"/>
                  </a:schemeClr>
                </a:solidFill>
              </a:rPr>
              <a:t> </a:t>
            </a:r>
            <a:r>
              <a:rPr lang="ar-IQ" sz="2400" b="1" dirty="0" smtClean="0">
                <a:solidFill>
                  <a:schemeClr val="accent2">
                    <a:lumMod val="75000"/>
                  </a:schemeClr>
                </a:solidFill>
              </a:rPr>
              <a:t>.</a:t>
            </a:r>
          </a:p>
          <a:p>
            <a:pPr algn="ctr"/>
            <a:r>
              <a:rPr lang="ar-IQ" sz="2400" b="1" dirty="0" smtClean="0">
                <a:solidFill>
                  <a:schemeClr val="accent2">
                    <a:lumMod val="75000"/>
                  </a:schemeClr>
                </a:solidFill>
              </a:rPr>
              <a:t> </a:t>
            </a:r>
            <a:r>
              <a:rPr lang="ar-IQ" sz="2400" b="1" dirty="0">
                <a:solidFill>
                  <a:schemeClr val="accent2">
                    <a:lumMod val="75000"/>
                  </a:schemeClr>
                </a:solidFill>
              </a:rPr>
              <a:t>وأقرب مثال على ذلك وأوضحه هؤلاء اليهود الذين وصموا بالشرك باللّه؛ لأنَّهم كانوا يتخذون أحبارهم أرباباً من دون اللّه-لا لأنهم عبدوهم- ولكن؛ لأنَّهم قبلوا منهم التحليل والتحريم، ومنحوهم حق الحاكمية والتشريع ـــ ابتداء من عند أنفسهم ـــ  فجعلوا بذلك مشركين الشرك الذي يغفر اللّه كل ما عداه فضلاً عن الكبائر؛ فمردُّ الأمر كلِّه إلى إفراد اللّه ـــ سبحانه </a:t>
            </a:r>
          </a:p>
          <a:p>
            <a:pPr algn="ctr"/>
            <a:r>
              <a:rPr lang="ar-IQ" sz="2400" b="1" dirty="0" smtClean="0">
                <a:solidFill>
                  <a:schemeClr val="accent2">
                    <a:lumMod val="75000"/>
                  </a:schemeClr>
                </a:solidFill>
              </a:rPr>
              <a:t>فإن إفراد الله سبحانه وتعالى </a:t>
            </a:r>
            <a:r>
              <a:rPr lang="ar-IQ" sz="2400" b="1" dirty="0">
                <a:solidFill>
                  <a:schemeClr val="accent2">
                    <a:lumMod val="75000"/>
                  </a:schemeClr>
                </a:solidFill>
              </a:rPr>
              <a:t>بالحاكمية؛ </a:t>
            </a:r>
            <a:r>
              <a:rPr lang="ar-IQ" sz="2400" b="1" dirty="0" smtClean="0">
                <a:solidFill>
                  <a:schemeClr val="accent2">
                    <a:lumMod val="75000"/>
                  </a:schemeClr>
                </a:solidFill>
              </a:rPr>
              <a:t>هي من </a:t>
            </a:r>
            <a:r>
              <a:rPr lang="ar-IQ" sz="2400" b="1" dirty="0">
                <a:solidFill>
                  <a:schemeClr val="accent2">
                    <a:lumMod val="75000"/>
                  </a:schemeClr>
                </a:solidFill>
              </a:rPr>
              <a:t>أخصُّ خصائص الألوهية وداخل هذا النطاق يبقى المسلم مسلماً ويبقى المؤمن مؤمنا، ويطمع أن يغفر له ذنوبه ومنها كبائره! أمَّا خارج هذا النطاق؛ فهو الشرك الذي لا يغفره اللّه أبداً،  قال تعالى: </a:t>
            </a:r>
            <a:r>
              <a:rPr lang="ar-IQ" sz="2400" b="1" dirty="0">
                <a:solidFill>
                  <a:schemeClr val="accent6">
                    <a:lumMod val="75000"/>
                  </a:schemeClr>
                </a:solidFill>
              </a:rPr>
              <a:t>{يَا أَيُّهَا الَّذِينَ آمَنُواْ أَطِيعُواْ اللّهَ وَأَطِيعُواْ الرَّسُولَ وَأُوْلِي الأَمْرِ مِنكُمْ فَإِن تَنَازَعْتُمْ فِي شَيْءٍ فَرُدُّوهُ إِلَى اللّهِ وَالرَّسُولِ إِن كُنتُمْ تُؤْمِنُونَ بِاللّهِ وَالْيَوْمِ الآخِرِ ذَلِكَ خَيْرٌ وَأَحْسَنُ تَأْوِيلاً</a:t>
            </a:r>
            <a:r>
              <a:rPr lang="ar-IQ" sz="2400" b="1" dirty="0" smtClean="0">
                <a:solidFill>
                  <a:schemeClr val="accent6">
                    <a:lumMod val="75000"/>
                  </a:schemeClr>
                </a:solidFill>
              </a:rPr>
              <a:t>}</a:t>
            </a:r>
            <a:r>
              <a:rPr lang="ar-IQ" sz="2400" b="1" dirty="0">
                <a:solidFill>
                  <a:schemeClr val="accent2">
                    <a:lumMod val="75000"/>
                  </a:schemeClr>
                </a:solidFill>
              </a:rPr>
              <a:t> </a:t>
            </a:r>
            <a:endParaRPr lang="ar-IQ" sz="2400" b="1" dirty="0" smtClean="0">
              <a:solidFill>
                <a:schemeClr val="accent2">
                  <a:lumMod val="75000"/>
                </a:schemeClr>
              </a:solidFill>
            </a:endParaRPr>
          </a:p>
          <a:p>
            <a:pPr algn="ctr"/>
            <a:r>
              <a:rPr lang="ar-IQ" sz="2400" b="1" dirty="0">
                <a:solidFill>
                  <a:schemeClr val="accent2">
                    <a:lumMod val="75000"/>
                  </a:schemeClr>
                </a:solidFill>
              </a:rPr>
              <a:t>وفي هذا النص يبين اللّه </a:t>
            </a:r>
            <a:r>
              <a:rPr lang="ar-IQ" sz="2400" b="1" dirty="0" smtClean="0">
                <a:solidFill>
                  <a:schemeClr val="accent2">
                    <a:lumMod val="75000"/>
                  </a:schemeClr>
                </a:solidFill>
              </a:rPr>
              <a:t>سبحانه وتعالى </a:t>
            </a:r>
            <a:r>
              <a:rPr lang="ar-IQ" sz="2400" b="1" dirty="0">
                <a:solidFill>
                  <a:schemeClr val="accent2">
                    <a:lumMod val="75000"/>
                  </a:schemeClr>
                </a:solidFill>
              </a:rPr>
              <a:t>شرط الإيمان وحدَّ الإسلام في الوقت الذي يبين فيه قاعدة النظام الأساس </a:t>
            </a:r>
            <a:r>
              <a:rPr lang="ar-IQ" sz="2400" b="1" dirty="0" smtClean="0">
                <a:solidFill>
                  <a:schemeClr val="accent2">
                    <a:lumMod val="75000"/>
                  </a:schemeClr>
                </a:solidFill>
              </a:rPr>
              <a:t>عند المسلمين </a:t>
            </a:r>
            <a:r>
              <a:rPr lang="ar-IQ" sz="2400" b="1" dirty="0">
                <a:solidFill>
                  <a:schemeClr val="accent2">
                    <a:lumMod val="75000"/>
                  </a:schemeClr>
                </a:solidFill>
              </a:rPr>
              <a:t>وقاعدة </a:t>
            </a:r>
            <a:r>
              <a:rPr lang="ar-IQ" sz="2400" b="1" dirty="0" smtClean="0">
                <a:solidFill>
                  <a:schemeClr val="accent2">
                    <a:lumMod val="75000"/>
                  </a:schemeClr>
                </a:solidFill>
              </a:rPr>
              <a:t>الحكم ، </a:t>
            </a:r>
            <a:r>
              <a:rPr lang="ar-IQ" sz="2400" b="1" dirty="0">
                <a:solidFill>
                  <a:schemeClr val="accent2">
                    <a:lumMod val="75000"/>
                  </a:schemeClr>
                </a:solidFill>
              </a:rPr>
              <a:t>ومصدر السلطان، </a:t>
            </a:r>
            <a:r>
              <a:rPr lang="ar-IQ" sz="2400" b="1" dirty="0" smtClean="0">
                <a:solidFill>
                  <a:schemeClr val="accent2">
                    <a:lumMod val="75000"/>
                  </a:schemeClr>
                </a:solidFill>
              </a:rPr>
              <a:t>كلُّها </a:t>
            </a:r>
            <a:r>
              <a:rPr lang="ar-IQ" sz="2400" b="1" dirty="0">
                <a:solidFill>
                  <a:schemeClr val="accent2">
                    <a:lumMod val="75000"/>
                  </a:schemeClr>
                </a:solidFill>
              </a:rPr>
              <a:t>تبدأ وتنتهي عند التلقي من اللّه </a:t>
            </a:r>
            <a:r>
              <a:rPr lang="ar-IQ" sz="2400" b="1" dirty="0" smtClean="0">
                <a:solidFill>
                  <a:schemeClr val="accent2">
                    <a:lumMod val="75000"/>
                  </a:schemeClr>
                </a:solidFill>
              </a:rPr>
              <a:t>وحده .</a:t>
            </a:r>
            <a:endParaRPr lang="ar-IQ" sz="2400" b="1" dirty="0">
              <a:solidFill>
                <a:schemeClr val="accent2">
                  <a:lumMod val="75000"/>
                </a:schemeClr>
              </a:solidFill>
            </a:endParaRPr>
          </a:p>
        </p:txBody>
      </p:sp>
      <p:sp>
        <p:nvSpPr>
          <p:cNvPr id="7" name="نجمة ذات 5 نقاط 6"/>
          <p:cNvSpPr/>
          <p:nvPr/>
        </p:nvSpPr>
        <p:spPr>
          <a:xfrm>
            <a:off x="7436390" y="536966"/>
            <a:ext cx="576064" cy="504056"/>
          </a:xfrm>
          <a:prstGeom prst="star5">
            <a:avLst>
              <a:gd name="adj" fmla="val 21229"/>
              <a:gd name="hf" fmla="val 105146"/>
              <a:gd name="vf" fmla="val 1105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12858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826450" y="1998826"/>
            <a:ext cx="7560840" cy="67988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 ما هو المعنى المراد من خاصية الوضوح في النظم الاسلامية</a:t>
            </a:r>
            <a:endParaRPr lang="ar-IQ" sz="2400" b="1" dirty="0">
              <a:solidFill>
                <a:schemeClr val="accent2">
                  <a:lumMod val="75000"/>
                </a:schemeClr>
              </a:solidFill>
            </a:endParaRPr>
          </a:p>
        </p:txBody>
      </p:sp>
      <p:sp>
        <p:nvSpPr>
          <p:cNvPr id="5" name="سهم للأسفل 4"/>
          <p:cNvSpPr/>
          <p:nvPr/>
        </p:nvSpPr>
        <p:spPr>
          <a:xfrm>
            <a:off x="4269688" y="2996952"/>
            <a:ext cx="674364" cy="1044116"/>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574422" y="4221088"/>
            <a:ext cx="8064896" cy="2088232"/>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800" b="1" dirty="0" smtClean="0">
                <a:solidFill>
                  <a:schemeClr val="accent2">
                    <a:lumMod val="75000"/>
                  </a:schemeClr>
                </a:solidFill>
              </a:rPr>
              <a:t>الوضوح</a:t>
            </a:r>
            <a:r>
              <a:rPr lang="ar-IQ" sz="2400" b="1" dirty="0" smtClean="0">
                <a:solidFill>
                  <a:schemeClr val="accent2">
                    <a:lumMod val="75000"/>
                  </a:schemeClr>
                </a:solidFill>
              </a:rPr>
              <a:t> : هو </a:t>
            </a:r>
            <a:r>
              <a:rPr lang="ar-IQ" sz="2400" b="1" dirty="0">
                <a:solidFill>
                  <a:schemeClr val="accent2">
                    <a:lumMod val="75000"/>
                  </a:schemeClr>
                </a:solidFill>
              </a:rPr>
              <a:t>الإبانة ويقابلها الغموض </a:t>
            </a:r>
            <a:endParaRPr lang="ar-IQ" sz="2400" b="1" dirty="0" smtClean="0">
              <a:solidFill>
                <a:schemeClr val="accent2">
                  <a:lumMod val="75000"/>
                </a:schemeClr>
              </a:solidFill>
            </a:endParaRPr>
          </a:p>
          <a:p>
            <a:pPr algn="ctr"/>
            <a:r>
              <a:rPr lang="ar-IQ" sz="2400" b="1" dirty="0" smtClean="0">
                <a:solidFill>
                  <a:schemeClr val="accent2">
                    <a:lumMod val="75000"/>
                  </a:schemeClr>
                </a:solidFill>
              </a:rPr>
              <a:t>قال </a:t>
            </a:r>
            <a:r>
              <a:rPr lang="ar-IQ" sz="2400" b="1" dirty="0">
                <a:solidFill>
                  <a:schemeClr val="accent2">
                    <a:lumMod val="75000"/>
                  </a:schemeClr>
                </a:solidFill>
              </a:rPr>
              <a:t>تعالى في وصف </a:t>
            </a:r>
            <a:r>
              <a:rPr lang="ar-IQ" sz="2400" b="1" dirty="0" smtClean="0">
                <a:solidFill>
                  <a:schemeClr val="accent2">
                    <a:lumMod val="75000"/>
                  </a:schemeClr>
                </a:solidFill>
              </a:rPr>
              <a:t>كتابه العزيز : </a:t>
            </a:r>
            <a:r>
              <a:rPr lang="ar-IQ" sz="2400" b="1" dirty="0" smtClean="0">
                <a:solidFill>
                  <a:schemeClr val="accent6">
                    <a:lumMod val="75000"/>
                  </a:schemeClr>
                </a:solidFill>
              </a:rPr>
              <a:t>(﴿ وَكَذَلِكَ </a:t>
            </a:r>
            <a:r>
              <a:rPr lang="ar-IQ" sz="2400" b="1" dirty="0">
                <a:solidFill>
                  <a:schemeClr val="accent6">
                    <a:lumMod val="75000"/>
                  </a:schemeClr>
                </a:solidFill>
              </a:rPr>
              <a:t>أَنْزَلْنَاهُ آيَاتٍ بَيِّنَاتٍ وَأَنَّ اللَّهَ يَهْدِي مَنْ يُرِيدُ </a:t>
            </a:r>
            <a:r>
              <a:rPr lang="ar-IQ" sz="2400" b="1" dirty="0" smtClean="0">
                <a:solidFill>
                  <a:schemeClr val="accent6">
                    <a:lumMod val="75000"/>
                  </a:schemeClr>
                </a:solidFill>
              </a:rPr>
              <a:t>﴾) . </a:t>
            </a:r>
          </a:p>
          <a:p>
            <a:pPr algn="ctr"/>
            <a:r>
              <a:rPr lang="ar-IQ" sz="2400" b="1" dirty="0" smtClean="0">
                <a:solidFill>
                  <a:schemeClr val="accent2">
                    <a:lumMod val="75000"/>
                  </a:schemeClr>
                </a:solidFill>
              </a:rPr>
              <a:t> فالنظم </a:t>
            </a:r>
            <a:r>
              <a:rPr lang="ar-IQ" sz="2400" b="1" dirty="0">
                <a:solidFill>
                  <a:schemeClr val="accent2">
                    <a:lumMod val="75000"/>
                  </a:schemeClr>
                </a:solidFill>
              </a:rPr>
              <a:t>الإسلاميةُ واضحةٌ لا غموضَ فيها ولا </a:t>
            </a:r>
            <a:r>
              <a:rPr lang="ar-IQ" sz="2400" b="1" dirty="0" smtClean="0">
                <a:solidFill>
                  <a:schemeClr val="accent2">
                    <a:lumMod val="75000"/>
                  </a:schemeClr>
                </a:solidFill>
              </a:rPr>
              <a:t>تعقيد . </a:t>
            </a:r>
            <a:endParaRPr lang="ar-IQ" sz="2400" b="1" dirty="0">
              <a:solidFill>
                <a:schemeClr val="accent2">
                  <a:lumMod val="75000"/>
                </a:schemeClr>
              </a:solidFill>
            </a:endParaRPr>
          </a:p>
        </p:txBody>
      </p:sp>
      <p:sp>
        <p:nvSpPr>
          <p:cNvPr id="7" name="عنصر نائب للنص 3"/>
          <p:cNvSpPr txBox="1">
            <a:spLocks noGrp="1"/>
          </p:cNvSpPr>
          <p:nvPr>
            <p:ph type="body" idx="1"/>
          </p:nvPr>
        </p:nvSpPr>
        <p:spPr>
          <a:xfrm>
            <a:off x="4961683" y="836712"/>
            <a:ext cx="3456384" cy="92538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IQ" sz="2800" b="1" dirty="0" smtClean="0">
                <a:solidFill>
                  <a:schemeClr val="accent2">
                    <a:lumMod val="75000"/>
                  </a:schemeClr>
                </a:solidFill>
              </a:rPr>
              <a:t> </a:t>
            </a:r>
            <a:r>
              <a:rPr lang="ar-IQ" sz="4400" b="1" dirty="0" smtClean="0">
                <a:solidFill>
                  <a:schemeClr val="accent5">
                    <a:lumMod val="75000"/>
                  </a:schemeClr>
                </a:solidFill>
              </a:rPr>
              <a:t>3-</a:t>
            </a:r>
            <a:r>
              <a:rPr lang="ar-IQ" sz="2800" b="1" dirty="0" smtClean="0">
                <a:solidFill>
                  <a:schemeClr val="accent2">
                    <a:lumMod val="75000"/>
                  </a:schemeClr>
                </a:solidFill>
              </a:rPr>
              <a:t>    </a:t>
            </a:r>
            <a:r>
              <a:rPr lang="ar-IQ" sz="5400" b="1" i="1" dirty="0" smtClean="0">
                <a:solidFill>
                  <a:schemeClr val="accent2">
                    <a:lumMod val="75000"/>
                  </a:schemeClr>
                </a:solidFill>
              </a:rPr>
              <a:t>الوضوح </a:t>
            </a:r>
            <a:r>
              <a:rPr lang="ar-IQ" sz="5400" b="1" i="1" dirty="0" smtClean="0">
                <a:solidFill>
                  <a:schemeClr val="accent2">
                    <a:lumMod val="75000"/>
                  </a:schemeClr>
                </a:solidFill>
              </a:rPr>
              <a:t>: </a:t>
            </a:r>
            <a:endParaRPr lang="ar-IQ" sz="4400" b="1" i="1" dirty="0">
              <a:solidFill>
                <a:schemeClr val="accent2">
                  <a:lumMod val="75000"/>
                </a:schemeClr>
              </a:solidFill>
            </a:endParaRPr>
          </a:p>
        </p:txBody>
      </p:sp>
      <p:sp>
        <p:nvSpPr>
          <p:cNvPr id="8" name="نجمة ذات 5 نقاط 7"/>
          <p:cNvSpPr/>
          <p:nvPr/>
        </p:nvSpPr>
        <p:spPr>
          <a:xfrm>
            <a:off x="7568153" y="2031387"/>
            <a:ext cx="648073" cy="556092"/>
          </a:xfrm>
          <a:prstGeom prst="star5">
            <a:avLst>
              <a:gd name="adj" fmla="val 14836"/>
              <a:gd name="hf" fmla="val 105146"/>
              <a:gd name="vf" fmla="val 1105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10885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95536" y="764704"/>
            <a:ext cx="8312299" cy="583264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a:solidFill>
                  <a:schemeClr val="accent2">
                    <a:lumMod val="75000"/>
                  </a:schemeClr>
                </a:solidFill>
              </a:rPr>
              <a:t>وهذا الوضوحُ يناسبُ العقلَ السليمَ؛ لأنَّ العقلَ ـــ دائماًـــ  يطلبُ الترابطَ والوحدة َعندَ التنوعِ والكثرةِ،  ويريدُ أنْ يُرجعَ الأشياءَ المختلفةَ إلى سبب ٍواحدٍ. ولعل منشأ هذا الوضوح وسببه الرئيس يكمن في ما أودعه الله تعالى في الكون من أسرار؛ فكان الاحتياج الى معرفة هذه الاسرار أمراً مهماً عند الانسان كي تستقيم حياته وفق ما سّخر له الانتفاع بها، في الوقت الذي زوى عنه الأسرار الأخرى التي لا علاقة لها بخلافته الكبرى؛ فلم تكن ثمة حاجة للوقوف عليها أو معرفتها، ولعل هذا هو السبب الرئيس في الشقاء الذي وقعت فيه بعض الأمم  حين ضربت في تيه لا منارة فيه، وهي تحاول كشف هذه الأسرار، وتفترض فروضاً تنبع من الإدراك البشري الذي لم يهيأ لهذا المجال، ولم يزود أصلا بأدوات المعرفة فيه والارتياد؛ فتجيء هذه الفروض مبهمة وغير واضحة؛ فيأتي المقلدون المتنكرون لكل ما هو ديني فيأخذون تلك الأوضاع الفلسفية الغامضة والمستعصية على الفهم ليحاولوا أن يطبقوها ويجعلوها نظاماً وضعيا للبشر، ولعل هذا الأمر هو أكبر خطأ ارتكبه هؤلاء،  وما ذلك إلا لأن أصحاب هذه الفلسفات حاولوا أن يخرجوا بالإدراك البشري عن طبيعة خلقته، وأن يتجاوزوا به نطاقه المقدور له! فلم ينتهوا إلى شيء يطمئن إليه بل لم يصلوا إلى شيء يمكن أن يحترمه من يرى التصور الإسلامي ويعيش في ظله، وعصم الإسلام أهله المؤمنين بحقيقته أن يضربوا في هذا التيه بلا دليل، وأن يحاولوا هذه المحاولة الفاشلة، الخاطئة المنهج </a:t>
            </a:r>
            <a:r>
              <a:rPr lang="ar-IQ" sz="2400" b="1" dirty="0" smtClean="0">
                <a:solidFill>
                  <a:schemeClr val="accent2">
                    <a:lumMod val="75000"/>
                  </a:schemeClr>
                </a:solidFill>
              </a:rPr>
              <a:t>ابتداء .</a:t>
            </a:r>
            <a:endParaRPr lang="ar-IQ" sz="2400" b="1" dirty="0">
              <a:solidFill>
                <a:schemeClr val="accent2">
                  <a:lumMod val="75000"/>
                </a:schemeClr>
              </a:solidFill>
            </a:endParaRPr>
          </a:p>
        </p:txBody>
      </p:sp>
    </p:spTree>
    <p:extLst>
      <p:ext uri="{BB962C8B-B14F-4D97-AF65-F5344CB8AC3E}">
        <p14:creationId xmlns:p14="http://schemas.microsoft.com/office/powerpoint/2010/main" val="122315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539552" y="692696"/>
            <a:ext cx="7772400" cy="1008112"/>
          </a:xfrm>
          <a:solidFill>
            <a:schemeClr val="accent5">
              <a:lumMod val="20000"/>
              <a:lumOff val="80000"/>
            </a:schemeClr>
          </a:solidFill>
          <a:effectLst>
            <a:glow rad="101600">
              <a:schemeClr val="accent2">
                <a:satMod val="175000"/>
                <a:alpha val="40000"/>
              </a:schemeClr>
            </a:glow>
          </a:effectLst>
        </p:spPr>
        <p:txBody>
          <a:bodyPr anchor="ctr">
            <a:noAutofit/>
          </a:bodyPr>
          <a:lstStyle/>
          <a:p>
            <a:pPr algn="ctr"/>
            <a:r>
              <a:rPr lang="ar-IQ" sz="6000" dirty="0" smtClean="0">
                <a:solidFill>
                  <a:schemeClr val="accent2">
                    <a:lumMod val="75000"/>
                  </a:schemeClr>
                </a:solidFill>
              </a:rPr>
              <a:t>خصائص النظم الاسلامية </a:t>
            </a:r>
            <a:endParaRPr lang="ar-IQ" sz="6000" dirty="0">
              <a:solidFill>
                <a:schemeClr val="accent2">
                  <a:lumMod val="75000"/>
                </a:schemeClr>
              </a:solidFill>
            </a:endParaRPr>
          </a:p>
        </p:txBody>
      </p:sp>
      <p:sp>
        <p:nvSpPr>
          <p:cNvPr id="5" name="عنصر نائب للنص 4"/>
          <p:cNvSpPr>
            <a:spLocks noGrp="1"/>
          </p:cNvSpPr>
          <p:nvPr>
            <p:ph type="body" idx="1"/>
          </p:nvPr>
        </p:nvSpPr>
        <p:spPr>
          <a:xfrm>
            <a:off x="799007" y="2996952"/>
            <a:ext cx="7772400" cy="792088"/>
          </a:xfrm>
          <a:prstGeom prst="roundRect">
            <a:avLst/>
          </a:prstGeom>
          <a:solidFill>
            <a:schemeClr val="accent5">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2500" lnSpcReduction="10000"/>
          </a:bodyPr>
          <a:lstStyle/>
          <a:p>
            <a:pPr algn="ctr"/>
            <a:r>
              <a:rPr lang="ar-IQ" sz="4800" b="1" dirty="0" smtClean="0">
                <a:solidFill>
                  <a:schemeClr val="accent5">
                    <a:lumMod val="75000"/>
                  </a:schemeClr>
                </a:solidFill>
              </a:rPr>
              <a:t>1- </a:t>
            </a:r>
            <a:r>
              <a:rPr lang="ar-IQ" sz="4400" b="1" dirty="0" smtClean="0">
                <a:solidFill>
                  <a:schemeClr val="accent2">
                    <a:lumMod val="75000"/>
                  </a:schemeClr>
                </a:solidFill>
              </a:rPr>
              <a:t>ربانية من عند الله تعالى </a:t>
            </a:r>
            <a:endParaRPr lang="ar-IQ" sz="4000" b="1" dirty="0">
              <a:solidFill>
                <a:schemeClr val="accent2">
                  <a:lumMod val="75000"/>
                </a:schemeClr>
              </a:solidFill>
            </a:endParaRPr>
          </a:p>
        </p:txBody>
      </p:sp>
      <p:sp>
        <p:nvSpPr>
          <p:cNvPr id="7" name="سهم للأسفل 6"/>
          <p:cNvSpPr/>
          <p:nvPr/>
        </p:nvSpPr>
        <p:spPr>
          <a:xfrm>
            <a:off x="4092324" y="1844824"/>
            <a:ext cx="1056116" cy="978408"/>
          </a:xfrm>
          <a:prstGeom prst="down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accent2">
                  <a:lumMod val="60000"/>
                  <a:lumOff val="40000"/>
                </a:schemeClr>
              </a:solidFill>
            </a:endParaRPr>
          </a:p>
        </p:txBody>
      </p:sp>
      <p:sp>
        <p:nvSpPr>
          <p:cNvPr id="8" name="مستطيل مستدير الزوايا 7"/>
          <p:cNvSpPr/>
          <p:nvPr/>
        </p:nvSpPr>
        <p:spPr>
          <a:xfrm>
            <a:off x="857190" y="4293096"/>
            <a:ext cx="7584843" cy="756084"/>
          </a:xfrm>
          <a:prstGeom prst="roundRect">
            <a:avLst/>
          </a:prstGeom>
          <a:solidFill>
            <a:schemeClr val="accent5">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800" b="1" dirty="0" smtClean="0">
                <a:solidFill>
                  <a:schemeClr val="accent5">
                    <a:lumMod val="75000"/>
                  </a:schemeClr>
                </a:solidFill>
              </a:rPr>
              <a:t>2- </a:t>
            </a:r>
            <a:r>
              <a:rPr lang="ar-IQ" sz="4800" b="1" dirty="0" smtClean="0">
                <a:solidFill>
                  <a:schemeClr val="accent2">
                    <a:lumMod val="75000"/>
                  </a:schemeClr>
                </a:solidFill>
              </a:rPr>
              <a:t>الثبات  </a:t>
            </a:r>
            <a:endParaRPr lang="ar-IQ" sz="4000" b="1" dirty="0">
              <a:solidFill>
                <a:schemeClr val="accent2">
                  <a:lumMod val="75000"/>
                </a:schemeClr>
              </a:solidFill>
            </a:endParaRPr>
          </a:p>
        </p:txBody>
      </p:sp>
      <p:sp>
        <p:nvSpPr>
          <p:cNvPr id="9" name="مستطيل مستدير الزوايا 8"/>
          <p:cNvSpPr/>
          <p:nvPr/>
        </p:nvSpPr>
        <p:spPr>
          <a:xfrm>
            <a:off x="829104" y="5481228"/>
            <a:ext cx="7584843" cy="756084"/>
          </a:xfrm>
          <a:prstGeom prst="roundRect">
            <a:avLst/>
          </a:prstGeom>
          <a:solidFill>
            <a:schemeClr val="accent5">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800" b="1" dirty="0" smtClean="0">
                <a:solidFill>
                  <a:schemeClr val="accent5">
                    <a:lumMod val="75000"/>
                  </a:schemeClr>
                </a:solidFill>
              </a:rPr>
              <a:t>3- </a:t>
            </a:r>
            <a:r>
              <a:rPr lang="ar-IQ" sz="4800" b="1" dirty="0" smtClean="0">
                <a:solidFill>
                  <a:schemeClr val="accent2">
                    <a:lumMod val="75000"/>
                  </a:schemeClr>
                </a:solidFill>
              </a:rPr>
              <a:t>الوضوح   </a:t>
            </a:r>
            <a:endParaRPr lang="ar-IQ" sz="4000" b="1" dirty="0">
              <a:solidFill>
                <a:schemeClr val="accent2">
                  <a:lumMod val="75000"/>
                </a:schemeClr>
              </a:solidFill>
            </a:endParaRPr>
          </a:p>
        </p:txBody>
      </p:sp>
    </p:spTree>
    <p:extLst>
      <p:ext uri="{BB962C8B-B14F-4D97-AF65-F5344CB8AC3E}">
        <p14:creationId xmlns:p14="http://schemas.microsoft.com/office/powerpoint/2010/main" val="301902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539552" y="728700"/>
            <a:ext cx="7851648" cy="972108"/>
          </a:xfrm>
          <a:prstGeom prst="roundRect">
            <a:avLst/>
          </a:prstGeom>
          <a:solidFill>
            <a:schemeClr val="accent5">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IQ" sz="3600" b="1" dirty="0" smtClean="0">
                <a:solidFill>
                  <a:schemeClr val="accent5">
                    <a:lumMod val="75000"/>
                  </a:schemeClr>
                </a:solidFill>
              </a:rPr>
              <a:t>4- </a:t>
            </a:r>
            <a:r>
              <a:rPr lang="ar-IQ" sz="3200" dirty="0">
                <a:solidFill>
                  <a:schemeClr val="accent2">
                    <a:lumMod val="75000"/>
                  </a:schemeClr>
                </a:solidFill>
                <a:latin typeface="+mn-lt"/>
                <a:ea typeface="+mn-ea"/>
                <a:cs typeface="+mn-cs"/>
              </a:rPr>
              <a:t>تقوم على التسليم </a:t>
            </a:r>
            <a:r>
              <a:rPr lang="ar-IQ" sz="3200" dirty="0" smtClean="0">
                <a:solidFill>
                  <a:schemeClr val="accent2">
                    <a:lumMod val="75000"/>
                  </a:schemeClr>
                </a:solidFill>
                <a:latin typeface="+mn-lt"/>
                <a:ea typeface="+mn-ea"/>
                <a:cs typeface="+mn-cs"/>
              </a:rPr>
              <a:t>لله تعالى ورسوله       </a:t>
            </a:r>
            <a:r>
              <a:rPr lang="ar-IQ" sz="1800" dirty="0" smtClean="0">
                <a:solidFill>
                  <a:schemeClr val="accent2">
                    <a:lumMod val="75000"/>
                  </a:schemeClr>
                </a:solidFill>
                <a:latin typeface="+mn-lt"/>
                <a:ea typeface="+mn-ea"/>
                <a:cs typeface="+mn-cs"/>
              </a:rPr>
              <a:t>صلى الله عليه وسلم </a:t>
            </a:r>
            <a:r>
              <a:rPr lang="ar-IQ" sz="4000" dirty="0" smtClean="0">
                <a:solidFill>
                  <a:schemeClr val="accent2">
                    <a:lumMod val="75000"/>
                  </a:schemeClr>
                </a:solidFill>
                <a:latin typeface="+mn-lt"/>
                <a:ea typeface="+mn-ea"/>
                <a:cs typeface="+mn-cs"/>
              </a:rPr>
              <a:t>   </a:t>
            </a:r>
            <a:endParaRPr lang="ar-IQ" sz="4800" dirty="0">
              <a:solidFill>
                <a:schemeClr val="accent2">
                  <a:lumMod val="75000"/>
                </a:schemeClr>
              </a:solidFill>
              <a:latin typeface="+mn-lt"/>
              <a:ea typeface="+mn-ea"/>
              <a:cs typeface="+mn-cs"/>
            </a:endParaRPr>
          </a:p>
        </p:txBody>
      </p:sp>
      <p:sp>
        <p:nvSpPr>
          <p:cNvPr id="6" name="عنوان 3"/>
          <p:cNvSpPr txBox="1">
            <a:spLocks noGrp="1"/>
          </p:cNvSpPr>
          <p:nvPr>
            <p:ph type="subTitle" idx="1"/>
          </p:nvPr>
        </p:nvSpPr>
        <p:spPr>
          <a:xfrm>
            <a:off x="701150" y="4131078"/>
            <a:ext cx="7854951" cy="1080548"/>
          </a:xfrm>
          <a:prstGeom prst="roundRect">
            <a:avLst/>
          </a:prstGeom>
          <a:solidFill>
            <a:schemeClr val="accent5">
              <a:lumMod val="20000"/>
              <a:lumOff val="80000"/>
            </a:schemeClr>
          </a:solidFill>
          <a:ln w="25400" cap="flat" cmpd="sng" algn="ctr">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IQ" sz="3600" dirty="0" smtClean="0">
                <a:solidFill>
                  <a:schemeClr val="accent5">
                    <a:lumMod val="75000"/>
                  </a:schemeClr>
                </a:solidFill>
              </a:rPr>
              <a:t>6- </a:t>
            </a:r>
            <a:r>
              <a:rPr lang="ar-IQ" sz="4400" dirty="0" smtClean="0">
                <a:solidFill>
                  <a:schemeClr val="accent2">
                    <a:lumMod val="75000"/>
                  </a:schemeClr>
                </a:solidFill>
                <a:latin typeface="+mn-lt"/>
                <a:ea typeface="+mn-ea"/>
                <a:cs typeface="+mn-cs"/>
              </a:rPr>
              <a:t>الشمولية </a:t>
            </a:r>
            <a:endParaRPr lang="ar-IQ" sz="4800" dirty="0">
              <a:solidFill>
                <a:schemeClr val="accent2">
                  <a:lumMod val="75000"/>
                </a:schemeClr>
              </a:solidFill>
              <a:latin typeface="+mn-lt"/>
              <a:ea typeface="+mn-ea"/>
              <a:cs typeface="+mn-cs"/>
            </a:endParaRPr>
          </a:p>
        </p:txBody>
      </p:sp>
      <p:sp>
        <p:nvSpPr>
          <p:cNvPr id="5" name="عنوان 3"/>
          <p:cNvSpPr txBox="1">
            <a:spLocks/>
          </p:cNvSpPr>
          <p:nvPr/>
        </p:nvSpPr>
        <p:spPr>
          <a:xfrm>
            <a:off x="701149" y="2348880"/>
            <a:ext cx="7851648" cy="1188132"/>
          </a:xfrm>
          <a:prstGeom prst="roundRect">
            <a:avLst/>
          </a:prstGeom>
          <a:solidFill>
            <a:schemeClr val="accent5">
              <a:lumMod val="20000"/>
              <a:lumOff val="80000"/>
            </a:schemeClr>
          </a:solidFill>
          <a:ln w="25400" cap="flat" cmpd="sng" algn="ctr">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IQ" sz="3600" dirty="0" smtClean="0">
                <a:solidFill>
                  <a:schemeClr val="accent5">
                    <a:lumMod val="75000"/>
                  </a:schemeClr>
                </a:solidFill>
              </a:rPr>
              <a:t>5- </a:t>
            </a:r>
            <a:r>
              <a:rPr lang="ar-IQ" sz="4400" dirty="0">
                <a:solidFill>
                  <a:schemeClr val="accent2">
                    <a:lumMod val="75000"/>
                  </a:schemeClr>
                </a:solidFill>
                <a:latin typeface="+mn-lt"/>
                <a:ea typeface="+mn-ea"/>
                <a:cs typeface="+mn-cs"/>
              </a:rPr>
              <a:t>التكامل والترابط </a:t>
            </a:r>
            <a:endParaRPr lang="ar-IQ" sz="4800" dirty="0">
              <a:solidFill>
                <a:schemeClr val="accent2">
                  <a:lumMod val="75000"/>
                </a:schemeClr>
              </a:solidFill>
              <a:latin typeface="+mn-lt"/>
              <a:ea typeface="+mn-ea"/>
              <a:cs typeface="+mn-cs"/>
            </a:endParaRPr>
          </a:p>
        </p:txBody>
      </p:sp>
    </p:spTree>
    <p:extLst>
      <p:ext uri="{BB962C8B-B14F-4D97-AF65-F5344CB8AC3E}">
        <p14:creationId xmlns:p14="http://schemas.microsoft.com/office/powerpoint/2010/main" val="743348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6776" y="1844823"/>
            <a:ext cx="7851648" cy="750247"/>
          </a:xfrm>
          <a:solidFill>
            <a:schemeClr val="accent5">
              <a:lumMod val="20000"/>
              <a:lumOff val="80000"/>
            </a:schemeClr>
          </a:solidFill>
        </p:spPr>
        <p:txBody>
          <a:bodyPr anchor="ctr">
            <a:normAutofit fontScale="90000"/>
          </a:bodyPr>
          <a:lstStyle/>
          <a:p>
            <a:pPr algn="ctr"/>
            <a:r>
              <a:rPr lang="ar-IQ" sz="6000" dirty="0" smtClean="0">
                <a:solidFill>
                  <a:schemeClr val="accent2">
                    <a:lumMod val="75000"/>
                  </a:schemeClr>
                </a:solidFill>
              </a:rPr>
              <a:t>معنى ربانية </a:t>
            </a:r>
            <a:r>
              <a:rPr lang="ar-IQ" sz="6000" dirty="0">
                <a:solidFill>
                  <a:schemeClr val="accent2">
                    <a:lumMod val="75000"/>
                  </a:schemeClr>
                </a:solidFill>
              </a:rPr>
              <a:t>من عند الله </a:t>
            </a:r>
            <a:r>
              <a:rPr lang="ar-IQ" sz="6000" dirty="0" smtClean="0">
                <a:solidFill>
                  <a:schemeClr val="accent2">
                    <a:lumMod val="75000"/>
                  </a:schemeClr>
                </a:solidFill>
              </a:rPr>
              <a:t>تعالى ؟</a:t>
            </a:r>
            <a:endParaRPr lang="ar-IQ" dirty="0">
              <a:solidFill>
                <a:schemeClr val="accent2">
                  <a:lumMod val="75000"/>
                </a:schemeClr>
              </a:solidFill>
            </a:endParaRPr>
          </a:p>
        </p:txBody>
      </p:sp>
      <p:sp>
        <p:nvSpPr>
          <p:cNvPr id="3" name="عنوان فرعي 2"/>
          <p:cNvSpPr>
            <a:spLocks noGrp="1"/>
          </p:cNvSpPr>
          <p:nvPr>
            <p:ph type="subTitle" idx="1"/>
          </p:nvPr>
        </p:nvSpPr>
        <p:spPr>
          <a:xfrm>
            <a:off x="395536" y="3645024"/>
            <a:ext cx="8136904" cy="2592288"/>
          </a:xfrm>
          <a:solidFill>
            <a:schemeClr val="accent5">
              <a:lumMod val="20000"/>
              <a:lumOff val="80000"/>
            </a:schemeClr>
          </a:solidFill>
        </p:spPr>
        <p:txBody>
          <a:bodyPr anchor="ctr">
            <a:normAutofit/>
          </a:bodyPr>
          <a:lstStyle/>
          <a:p>
            <a:pPr algn="ctr"/>
            <a:r>
              <a:rPr lang="ar-IQ" b="1" i="1" u="sng" dirty="0" smtClean="0">
                <a:solidFill>
                  <a:srgbClr val="002060"/>
                </a:solidFill>
              </a:rPr>
              <a:t>الربانية :</a:t>
            </a:r>
            <a:r>
              <a:rPr lang="ar-IQ" b="1" dirty="0" smtClean="0">
                <a:solidFill>
                  <a:srgbClr val="002060"/>
                </a:solidFill>
              </a:rPr>
              <a:t> </a:t>
            </a:r>
            <a:r>
              <a:rPr lang="ar-SA" dirty="0">
                <a:solidFill>
                  <a:schemeClr val="accent2">
                    <a:lumMod val="75000"/>
                  </a:schemeClr>
                </a:solidFill>
              </a:rPr>
              <a:t>مصدر صناعي منسوب إلى "الرب"، زيدت فيه الألف والنون، على غير </a:t>
            </a:r>
            <a:r>
              <a:rPr lang="ar-SA" dirty="0" smtClean="0">
                <a:solidFill>
                  <a:schemeClr val="accent2">
                    <a:lumMod val="75000"/>
                  </a:schemeClr>
                </a:solidFill>
              </a:rPr>
              <a:t>قياس</a:t>
            </a:r>
            <a:r>
              <a:rPr lang="ar-IQ" dirty="0" smtClean="0">
                <a:solidFill>
                  <a:schemeClr val="accent2">
                    <a:lumMod val="75000"/>
                  </a:schemeClr>
                </a:solidFill>
              </a:rPr>
              <a:t> , وهو من </a:t>
            </a:r>
            <a:r>
              <a:rPr lang="ar-SA" dirty="0" smtClean="0">
                <a:solidFill>
                  <a:schemeClr val="accent2">
                    <a:lumMod val="75000"/>
                  </a:schemeClr>
                </a:solidFill>
              </a:rPr>
              <a:t>الانتساب </a:t>
            </a:r>
            <a:r>
              <a:rPr lang="ar-SA" dirty="0">
                <a:solidFill>
                  <a:schemeClr val="accent2">
                    <a:lumMod val="75000"/>
                  </a:schemeClr>
                </a:solidFill>
              </a:rPr>
              <a:t>إلى الرب، أي: </a:t>
            </a:r>
            <a:r>
              <a:rPr lang="ar-SA" dirty="0" smtClean="0">
                <a:solidFill>
                  <a:schemeClr val="accent2">
                    <a:lumMod val="75000"/>
                  </a:schemeClr>
                </a:solidFill>
              </a:rPr>
              <a:t>الله </a:t>
            </a:r>
            <a:r>
              <a:rPr lang="ar-SA" dirty="0">
                <a:solidFill>
                  <a:schemeClr val="accent2">
                    <a:lumMod val="75000"/>
                  </a:schemeClr>
                </a:solidFill>
              </a:rPr>
              <a:t>سبحانه وتعالى، ويطلق على الإنسان أنه "رباني" إذا كان وثيق الصلة بالله، عالماً بدينه وكتابه، معلماً </a:t>
            </a:r>
            <a:r>
              <a:rPr lang="ar-SA" dirty="0" smtClean="0">
                <a:solidFill>
                  <a:schemeClr val="accent2">
                    <a:lumMod val="75000"/>
                  </a:schemeClr>
                </a:solidFill>
              </a:rPr>
              <a:t>له </a:t>
            </a:r>
            <a:endParaRPr lang="en-US" dirty="0" smtClean="0">
              <a:solidFill>
                <a:schemeClr val="accent2">
                  <a:lumMod val="75000"/>
                </a:schemeClr>
              </a:solidFill>
            </a:endParaRPr>
          </a:p>
          <a:p>
            <a:pPr algn="ctr"/>
            <a:r>
              <a:rPr lang="ar-SA" dirty="0" smtClean="0">
                <a:solidFill>
                  <a:schemeClr val="accent2">
                    <a:lumMod val="75000"/>
                  </a:schemeClr>
                </a:solidFill>
              </a:rPr>
              <a:t>وفي </a:t>
            </a:r>
            <a:r>
              <a:rPr lang="ar-SA" dirty="0">
                <a:solidFill>
                  <a:schemeClr val="accent2">
                    <a:lumMod val="75000"/>
                  </a:schemeClr>
                </a:solidFill>
              </a:rPr>
              <a:t>القرآن الكريم: </a:t>
            </a:r>
            <a:r>
              <a:rPr lang="ar-SA" b="1" dirty="0">
                <a:solidFill>
                  <a:schemeClr val="accent2">
                    <a:lumMod val="75000"/>
                  </a:schemeClr>
                </a:solidFill>
              </a:rPr>
              <a:t>{وَلَكِن كُونُواْ رَبَّانِيِّينَ بِمَا كُنتُمْ تُعَلِّمُونَ الْكِتَابَ وَبِمَا كُنتُمْ </a:t>
            </a:r>
            <a:r>
              <a:rPr lang="ar-SA" b="1" dirty="0" smtClean="0">
                <a:solidFill>
                  <a:schemeClr val="accent2">
                    <a:lumMod val="75000"/>
                  </a:schemeClr>
                </a:solidFill>
              </a:rPr>
              <a:t>تَدْرُسُونَ}</a:t>
            </a:r>
            <a:r>
              <a:rPr lang="en-US" b="1" dirty="0" smtClean="0">
                <a:solidFill>
                  <a:schemeClr val="accent2">
                    <a:lumMod val="75000"/>
                  </a:schemeClr>
                </a:solidFill>
              </a:rPr>
              <a:t> </a:t>
            </a:r>
            <a:r>
              <a:rPr lang="ar-SA" sz="1400" b="1" dirty="0" smtClean="0">
                <a:solidFill>
                  <a:schemeClr val="accent2">
                    <a:lumMod val="75000"/>
                  </a:schemeClr>
                </a:solidFill>
              </a:rPr>
              <a:t>سورة </a:t>
            </a:r>
            <a:r>
              <a:rPr lang="ar-SA" sz="1400" b="1" dirty="0">
                <a:solidFill>
                  <a:schemeClr val="accent2">
                    <a:lumMod val="75000"/>
                  </a:schemeClr>
                </a:solidFill>
              </a:rPr>
              <a:t>عمران : الآية (79) .</a:t>
            </a:r>
            <a:endParaRPr lang="en-US" sz="1400" dirty="0">
              <a:solidFill>
                <a:schemeClr val="accent2">
                  <a:lumMod val="75000"/>
                </a:schemeClr>
              </a:solidFill>
            </a:endParaRPr>
          </a:p>
          <a:p>
            <a:endParaRPr lang="en-US" sz="1400" dirty="0">
              <a:solidFill>
                <a:schemeClr val="accent2">
                  <a:lumMod val="75000"/>
                </a:schemeClr>
              </a:solidFill>
            </a:endParaRPr>
          </a:p>
        </p:txBody>
      </p:sp>
      <p:sp>
        <p:nvSpPr>
          <p:cNvPr id="4" name="نجمة ذات 5 نقاط 3"/>
          <p:cNvSpPr/>
          <p:nvPr/>
        </p:nvSpPr>
        <p:spPr>
          <a:xfrm>
            <a:off x="7497840" y="1946999"/>
            <a:ext cx="504056" cy="432048"/>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سهم للأسفل 4"/>
          <p:cNvSpPr/>
          <p:nvPr/>
        </p:nvSpPr>
        <p:spPr>
          <a:xfrm>
            <a:off x="4401692" y="2636912"/>
            <a:ext cx="674364" cy="903966"/>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مستطيل 5"/>
          <p:cNvSpPr/>
          <p:nvPr/>
        </p:nvSpPr>
        <p:spPr>
          <a:xfrm>
            <a:off x="2267744" y="692696"/>
            <a:ext cx="6120680" cy="79208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spcBef>
                <a:spcPct val="20000"/>
              </a:spcBef>
              <a:buClr>
                <a:srgbClr val="FEB80A"/>
              </a:buClr>
              <a:buSzPct val="95000"/>
            </a:pPr>
            <a:r>
              <a:rPr lang="ar-IQ" sz="4800" b="1" dirty="0">
                <a:solidFill>
                  <a:srgbClr val="738AC8">
                    <a:lumMod val="75000"/>
                  </a:srgbClr>
                </a:solidFill>
              </a:rPr>
              <a:t>1- </a:t>
            </a:r>
            <a:r>
              <a:rPr lang="ar-IQ" sz="4400" b="1" dirty="0">
                <a:solidFill>
                  <a:srgbClr val="EA157A">
                    <a:lumMod val="75000"/>
                  </a:srgbClr>
                </a:solidFill>
              </a:rPr>
              <a:t>ربانية من عند الله تعالى </a:t>
            </a:r>
            <a:r>
              <a:rPr lang="ar-IQ" sz="4400" b="1" dirty="0" smtClean="0">
                <a:solidFill>
                  <a:srgbClr val="EA157A">
                    <a:lumMod val="75000"/>
                  </a:srgbClr>
                </a:solidFill>
              </a:rPr>
              <a:t>:</a:t>
            </a:r>
            <a:endParaRPr lang="ar-IQ" sz="4000" b="1" dirty="0">
              <a:solidFill>
                <a:srgbClr val="EA157A">
                  <a:lumMod val="75000"/>
                </a:srgbClr>
              </a:solidFill>
            </a:endParaRPr>
          </a:p>
        </p:txBody>
      </p:sp>
    </p:spTree>
    <p:extLst>
      <p:ext uri="{BB962C8B-B14F-4D97-AF65-F5344CB8AC3E}">
        <p14:creationId xmlns:p14="http://schemas.microsoft.com/office/powerpoint/2010/main" val="4172246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44208" y="620688"/>
            <a:ext cx="1946992" cy="4176464"/>
          </a:xfrm>
          <a:solidFill>
            <a:schemeClr val="accent5">
              <a:lumMod val="20000"/>
              <a:lumOff val="80000"/>
            </a:schemeClr>
          </a:solidFill>
        </p:spPr>
        <p:txBody>
          <a:bodyPr anchor="ctr">
            <a:normAutofit/>
          </a:bodyPr>
          <a:lstStyle/>
          <a:p>
            <a:pPr algn="ctr"/>
            <a:r>
              <a:rPr lang="ar-SA" sz="4000" dirty="0">
                <a:solidFill>
                  <a:schemeClr val="accent2">
                    <a:lumMod val="75000"/>
                  </a:schemeClr>
                </a:solidFill>
                <a:effectLst/>
              </a:rPr>
              <a:t>والمراد من </a:t>
            </a:r>
            <a:r>
              <a:rPr lang="ar-SA" sz="4000" dirty="0" smtClean="0">
                <a:solidFill>
                  <a:schemeClr val="accent2">
                    <a:lumMod val="75000"/>
                  </a:schemeClr>
                </a:solidFill>
                <a:effectLst/>
              </a:rPr>
              <a:t>الربانية</a:t>
            </a:r>
            <a:r>
              <a:rPr lang="ar-IQ" sz="4000" dirty="0" smtClean="0">
                <a:solidFill>
                  <a:schemeClr val="accent2">
                    <a:lumMod val="75000"/>
                  </a:schemeClr>
                </a:solidFill>
                <a:effectLst/>
              </a:rPr>
              <a:t> هنا</a:t>
            </a:r>
            <a:r>
              <a:rPr lang="ar-SA" sz="4000" dirty="0" smtClean="0">
                <a:solidFill>
                  <a:schemeClr val="accent2">
                    <a:lumMod val="75000"/>
                  </a:schemeClr>
                </a:solidFill>
                <a:effectLst/>
              </a:rPr>
              <a:t> أمران</a:t>
            </a:r>
            <a:r>
              <a:rPr lang="ar-IQ" sz="4000" dirty="0" smtClean="0">
                <a:solidFill>
                  <a:schemeClr val="accent2">
                    <a:lumMod val="75000"/>
                  </a:schemeClr>
                </a:solidFill>
                <a:effectLst/>
              </a:rPr>
              <a:t> </a:t>
            </a:r>
            <a:r>
              <a:rPr lang="en-US" sz="4000" dirty="0" smtClean="0">
                <a:solidFill>
                  <a:schemeClr val="accent2">
                    <a:lumMod val="75000"/>
                  </a:schemeClr>
                </a:solidFill>
                <a:effectLst/>
              </a:rPr>
              <a:t>  </a:t>
            </a:r>
            <a:endParaRPr lang="ar-IQ" sz="4000" dirty="0">
              <a:solidFill>
                <a:schemeClr val="accent2">
                  <a:lumMod val="75000"/>
                </a:schemeClr>
              </a:solidFill>
            </a:endParaRPr>
          </a:p>
        </p:txBody>
      </p:sp>
      <p:sp>
        <p:nvSpPr>
          <p:cNvPr id="4" name="مستطيل مستدير الزوايا 3"/>
          <p:cNvSpPr/>
          <p:nvPr/>
        </p:nvSpPr>
        <p:spPr>
          <a:xfrm>
            <a:off x="611560" y="737568"/>
            <a:ext cx="3672408" cy="109214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accent2">
                    <a:lumMod val="75000"/>
                  </a:schemeClr>
                </a:solidFill>
              </a:rPr>
              <a:t>الأول</a:t>
            </a:r>
            <a:r>
              <a:rPr lang="en-US" sz="2800" dirty="0" smtClean="0">
                <a:solidFill>
                  <a:schemeClr val="accent2">
                    <a:lumMod val="75000"/>
                  </a:schemeClr>
                </a:solidFill>
              </a:rPr>
              <a:t>: </a:t>
            </a:r>
            <a:r>
              <a:rPr lang="ar-SA" sz="2800" dirty="0" smtClean="0">
                <a:solidFill>
                  <a:schemeClr val="accent2">
                    <a:lumMod val="75000"/>
                  </a:schemeClr>
                </a:solidFill>
              </a:rPr>
              <a:t> </a:t>
            </a:r>
            <a:r>
              <a:rPr lang="ar-SA" sz="2800" dirty="0">
                <a:solidFill>
                  <a:schemeClr val="accent2">
                    <a:lumMod val="75000"/>
                  </a:schemeClr>
                </a:solidFill>
              </a:rPr>
              <a:t>ربانية الغاية والوجهة</a:t>
            </a:r>
            <a:endParaRPr lang="ar-IQ" sz="2800" dirty="0">
              <a:solidFill>
                <a:schemeClr val="accent2">
                  <a:lumMod val="75000"/>
                </a:schemeClr>
              </a:solidFill>
            </a:endParaRPr>
          </a:p>
        </p:txBody>
      </p:sp>
      <p:sp>
        <p:nvSpPr>
          <p:cNvPr id="5" name="مستطيل مستدير الزوايا 4"/>
          <p:cNvSpPr/>
          <p:nvPr/>
        </p:nvSpPr>
        <p:spPr>
          <a:xfrm>
            <a:off x="683568" y="3645024"/>
            <a:ext cx="3672408" cy="117728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accent2">
                    <a:lumMod val="75000"/>
                  </a:schemeClr>
                </a:solidFill>
              </a:rPr>
              <a:t>والثاني</a:t>
            </a:r>
            <a:r>
              <a:rPr lang="en-US" sz="2400" dirty="0" smtClean="0">
                <a:solidFill>
                  <a:schemeClr val="accent2">
                    <a:lumMod val="75000"/>
                  </a:schemeClr>
                </a:solidFill>
              </a:rPr>
              <a:t>: </a:t>
            </a:r>
            <a:r>
              <a:rPr lang="ar-SA" sz="2400" dirty="0" smtClean="0">
                <a:solidFill>
                  <a:schemeClr val="accent2">
                    <a:lumMod val="75000"/>
                  </a:schemeClr>
                </a:solidFill>
              </a:rPr>
              <a:t> </a:t>
            </a:r>
            <a:r>
              <a:rPr lang="ar-SA" sz="2400" dirty="0">
                <a:solidFill>
                  <a:schemeClr val="accent2">
                    <a:lumMod val="75000"/>
                  </a:schemeClr>
                </a:solidFill>
              </a:rPr>
              <a:t>ربانية المصدر والمنهج</a:t>
            </a:r>
            <a:endParaRPr lang="ar-IQ" sz="2400" dirty="0">
              <a:solidFill>
                <a:schemeClr val="accent2">
                  <a:lumMod val="75000"/>
                </a:schemeClr>
              </a:solidFill>
            </a:endParaRPr>
          </a:p>
        </p:txBody>
      </p:sp>
      <p:sp>
        <p:nvSpPr>
          <p:cNvPr id="6" name="سهم للأسفل 5"/>
          <p:cNvSpPr/>
          <p:nvPr/>
        </p:nvSpPr>
        <p:spPr>
          <a:xfrm rot="7546082">
            <a:off x="5089563" y="1268524"/>
            <a:ext cx="484632" cy="1515656"/>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سهم للأسفل 6"/>
          <p:cNvSpPr/>
          <p:nvPr/>
        </p:nvSpPr>
        <p:spPr>
          <a:xfrm rot="3415847">
            <a:off x="5095641" y="2802303"/>
            <a:ext cx="484632" cy="147547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55893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22182" y="548680"/>
            <a:ext cx="7992889" cy="1008112"/>
          </a:xfrm>
          <a:solidFill>
            <a:schemeClr val="accent5">
              <a:lumMod val="20000"/>
              <a:lumOff val="80000"/>
            </a:schemeClr>
          </a:solidFill>
          <a:effectLst>
            <a:glow rad="101600">
              <a:schemeClr val="accent2">
                <a:satMod val="175000"/>
                <a:alpha val="40000"/>
              </a:schemeClr>
            </a:glow>
          </a:effectLst>
        </p:spPr>
        <p:txBody>
          <a:bodyPr anchor="ctr">
            <a:noAutofit/>
          </a:bodyPr>
          <a:lstStyle/>
          <a:p>
            <a:pPr algn="ctr"/>
            <a:r>
              <a:rPr lang="ar-IQ" sz="3200" dirty="0" smtClean="0">
                <a:solidFill>
                  <a:schemeClr val="accent2">
                    <a:lumMod val="75000"/>
                  </a:schemeClr>
                </a:solidFill>
              </a:rPr>
              <a:t>ماهي اهم نتائج وثمرات كون النظم الاسلامية ربانية من عند الله تعالى ؟</a:t>
            </a:r>
            <a:r>
              <a:rPr lang="ar-IQ" sz="4800" dirty="0" smtClean="0">
                <a:solidFill>
                  <a:schemeClr val="accent2">
                    <a:lumMod val="75000"/>
                  </a:schemeClr>
                </a:solidFill>
              </a:rPr>
              <a:t> </a:t>
            </a:r>
            <a:endParaRPr lang="ar-IQ" sz="4800" dirty="0">
              <a:solidFill>
                <a:schemeClr val="accent2">
                  <a:lumMod val="75000"/>
                </a:schemeClr>
              </a:solidFill>
            </a:endParaRPr>
          </a:p>
        </p:txBody>
      </p:sp>
      <p:sp>
        <p:nvSpPr>
          <p:cNvPr id="5" name="عنصر نائب للنص 4"/>
          <p:cNvSpPr>
            <a:spLocks noGrp="1"/>
          </p:cNvSpPr>
          <p:nvPr>
            <p:ph type="body" idx="1"/>
          </p:nvPr>
        </p:nvSpPr>
        <p:spPr>
          <a:xfrm>
            <a:off x="395660" y="2780928"/>
            <a:ext cx="8259296" cy="1368152"/>
          </a:xfrm>
          <a:prstGeom prst="roundRect">
            <a:avLst/>
          </a:prstGeom>
          <a:solidFill>
            <a:schemeClr val="accent5">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2500" lnSpcReduction="20000"/>
          </a:bodyPr>
          <a:lstStyle/>
          <a:p>
            <a:r>
              <a:rPr lang="ar-IQ" sz="2800" b="1" dirty="0" smtClean="0">
                <a:solidFill>
                  <a:schemeClr val="accent5">
                    <a:lumMod val="75000"/>
                  </a:schemeClr>
                </a:solidFill>
              </a:rPr>
              <a:t>1- </a:t>
            </a:r>
            <a:r>
              <a:rPr lang="ar-IQ" sz="2400" dirty="0" smtClean="0">
                <a:solidFill>
                  <a:schemeClr val="accent2">
                    <a:lumMod val="75000"/>
                  </a:schemeClr>
                </a:solidFill>
              </a:rPr>
              <a:t>انها ل</a:t>
            </a:r>
            <a:r>
              <a:rPr lang="ar-SA" sz="2400" dirty="0" err="1" smtClean="0">
                <a:solidFill>
                  <a:schemeClr val="accent2">
                    <a:lumMod val="75000"/>
                  </a:schemeClr>
                </a:solidFill>
              </a:rPr>
              <a:t>يس</a:t>
            </a:r>
            <a:r>
              <a:rPr lang="ar-IQ" sz="2400" dirty="0" smtClean="0">
                <a:solidFill>
                  <a:schemeClr val="accent2">
                    <a:lumMod val="75000"/>
                  </a:schemeClr>
                </a:solidFill>
              </a:rPr>
              <a:t>ت فقط</a:t>
            </a:r>
            <a:r>
              <a:rPr lang="ar-SA" sz="2400" dirty="0" smtClean="0">
                <a:solidFill>
                  <a:schemeClr val="accent2">
                    <a:lumMod val="75000"/>
                  </a:schemeClr>
                </a:solidFill>
              </a:rPr>
              <a:t> </a:t>
            </a:r>
            <a:r>
              <a:rPr lang="ar-SA" sz="2400" dirty="0">
                <a:solidFill>
                  <a:schemeClr val="accent2">
                    <a:lumMod val="75000"/>
                  </a:schemeClr>
                </a:solidFill>
              </a:rPr>
              <a:t>منهج حياة </a:t>
            </a:r>
            <a:r>
              <a:rPr lang="ar-SA" sz="2400" dirty="0" smtClean="0">
                <a:solidFill>
                  <a:schemeClr val="accent2">
                    <a:lumMod val="75000"/>
                  </a:schemeClr>
                </a:solidFill>
              </a:rPr>
              <a:t>إنسانية واقعية فحسب؛ بل </a:t>
            </a:r>
            <a:r>
              <a:rPr lang="ar-SA" sz="2400" dirty="0">
                <a:solidFill>
                  <a:schemeClr val="accent2">
                    <a:lumMod val="75000"/>
                  </a:schemeClr>
                </a:solidFill>
              </a:rPr>
              <a:t>هو اعتقاد وإيمان وشعور قلبي وتقوى، وإقامته -مع الإيمان والتقوى- هو الذي يكفل صلاح الحياة الأرضية، وفيض الرزق، ووفرة النتاج، وحسن التوزيع، كي يأكل الناس جميعا-في ظل هذا المنهج- من فوقهم ومن تحت </a:t>
            </a:r>
            <a:r>
              <a:rPr lang="ar-SA" sz="2400" dirty="0" smtClean="0">
                <a:solidFill>
                  <a:schemeClr val="accent2">
                    <a:lumMod val="75000"/>
                  </a:schemeClr>
                </a:solidFill>
              </a:rPr>
              <a:t>أرجلهم</a:t>
            </a:r>
            <a:r>
              <a:rPr lang="ar-IQ" sz="2400" dirty="0" smtClean="0">
                <a:solidFill>
                  <a:schemeClr val="accent2">
                    <a:lumMod val="75000"/>
                  </a:schemeClr>
                </a:solidFill>
              </a:rPr>
              <a:t> </a:t>
            </a:r>
            <a:r>
              <a:rPr lang="ar-SA" sz="2400" dirty="0" smtClean="0">
                <a:solidFill>
                  <a:schemeClr val="accent2">
                    <a:lumMod val="75000"/>
                  </a:schemeClr>
                </a:solidFill>
              </a:rPr>
              <a:t>.</a:t>
            </a:r>
            <a:endParaRPr lang="en-US" sz="2400" dirty="0">
              <a:solidFill>
                <a:schemeClr val="accent2">
                  <a:lumMod val="75000"/>
                </a:schemeClr>
              </a:solidFill>
            </a:endParaRPr>
          </a:p>
        </p:txBody>
      </p:sp>
      <p:sp>
        <p:nvSpPr>
          <p:cNvPr id="7" name="سهم للأسفل 6"/>
          <p:cNvSpPr/>
          <p:nvPr/>
        </p:nvSpPr>
        <p:spPr>
          <a:xfrm>
            <a:off x="4092324" y="1700808"/>
            <a:ext cx="1056116" cy="978408"/>
          </a:xfrm>
          <a:prstGeom prst="down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accent2">
                  <a:lumMod val="60000"/>
                  <a:lumOff val="40000"/>
                </a:schemeClr>
              </a:solidFill>
            </a:endParaRPr>
          </a:p>
        </p:txBody>
      </p:sp>
      <p:sp>
        <p:nvSpPr>
          <p:cNvPr id="8" name="مستطيل مستدير الزوايا 7"/>
          <p:cNvSpPr/>
          <p:nvPr/>
        </p:nvSpPr>
        <p:spPr>
          <a:xfrm>
            <a:off x="336284" y="4581128"/>
            <a:ext cx="8424936" cy="2016224"/>
          </a:xfrm>
          <a:prstGeom prst="roundRect">
            <a:avLst/>
          </a:prstGeom>
          <a:solidFill>
            <a:schemeClr val="accent5">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solidFill>
                  <a:schemeClr val="accent5">
                    <a:lumMod val="75000"/>
                  </a:schemeClr>
                </a:solidFill>
              </a:rPr>
              <a:t>2- </a:t>
            </a:r>
            <a:r>
              <a:rPr lang="ar-IQ" sz="2000" dirty="0" smtClean="0">
                <a:solidFill>
                  <a:schemeClr val="accent2">
                    <a:lumMod val="75000"/>
                  </a:schemeClr>
                </a:solidFill>
              </a:rPr>
              <a:t>ان ا</a:t>
            </a:r>
            <a:r>
              <a:rPr lang="ar-SA" sz="2000" dirty="0" smtClean="0">
                <a:solidFill>
                  <a:schemeClr val="accent2">
                    <a:lumMod val="75000"/>
                  </a:schemeClr>
                </a:solidFill>
              </a:rPr>
              <a:t>لنظم</a:t>
            </a:r>
            <a:r>
              <a:rPr lang="ar-IQ" sz="2000" dirty="0" smtClean="0">
                <a:solidFill>
                  <a:schemeClr val="accent2">
                    <a:lumMod val="75000"/>
                  </a:schemeClr>
                </a:solidFill>
              </a:rPr>
              <a:t> الاسلامية</a:t>
            </a:r>
            <a:r>
              <a:rPr lang="ar-SA" sz="2000" dirty="0" smtClean="0">
                <a:solidFill>
                  <a:schemeClr val="accent2">
                    <a:lumMod val="75000"/>
                  </a:schemeClr>
                </a:solidFill>
              </a:rPr>
              <a:t> </a:t>
            </a:r>
            <a:r>
              <a:rPr lang="ar-SA" sz="2000" dirty="0">
                <a:solidFill>
                  <a:schemeClr val="accent2">
                    <a:lumMod val="75000"/>
                  </a:schemeClr>
                </a:solidFill>
              </a:rPr>
              <a:t>لأجل كونها ربانية لم تأت مخصصة لفئة معينة من البشر، ولم تميز بين أسود البشرة وأبيض؛ بل </a:t>
            </a:r>
            <a:r>
              <a:rPr lang="ar-SA" sz="2000" dirty="0" smtClean="0">
                <a:solidFill>
                  <a:schemeClr val="accent2">
                    <a:lumMod val="75000"/>
                  </a:schemeClr>
                </a:solidFill>
              </a:rPr>
              <a:t>هي</a:t>
            </a:r>
            <a:r>
              <a:rPr lang="ar-IQ" sz="2000" dirty="0" smtClean="0">
                <a:solidFill>
                  <a:schemeClr val="accent2">
                    <a:lumMod val="75000"/>
                  </a:schemeClr>
                </a:solidFill>
              </a:rPr>
              <a:t> عامة</a:t>
            </a:r>
            <a:r>
              <a:rPr lang="ar-SA" sz="2000" dirty="0" smtClean="0">
                <a:solidFill>
                  <a:schemeClr val="accent2">
                    <a:lumMod val="75000"/>
                  </a:schemeClr>
                </a:solidFill>
              </a:rPr>
              <a:t> </a:t>
            </a:r>
            <a:r>
              <a:rPr lang="ar-SA" sz="2000" dirty="0">
                <a:solidFill>
                  <a:schemeClr val="accent2">
                    <a:lumMod val="75000"/>
                  </a:schemeClr>
                </a:solidFill>
              </a:rPr>
              <a:t>جاءت للجميع على حد سواء؛ فاللهُ خالقُ الناسِ أجمعينَ فكلُّهم </a:t>
            </a:r>
            <a:r>
              <a:rPr lang="ar-SA" sz="2000" dirty="0" smtClean="0">
                <a:solidFill>
                  <a:schemeClr val="accent2">
                    <a:lumMod val="75000"/>
                  </a:schemeClr>
                </a:solidFill>
              </a:rPr>
              <a:t>عبيدُه</a:t>
            </a:r>
            <a:r>
              <a:rPr lang="ar-IQ" sz="2000" dirty="0" smtClean="0">
                <a:solidFill>
                  <a:schemeClr val="accent2">
                    <a:lumMod val="75000"/>
                  </a:schemeClr>
                </a:solidFill>
              </a:rPr>
              <a:t> </a:t>
            </a:r>
          </a:p>
          <a:p>
            <a:pPr algn="ctr"/>
            <a:r>
              <a:rPr lang="ar-SA" sz="2000" dirty="0">
                <a:solidFill>
                  <a:schemeClr val="accent2">
                    <a:lumMod val="75000"/>
                  </a:schemeClr>
                </a:solidFill>
              </a:rPr>
              <a:t>فالآية القرآنية نداء رباني يمثل صوت العدالة في كل زمان ومكان (يا أيها الناس!) يا أيها المختلفون أجناساً وألواناً، المتفرقون شعوبا وقبائل! إنكم من أصل واحد، إنكم من آدم، وآدم من تراب؛ فلا تختلفوا، ولا تتفرقوا</a:t>
            </a:r>
            <a:endParaRPr lang="ar-IQ" sz="2000" b="1" dirty="0">
              <a:solidFill>
                <a:schemeClr val="accent2">
                  <a:lumMod val="75000"/>
                </a:schemeClr>
              </a:solidFill>
            </a:endParaRPr>
          </a:p>
        </p:txBody>
      </p:sp>
    </p:spTree>
    <p:extLst>
      <p:ext uri="{BB962C8B-B14F-4D97-AF65-F5344CB8AC3E}">
        <p14:creationId xmlns:p14="http://schemas.microsoft.com/office/powerpoint/2010/main" val="329923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idx="1"/>
          </p:nvPr>
        </p:nvSpPr>
        <p:spPr>
          <a:xfrm>
            <a:off x="755576" y="836712"/>
            <a:ext cx="7772400" cy="5616624"/>
          </a:xfrm>
          <a:prstGeom prst="roundRect">
            <a:avLst/>
          </a:prstGeom>
          <a:solidFill>
            <a:schemeClr val="accent5">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r>
              <a:rPr lang="ar-IQ" sz="2800" b="1" dirty="0" smtClean="0">
                <a:solidFill>
                  <a:schemeClr val="accent5">
                    <a:lumMod val="75000"/>
                  </a:schemeClr>
                </a:solidFill>
              </a:rPr>
              <a:t>3- </a:t>
            </a:r>
            <a:r>
              <a:rPr lang="ar-SA" sz="2000" dirty="0" smtClean="0">
                <a:solidFill>
                  <a:schemeClr val="accent2">
                    <a:lumMod val="75000"/>
                  </a:schemeClr>
                </a:solidFill>
              </a:rPr>
              <a:t>إن </a:t>
            </a:r>
            <a:r>
              <a:rPr lang="ar-SA" sz="2000" dirty="0">
                <a:solidFill>
                  <a:schemeClr val="accent2">
                    <a:lumMod val="75000"/>
                  </a:schemeClr>
                </a:solidFill>
              </a:rPr>
              <a:t>هنالك ميزان واحد تتحدد به القيّم، ويعرف به فضل الناس، وهو: «إِنَّ أَكْرَمَكُمْ عِنْدَ اللَّهِ أَتْقاكُمْ»،  والكريم حقا هو الكريم عند اللّه، وهو يزنكم عن علم وعن خبرة بالقيم والموازين: «إِنَّ اللَّهَ عَلِيمٌ خَبِيرٌ»</a:t>
            </a:r>
            <a:r>
              <a:rPr lang="ar-SA" sz="2000" baseline="30000" dirty="0">
                <a:solidFill>
                  <a:schemeClr val="accent2">
                    <a:lumMod val="75000"/>
                  </a:schemeClr>
                </a:solidFill>
              </a:rPr>
              <a:t>()</a:t>
            </a:r>
            <a:r>
              <a:rPr lang="ar-SA" sz="2000" dirty="0">
                <a:solidFill>
                  <a:schemeClr val="accent2">
                    <a:lumMod val="75000"/>
                  </a:schemeClr>
                </a:solidFill>
              </a:rPr>
              <a:t>. وهكذا تسقط جميع الفوارق، ويرتفع ميزان واحد بقيمة واحدة، وإلى هذا الميزان يتحاكم البشر جميعاً، وإليه يرجح البشر بعضهم على بعض.</a:t>
            </a:r>
            <a:endParaRPr lang="en-US" sz="2000" dirty="0">
              <a:solidFill>
                <a:schemeClr val="accent2">
                  <a:lumMod val="75000"/>
                </a:schemeClr>
              </a:solidFill>
            </a:endParaRPr>
          </a:p>
          <a:p>
            <a:r>
              <a:rPr lang="ar-SA" sz="2000" dirty="0">
                <a:solidFill>
                  <a:schemeClr val="accent2">
                    <a:lumMod val="75000"/>
                  </a:schemeClr>
                </a:solidFill>
              </a:rPr>
              <a:t>وبذلك تتوارى جميع أسباب النزاع والخصومات في الأرض، ويظهر سبب كبير وواضح للألفة والتعاون: ألوهية اللّه للجميع، وخلقهم من أصل واحد، ويرتفع لواء واحد يتسابق الجميع ليقفوا تحته: لواء التقوى في ظل اللّه، وهذا هو اللواء الذي رفعه الإسلام؛ لينقذ البشرية من كلاليب العصبية للجنس، والعصبية للأرض، والعصبية للقبيلة، والعصبية للبيت، وكلها من </a:t>
            </a:r>
            <a:r>
              <a:rPr lang="ar-SA" sz="2000" dirty="0" smtClean="0">
                <a:solidFill>
                  <a:schemeClr val="accent2">
                    <a:lumMod val="75000"/>
                  </a:schemeClr>
                </a:solidFill>
              </a:rPr>
              <a:t>الجاهلية</a:t>
            </a:r>
            <a:r>
              <a:rPr lang="ar-IQ" sz="2000" dirty="0" smtClean="0">
                <a:solidFill>
                  <a:schemeClr val="accent2">
                    <a:lumMod val="75000"/>
                  </a:schemeClr>
                </a:solidFill>
              </a:rPr>
              <a:t> .</a:t>
            </a:r>
          </a:p>
          <a:p>
            <a:r>
              <a:rPr lang="ar-SA" sz="2000" dirty="0">
                <a:solidFill>
                  <a:schemeClr val="accent2">
                    <a:lumMod val="75000"/>
                  </a:schemeClr>
                </a:solidFill>
              </a:rPr>
              <a:t>وقد روي عَنْ جَابِرِ بْنِ عَبْدِ اللهِ، قَالَ: كَسَعَ رَجُلٌ مِنَ الْمُهَاجِرِينَ رَجُلاً مِنَ الأَنْصَارِ؛ فَقَالَ الأَنْصَارِيُّ: يَا لَلأَنْصَارَ! وَقَالَ الْمُهَاجِرِيُّ: يَا لَلْمُهَاجِرِينَ! قَالَ: فَسَمِعَ النَّبِيُّ </a:t>
            </a:r>
            <a:r>
              <a:rPr lang="ar-IQ" sz="2000" dirty="0">
                <a:solidFill>
                  <a:schemeClr val="accent2">
                    <a:lumMod val="75000"/>
                  </a:schemeClr>
                </a:solidFill>
              </a:rPr>
              <a:t>((صلى الله عليه </a:t>
            </a:r>
            <a:r>
              <a:rPr lang="ar-IQ" sz="2000" dirty="0" err="1">
                <a:solidFill>
                  <a:schemeClr val="accent2">
                    <a:lumMod val="75000"/>
                  </a:schemeClr>
                </a:solidFill>
              </a:rPr>
              <a:t>وآله</a:t>
            </a:r>
            <a:r>
              <a:rPr lang="ar-IQ" sz="2000" dirty="0">
                <a:solidFill>
                  <a:schemeClr val="accent2">
                    <a:lumMod val="75000"/>
                  </a:schemeClr>
                </a:solidFill>
              </a:rPr>
              <a:t> وسلم) </a:t>
            </a:r>
            <a:r>
              <a:rPr lang="ar-SA" sz="2000" dirty="0">
                <a:solidFill>
                  <a:schemeClr val="accent2">
                    <a:lumMod val="75000"/>
                  </a:schemeClr>
                </a:solidFill>
              </a:rPr>
              <a:t>ذَاكَ؛ فَقَالَ: مَا بَالُ دَعْوَى الْجَاهِلِيَّة؟ فَقَالُوا: يَا رَسُولَ اللهِ! رَجُلٌ مِنَ الْمُهَاجِرِينَ كَسَعَ رَجُلاً مِنَ الأَنْصَارِ؛ فَقَالَ: دَعُوهَا فَإِنَّهَا مُنْتِنَةٌ؛ فَقَالَ عَبْدُ اللهِ بْنُ أَبَيِّ ابْنُ سَلُولٍ: قَدْ فَعَلُوهَا لَئِنْ رَجَعْنَا إِلَى الْمَدِينَةِ لَيُخْرِجَنَّ الأَعَزُّ مِنْهَا الأَذَلَّ؛ فَقَالَ عُمَرُ: دَعْنِي يَا رَسُولَ اللهِ أَضْرِبْ عُنُقَ هَذَا الْمُنَافِقِ؛ </a:t>
            </a:r>
            <a:r>
              <a:rPr lang="ar-SA" sz="2000" dirty="0" err="1">
                <a:solidFill>
                  <a:schemeClr val="accent2">
                    <a:lumMod val="75000"/>
                  </a:schemeClr>
                </a:solidFill>
              </a:rPr>
              <a:t>فَقَالَ:دَعْهُ</a:t>
            </a:r>
            <a:r>
              <a:rPr lang="ar-SA" sz="2000" dirty="0">
                <a:solidFill>
                  <a:schemeClr val="accent2">
                    <a:lumMod val="75000"/>
                  </a:schemeClr>
                </a:solidFill>
              </a:rPr>
              <a:t>، لاَ يَتَحَدَّثُ النَّاسُ أَنَّ مُحَمَّدًا يَقْتُلُ </a:t>
            </a:r>
            <a:r>
              <a:rPr lang="ar-SA" sz="2000" dirty="0" smtClean="0">
                <a:solidFill>
                  <a:schemeClr val="accent2">
                    <a:lumMod val="75000"/>
                  </a:schemeClr>
                </a:solidFill>
              </a:rPr>
              <a:t>أَصْحَابَهُ</a:t>
            </a:r>
            <a:r>
              <a:rPr lang="ar-IQ" sz="2000" dirty="0" smtClean="0">
                <a:solidFill>
                  <a:schemeClr val="accent2">
                    <a:lumMod val="75000"/>
                  </a:schemeClr>
                </a:solidFill>
              </a:rPr>
              <a:t> . </a:t>
            </a:r>
            <a:endParaRPr lang="en-US" sz="2000" dirty="0">
              <a:solidFill>
                <a:schemeClr val="accent2">
                  <a:lumMod val="75000"/>
                </a:schemeClr>
              </a:solidFill>
            </a:endParaRPr>
          </a:p>
        </p:txBody>
      </p:sp>
    </p:spTree>
    <p:extLst>
      <p:ext uri="{BB962C8B-B14F-4D97-AF65-F5344CB8AC3E}">
        <p14:creationId xmlns:p14="http://schemas.microsoft.com/office/powerpoint/2010/main" val="292061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noGrp="1"/>
          </p:cNvSpPr>
          <p:nvPr>
            <p:ph type="body" idx="1"/>
          </p:nvPr>
        </p:nvSpPr>
        <p:spPr>
          <a:xfrm>
            <a:off x="5148064" y="548680"/>
            <a:ext cx="3456384" cy="79208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IQ" sz="2800" b="1" dirty="0" smtClean="0">
                <a:solidFill>
                  <a:schemeClr val="accent2">
                    <a:lumMod val="75000"/>
                  </a:schemeClr>
                </a:solidFill>
              </a:rPr>
              <a:t> </a:t>
            </a:r>
            <a:r>
              <a:rPr lang="ar-IQ" sz="4400" b="1" dirty="0" smtClean="0">
                <a:solidFill>
                  <a:schemeClr val="accent5">
                    <a:lumMod val="75000"/>
                  </a:schemeClr>
                </a:solidFill>
              </a:rPr>
              <a:t>2-</a:t>
            </a:r>
            <a:r>
              <a:rPr lang="ar-IQ" sz="2800" b="1" dirty="0" smtClean="0">
                <a:solidFill>
                  <a:schemeClr val="accent2">
                    <a:lumMod val="75000"/>
                  </a:schemeClr>
                </a:solidFill>
              </a:rPr>
              <a:t>    </a:t>
            </a:r>
            <a:r>
              <a:rPr lang="ar-IQ" sz="5400" b="1" i="1" dirty="0" smtClean="0">
                <a:solidFill>
                  <a:schemeClr val="accent2">
                    <a:lumMod val="75000"/>
                  </a:schemeClr>
                </a:solidFill>
              </a:rPr>
              <a:t>الثبات : </a:t>
            </a:r>
            <a:endParaRPr lang="ar-IQ" sz="4400" b="1" i="1" dirty="0">
              <a:solidFill>
                <a:schemeClr val="accent2">
                  <a:lumMod val="75000"/>
                </a:schemeClr>
              </a:solidFill>
            </a:endParaRPr>
          </a:p>
        </p:txBody>
      </p:sp>
      <p:sp>
        <p:nvSpPr>
          <p:cNvPr id="5" name="عنصر نائب للنص 3"/>
          <p:cNvSpPr txBox="1">
            <a:spLocks/>
          </p:cNvSpPr>
          <p:nvPr/>
        </p:nvSpPr>
        <p:spPr>
          <a:xfrm>
            <a:off x="539552" y="1628800"/>
            <a:ext cx="8064896" cy="115212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800" b="1" dirty="0" smtClean="0">
                <a:solidFill>
                  <a:schemeClr val="accent5">
                    <a:lumMod val="75000"/>
                  </a:schemeClr>
                </a:solidFill>
              </a:rPr>
              <a:t>3- </a:t>
            </a:r>
            <a:endParaRPr lang="ar-IQ" sz="2000" b="1" dirty="0">
              <a:solidFill>
                <a:schemeClr val="accent2">
                  <a:lumMod val="75000"/>
                </a:schemeClr>
              </a:solidFill>
            </a:endParaRPr>
          </a:p>
        </p:txBody>
      </p:sp>
      <p:sp>
        <p:nvSpPr>
          <p:cNvPr id="10" name="عنصر نائب للنص 3"/>
          <p:cNvSpPr txBox="1">
            <a:spLocks/>
          </p:cNvSpPr>
          <p:nvPr/>
        </p:nvSpPr>
        <p:spPr>
          <a:xfrm>
            <a:off x="539552" y="4077072"/>
            <a:ext cx="8064896" cy="259228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850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800" b="1" dirty="0" smtClean="0">
                <a:solidFill>
                  <a:schemeClr val="accent2">
                    <a:lumMod val="75000"/>
                  </a:schemeClr>
                </a:solidFill>
              </a:rPr>
              <a:t>إن المراد من خاصية </a:t>
            </a:r>
            <a:r>
              <a:rPr lang="ar-IQ" sz="2800" b="1" dirty="0" err="1" smtClean="0">
                <a:solidFill>
                  <a:schemeClr val="accent2">
                    <a:lumMod val="75000"/>
                  </a:schemeClr>
                </a:solidFill>
              </a:rPr>
              <a:t>الثباث</a:t>
            </a:r>
            <a:r>
              <a:rPr lang="ar-IQ" sz="2800" b="1" dirty="0" smtClean="0">
                <a:solidFill>
                  <a:schemeClr val="accent2">
                    <a:lumMod val="75000"/>
                  </a:schemeClr>
                </a:solidFill>
              </a:rPr>
              <a:t> في النظم الاسلامية هو أنها </a:t>
            </a:r>
            <a:r>
              <a:rPr lang="ar-IQ" sz="2800" b="1" dirty="0">
                <a:solidFill>
                  <a:schemeClr val="accent2">
                    <a:lumMod val="75000"/>
                  </a:schemeClr>
                </a:solidFill>
              </a:rPr>
              <a:t>لا تتغير كيفما يشتهي أبناء </a:t>
            </a:r>
            <a:r>
              <a:rPr lang="ar-IQ" sz="2800" b="1" dirty="0" smtClean="0">
                <a:solidFill>
                  <a:schemeClr val="accent2">
                    <a:lumMod val="75000"/>
                  </a:schemeClr>
                </a:solidFill>
              </a:rPr>
              <a:t>البشر .</a:t>
            </a:r>
          </a:p>
          <a:p>
            <a:pPr algn="ctr"/>
            <a:r>
              <a:rPr lang="ar-IQ" sz="2800" b="1" dirty="0" smtClean="0">
                <a:solidFill>
                  <a:schemeClr val="accent2">
                    <a:lumMod val="75000"/>
                  </a:schemeClr>
                </a:solidFill>
              </a:rPr>
              <a:t>لأن </a:t>
            </a:r>
            <a:r>
              <a:rPr lang="ar-IQ" sz="2800" b="1" dirty="0">
                <a:solidFill>
                  <a:schemeClr val="accent2">
                    <a:lumMod val="75000"/>
                  </a:schemeClr>
                </a:solidFill>
              </a:rPr>
              <a:t>مصادرها ثابتة ومحفوظة، وهي القران الكريم والسنة النبوية </a:t>
            </a:r>
            <a:r>
              <a:rPr lang="ar-IQ" sz="2800" b="1" dirty="0" smtClean="0">
                <a:solidFill>
                  <a:schemeClr val="accent2">
                    <a:lumMod val="75000"/>
                  </a:schemeClr>
                </a:solidFill>
              </a:rPr>
              <a:t>المطهرة , وشاهد على ذلك قوله تعالى: </a:t>
            </a:r>
            <a:r>
              <a:rPr lang="ar-IQ" sz="2800" b="1" dirty="0" smtClean="0">
                <a:solidFill>
                  <a:schemeClr val="accent6">
                    <a:lumMod val="75000"/>
                  </a:schemeClr>
                </a:solidFill>
              </a:rPr>
              <a:t>(( إنا نحن نزلنا الذكر وإنا له لحافظون ))</a:t>
            </a:r>
            <a:r>
              <a:rPr lang="ar-IQ" sz="2800" b="1" dirty="0" smtClean="0">
                <a:solidFill>
                  <a:schemeClr val="accent2">
                    <a:lumMod val="75000"/>
                  </a:schemeClr>
                </a:solidFill>
              </a:rPr>
              <a:t>، وقول النبي : ((</a:t>
            </a:r>
            <a:r>
              <a:rPr lang="ar-IQ" sz="2800" b="1" dirty="0">
                <a:solidFill>
                  <a:schemeClr val="accent2">
                    <a:lumMod val="75000"/>
                  </a:schemeClr>
                </a:solidFill>
              </a:rPr>
              <a:t>صلى الله عليه </a:t>
            </a:r>
            <a:r>
              <a:rPr lang="ar-IQ" sz="2800" b="1" dirty="0" err="1">
                <a:solidFill>
                  <a:schemeClr val="accent2">
                    <a:lumMod val="75000"/>
                  </a:schemeClr>
                </a:solidFill>
              </a:rPr>
              <a:t>وآله</a:t>
            </a:r>
            <a:r>
              <a:rPr lang="ar-IQ" sz="2800" b="1" dirty="0">
                <a:solidFill>
                  <a:schemeClr val="accent2">
                    <a:lumMod val="75000"/>
                  </a:schemeClr>
                </a:solidFill>
              </a:rPr>
              <a:t> وسلم)): </a:t>
            </a:r>
            <a:r>
              <a:rPr lang="ar-IQ" sz="2800" b="1" dirty="0">
                <a:solidFill>
                  <a:schemeClr val="accent6">
                    <a:lumMod val="75000"/>
                  </a:schemeClr>
                </a:solidFill>
              </a:rPr>
              <a:t>((إِنَّ اللَّهَ تَعَالَى فَرَضَ فَرَائِضَ، فَلاَ تُضَيِّعُوهَا وَحَرَّمَ حُرُمَاتٍ، فَلاَ تَنْتَهِكُوهَا وَحَدَّ حُدُودًا، فَلاَ تَعْتَدُوهَا وَسَكَتَ عَنْ أَشْيَاءَ مِنْ غَيْرِ نِسْيَانٍ، فَلاَ تَبْحَثُوا عَنْهَا)) </a:t>
            </a:r>
            <a:r>
              <a:rPr lang="ar-IQ" sz="2800" b="1" dirty="0">
                <a:solidFill>
                  <a:schemeClr val="accent2">
                    <a:lumMod val="75000"/>
                  </a:schemeClr>
                </a:solidFill>
              </a:rPr>
              <a:t>.</a:t>
            </a:r>
            <a:endParaRPr lang="ar-IQ" sz="2000" b="1" dirty="0">
              <a:solidFill>
                <a:schemeClr val="accent2">
                  <a:lumMod val="75000"/>
                </a:schemeClr>
              </a:solidFill>
            </a:endParaRPr>
          </a:p>
        </p:txBody>
      </p:sp>
      <p:sp>
        <p:nvSpPr>
          <p:cNvPr id="11" name="عنوان 1"/>
          <p:cNvSpPr txBox="1">
            <a:spLocks/>
          </p:cNvSpPr>
          <p:nvPr/>
        </p:nvSpPr>
        <p:spPr>
          <a:xfrm>
            <a:off x="771675" y="1772815"/>
            <a:ext cx="7776864" cy="864097"/>
          </a:xfrm>
          <a:prstGeom prst="rect">
            <a:avLst/>
          </a:prstGeom>
          <a:solidFill>
            <a:schemeClr val="accent5">
              <a:lumMod val="20000"/>
              <a:lumOff val="80000"/>
            </a:schemeClr>
          </a:solidFill>
          <a:ln>
            <a:noFill/>
          </a:ln>
        </p:spPr>
        <p:txBody>
          <a:bodyPr vert="horz" lIns="0" tIns="0" rIns="0" bIns="0" anchor="ctr">
            <a:normAutofit fontScale="97500"/>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pPr algn="ctr"/>
            <a:r>
              <a:rPr lang="ar-IQ" sz="3600" dirty="0" smtClean="0">
                <a:solidFill>
                  <a:schemeClr val="accent2">
                    <a:lumMod val="75000"/>
                  </a:schemeClr>
                </a:solidFill>
              </a:rPr>
              <a:t>    ما هو المعنى المراد من صفة الثبات للنظم الاسلامية ؟ </a:t>
            </a:r>
            <a:endParaRPr lang="ar-IQ" sz="3200" dirty="0">
              <a:solidFill>
                <a:schemeClr val="accent2">
                  <a:lumMod val="75000"/>
                </a:schemeClr>
              </a:solidFill>
            </a:endParaRPr>
          </a:p>
        </p:txBody>
      </p:sp>
      <p:sp>
        <p:nvSpPr>
          <p:cNvPr id="12" name="نجمة ذات 5 نقاط 11"/>
          <p:cNvSpPr/>
          <p:nvPr/>
        </p:nvSpPr>
        <p:spPr>
          <a:xfrm>
            <a:off x="7884368" y="1772816"/>
            <a:ext cx="504056" cy="576064"/>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سهم للأسفل 13"/>
          <p:cNvSpPr/>
          <p:nvPr/>
        </p:nvSpPr>
        <p:spPr>
          <a:xfrm>
            <a:off x="4322925" y="2959148"/>
            <a:ext cx="674364" cy="1045915"/>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279779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42939" y="3284984"/>
            <a:ext cx="8064896" cy="295232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مع </a:t>
            </a:r>
            <a:r>
              <a:rPr lang="ar-IQ" sz="2400" b="1" dirty="0">
                <a:solidFill>
                  <a:schemeClr val="accent2">
                    <a:lumMod val="75000"/>
                  </a:schemeClr>
                </a:solidFill>
              </a:rPr>
              <a:t>أن مصادر النظم الاسلامية ثابتة ونصوصها </a:t>
            </a:r>
            <a:r>
              <a:rPr lang="ar-IQ" sz="2400" b="1" dirty="0" smtClean="0">
                <a:solidFill>
                  <a:schemeClr val="accent2">
                    <a:lumMod val="75000"/>
                  </a:schemeClr>
                </a:solidFill>
              </a:rPr>
              <a:t>من القرآن الكريم </a:t>
            </a:r>
            <a:r>
              <a:rPr lang="ar-IQ" sz="2400" b="1" dirty="0">
                <a:solidFill>
                  <a:schemeClr val="accent2">
                    <a:lumMod val="75000"/>
                  </a:schemeClr>
                </a:solidFill>
              </a:rPr>
              <a:t>والسنة المطهرة فإنها جاءت ملبية لاحتياجات الانسان ومتطلبات حياته التي يعجز البشر عن جمعها، ويرجع ذلك الى أنها جمعت مع الثبات التطور؛ فلم تغفل جانب المتغيرات التي تطرا على الحياة البشرية، قال </a:t>
            </a:r>
            <a:r>
              <a:rPr lang="ar-IQ" sz="2400" b="1" dirty="0" smtClean="0">
                <a:solidFill>
                  <a:schemeClr val="accent2">
                    <a:lumMod val="75000"/>
                  </a:schemeClr>
                </a:solidFill>
              </a:rPr>
              <a:t>تعالى </a:t>
            </a:r>
            <a:r>
              <a:rPr lang="ar-IQ" sz="2400" b="1" dirty="0" smtClean="0">
                <a:solidFill>
                  <a:schemeClr val="accent6">
                    <a:lumMod val="75000"/>
                  </a:schemeClr>
                </a:solidFill>
              </a:rPr>
              <a:t>: (( وما ارسلناك الا رحمة للعالمين ) </a:t>
            </a:r>
            <a:r>
              <a:rPr lang="ar-IQ" sz="2400" b="1" dirty="0">
                <a:solidFill>
                  <a:schemeClr val="accent6">
                    <a:lumMod val="75000"/>
                  </a:schemeClr>
                </a:solidFill>
              </a:rPr>
              <a:t>)</a:t>
            </a:r>
            <a:r>
              <a:rPr lang="ar-IQ" sz="2400" b="1" dirty="0">
                <a:solidFill>
                  <a:schemeClr val="accent2">
                    <a:lumMod val="75000"/>
                  </a:schemeClr>
                </a:solidFill>
              </a:rPr>
              <a:t>،"والعالمين "لفظ يشمل الزمان والمكان على اقصى اتساع وبلا حدود</a:t>
            </a:r>
            <a:r>
              <a:rPr lang="ar-IQ" sz="2400" b="1" dirty="0" smtClean="0">
                <a:solidFill>
                  <a:schemeClr val="accent2">
                    <a:lumMod val="75000"/>
                  </a:schemeClr>
                </a:solidFill>
              </a:rPr>
              <a:t>.</a:t>
            </a:r>
          </a:p>
          <a:p>
            <a:pPr algn="ctr"/>
            <a:r>
              <a:rPr lang="ar-IQ" sz="2400" b="1" dirty="0" smtClean="0">
                <a:solidFill>
                  <a:schemeClr val="accent2">
                    <a:lumMod val="75000"/>
                  </a:schemeClr>
                </a:solidFill>
              </a:rPr>
              <a:t>اي ان النظم الاسلامية </a:t>
            </a:r>
            <a:r>
              <a:rPr lang="ar-IQ" sz="2400" b="1" dirty="0" err="1" smtClean="0">
                <a:solidFill>
                  <a:schemeClr val="accent2">
                    <a:lumMod val="75000"/>
                  </a:schemeClr>
                </a:solidFill>
              </a:rPr>
              <a:t>بإصولها</a:t>
            </a:r>
            <a:r>
              <a:rPr lang="ar-IQ" sz="2400" b="1" dirty="0" smtClean="0">
                <a:solidFill>
                  <a:schemeClr val="accent2">
                    <a:lumMod val="75000"/>
                  </a:schemeClr>
                </a:solidFill>
              </a:rPr>
              <a:t> ومقاصدها صالحة لكل زمان ومكان , فهي لا تختل بتغير الزمان او المكان , لان وظيفتها العامة هي ( جلب المصالح ودفع المفاسد في الدنيا والاخرة ) . </a:t>
            </a:r>
            <a:endParaRPr lang="ar-IQ" sz="2400" b="1" dirty="0">
              <a:solidFill>
                <a:schemeClr val="accent2">
                  <a:lumMod val="75000"/>
                </a:schemeClr>
              </a:solidFill>
            </a:endParaRPr>
          </a:p>
        </p:txBody>
      </p:sp>
      <p:sp>
        <p:nvSpPr>
          <p:cNvPr id="2" name="نجمة ذات 5 نقاط 1"/>
          <p:cNvSpPr/>
          <p:nvPr/>
        </p:nvSpPr>
        <p:spPr>
          <a:xfrm>
            <a:off x="7812360" y="728700"/>
            <a:ext cx="576064" cy="648072"/>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سهم للأسفل 4"/>
          <p:cNvSpPr/>
          <p:nvPr/>
        </p:nvSpPr>
        <p:spPr>
          <a:xfrm>
            <a:off x="4338205" y="1988840"/>
            <a:ext cx="674364" cy="1045915"/>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642939" y="701080"/>
            <a:ext cx="8064896" cy="855712"/>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هل ان صفة الثبات وعدم التغير في النظم الاسلامية تجعلها جامدة ؟ </a:t>
            </a:r>
            <a:endParaRPr lang="ar-IQ" sz="2400" b="1" dirty="0">
              <a:solidFill>
                <a:schemeClr val="accent2">
                  <a:lumMod val="75000"/>
                </a:schemeClr>
              </a:solidFill>
            </a:endParaRPr>
          </a:p>
        </p:txBody>
      </p:sp>
      <p:sp>
        <p:nvSpPr>
          <p:cNvPr id="3" name="نجمة ذات 5 نقاط 2"/>
          <p:cNvSpPr/>
          <p:nvPr/>
        </p:nvSpPr>
        <p:spPr>
          <a:xfrm>
            <a:off x="7956376" y="782706"/>
            <a:ext cx="592163" cy="540060"/>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997011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5011</TotalTime>
  <Words>1281</Words>
  <Application>Microsoft Office PowerPoint</Application>
  <PresentationFormat>عرض على الشاشة (3:4)‏</PresentationFormat>
  <Paragraphs>45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النظم الاسلامية </vt:lpstr>
      <vt:lpstr>خصائص النظم الاسلامية </vt:lpstr>
      <vt:lpstr>4- تقوم على التسليم لله تعالى ورسوله       صلى الله عليه وسلم    </vt:lpstr>
      <vt:lpstr>معنى ربانية من عند الله تعالى ؟</vt:lpstr>
      <vt:lpstr>والمراد من الربانية هنا أمران   </vt:lpstr>
      <vt:lpstr>ماهي اهم نتائج وثمرات كون النظم الاسلامية ربانية من عند الله تعالى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dc:title>
  <dc:creator>lenovo</dc:creator>
  <cp:lastModifiedBy>lenovo</cp:lastModifiedBy>
  <cp:revision>35</cp:revision>
  <dcterms:created xsi:type="dcterms:W3CDTF">2021-05-19T13:51:03Z</dcterms:created>
  <dcterms:modified xsi:type="dcterms:W3CDTF">2021-05-25T11:15:49Z</dcterms:modified>
</cp:coreProperties>
</file>