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64" r:id="rId1"/>
  </p:sldMasterIdLst>
  <p:sldIdLst>
    <p:sldId id="256" r:id="rId2"/>
    <p:sldId id="263" r:id="rId3"/>
    <p:sldId id="264" r:id="rId4"/>
    <p:sldId id="265" r:id="rId5"/>
    <p:sldId id="266" r:id="rId6"/>
    <p:sldId id="267"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70" d="100"/>
          <a:sy n="70" d="100"/>
        </p:scale>
        <p:origin x="-13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1"/>
            <a:ext cx="609600" cy="365125"/>
          </a:xfrm>
        </p:spPr>
        <p:txBody>
          <a:bodyPr/>
          <a:lstStyle/>
          <a:p>
            <a:fld id="{0B34F065-1154-456A-91E3-76DE8E75E17B}"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11/06/1443</a:t>
            </a:fld>
            <a:endParaRPr lang="ar-SA"/>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عنوان 1"/>
          <p:cNvSpPr>
            <a:spLocks noGrp="1"/>
          </p:cNvSpPr>
          <p:nvPr>
            <p:ph type="ctrTitle"/>
          </p:nvPr>
        </p:nvSpPr>
        <p:spPr>
          <a:xfrm>
            <a:off x="251520" y="1566027"/>
            <a:ext cx="6193059" cy="1512888"/>
          </a:xfrm>
          <a:solidFill>
            <a:schemeClr val="accent5">
              <a:lumMod val="20000"/>
              <a:lumOff val="80000"/>
            </a:schemeClr>
          </a:solidFill>
          <a:effectLst>
            <a:glow rad="101600">
              <a:schemeClr val="accent2">
                <a:satMod val="175000"/>
                <a:alpha val="40000"/>
              </a:schemeClr>
            </a:glow>
          </a:effectLst>
        </p:spPr>
        <p:txBody>
          <a:bodyPr anchor="ctr">
            <a:noAutofit/>
          </a:bodyPr>
          <a:lstStyle/>
          <a:p>
            <a:pPr algn="ctr"/>
            <a:r>
              <a:rPr lang="ar-IQ" sz="8800" dirty="0" smtClean="0">
                <a:solidFill>
                  <a:schemeClr val="accent2">
                    <a:lumMod val="75000"/>
                  </a:schemeClr>
                </a:solidFill>
              </a:rPr>
              <a:t>النظم الاسلامية </a:t>
            </a:r>
            <a:endParaRPr lang="ar-IQ" sz="8800" dirty="0">
              <a:solidFill>
                <a:schemeClr val="accent2">
                  <a:lumMod val="75000"/>
                </a:schemeClr>
              </a:solidFill>
            </a:endParaRPr>
          </a:p>
        </p:txBody>
      </p:sp>
      <p:sp>
        <p:nvSpPr>
          <p:cNvPr id="3" name="عنوان فرعي 2"/>
          <p:cNvSpPr>
            <a:spLocks noGrp="1"/>
          </p:cNvSpPr>
          <p:nvPr>
            <p:ph type="subTitle" idx="1"/>
          </p:nvPr>
        </p:nvSpPr>
        <p:spPr>
          <a:xfrm>
            <a:off x="611560" y="4082420"/>
            <a:ext cx="7854696" cy="1253839"/>
          </a:xfrm>
        </p:spPr>
        <p:txBody>
          <a:bodyPr anchor="ctr">
            <a:normAutofit/>
          </a:bodyPr>
          <a:lstStyle/>
          <a:p>
            <a:r>
              <a:rPr lang="ar-IQ" sz="3600" dirty="0" smtClean="0">
                <a:solidFill>
                  <a:schemeClr val="accent2">
                    <a:lumMod val="75000"/>
                  </a:schemeClr>
                </a:solidFill>
              </a:rPr>
              <a:t>  </a:t>
            </a:r>
            <a:endParaRPr lang="ar-IQ" sz="3600" dirty="0">
              <a:solidFill>
                <a:srgbClr val="FFFF00"/>
              </a:solidFill>
            </a:endParaRPr>
          </a:p>
        </p:txBody>
      </p:sp>
      <p:sp>
        <p:nvSpPr>
          <p:cNvPr id="13" name="عنصر نائب للنص 4"/>
          <p:cNvSpPr txBox="1">
            <a:spLocks/>
          </p:cNvSpPr>
          <p:nvPr/>
        </p:nvSpPr>
        <p:spPr>
          <a:xfrm>
            <a:off x="594171" y="3789040"/>
            <a:ext cx="4896544" cy="1872208"/>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rIns="18288" rtlCol="1" anchor="ctr">
            <a:normAutofit/>
          </a:bodyPr>
          <a:lstStyle>
            <a:lvl1pPr marL="0" marR="45720" indent="0" algn="r" rtl="1"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1" eaLnBrk="1" latinLnBrk="0" hangingPunct="1">
              <a:spcBef>
                <a:spcPct val="20000"/>
              </a:spcBef>
              <a:buClr>
                <a:schemeClr val="accent1"/>
              </a:buClr>
              <a:buSzPct val="85000"/>
              <a:buFont typeface="Wingdings 2"/>
              <a:buNone/>
              <a:defRPr kumimoji="0" sz="2400" kern="1200">
                <a:solidFill>
                  <a:schemeClr val="lt1"/>
                </a:solidFill>
                <a:latin typeface="+mn-lt"/>
                <a:ea typeface="+mn-ea"/>
                <a:cs typeface="+mn-cs"/>
              </a:defRPr>
            </a:lvl2pPr>
            <a:lvl3pPr marL="914400" indent="0" algn="ctr" rtl="1" eaLnBrk="1" latinLnBrk="0" hangingPunct="1">
              <a:spcBef>
                <a:spcPct val="20000"/>
              </a:spcBef>
              <a:buClr>
                <a:schemeClr val="accent2"/>
              </a:buClr>
              <a:buSzPct val="70000"/>
              <a:buFont typeface="Wingdings 2"/>
              <a:buNone/>
              <a:defRPr kumimoji="0" sz="2100" kern="1200">
                <a:solidFill>
                  <a:schemeClr val="lt1"/>
                </a:solidFill>
                <a:latin typeface="+mn-lt"/>
                <a:ea typeface="+mn-ea"/>
                <a:cs typeface="+mn-cs"/>
              </a:defRPr>
            </a:lvl3pPr>
            <a:lvl4pPr marL="1371600" indent="0" algn="ctr" rtl="1" eaLnBrk="1" latinLnBrk="0" hangingPunct="1">
              <a:spcBef>
                <a:spcPct val="20000"/>
              </a:spcBef>
              <a:buClr>
                <a:schemeClr val="accent3"/>
              </a:buClr>
              <a:buSzPct val="65000"/>
              <a:buFont typeface="Wingdings 2"/>
              <a:buNone/>
              <a:defRPr kumimoji="0" sz="2000" kern="1200">
                <a:solidFill>
                  <a:schemeClr val="lt1"/>
                </a:solidFill>
                <a:latin typeface="+mn-lt"/>
                <a:ea typeface="+mn-ea"/>
                <a:cs typeface="+mn-cs"/>
              </a:defRPr>
            </a:lvl4pPr>
            <a:lvl5pPr marL="1828800" indent="0" algn="ctr" rtl="1" eaLnBrk="1" latinLnBrk="0" hangingPunct="1">
              <a:spcBef>
                <a:spcPct val="20000"/>
              </a:spcBef>
              <a:buClr>
                <a:schemeClr val="accent4"/>
              </a:buClr>
              <a:buSzPct val="65000"/>
              <a:buFont typeface="Wingdings 2"/>
              <a:buNone/>
              <a:defRPr kumimoji="0" sz="2000" kern="1200">
                <a:solidFill>
                  <a:schemeClr val="lt1"/>
                </a:solidFill>
                <a:latin typeface="+mn-lt"/>
                <a:ea typeface="+mn-ea"/>
                <a:cs typeface="+mn-cs"/>
              </a:defRPr>
            </a:lvl5pPr>
            <a:lvl6pPr marL="2286000" indent="0" algn="ctr" rtl="1" eaLnBrk="1" latinLnBrk="0" hangingPunct="1">
              <a:spcBef>
                <a:spcPct val="20000"/>
              </a:spcBef>
              <a:buClr>
                <a:schemeClr val="accent5"/>
              </a:buClr>
              <a:buSzPct val="80000"/>
              <a:buFont typeface="Wingdings 2"/>
              <a:buNone/>
              <a:defRPr kumimoji="0" sz="1800" kern="1200">
                <a:solidFill>
                  <a:schemeClr val="lt1"/>
                </a:solidFill>
                <a:latin typeface="+mn-lt"/>
                <a:ea typeface="+mn-ea"/>
                <a:cs typeface="+mn-cs"/>
              </a:defRPr>
            </a:lvl6pPr>
            <a:lvl7pPr marL="2743200" indent="0" algn="ctr" rtl="1" eaLnBrk="1" latinLnBrk="0" hangingPunct="1">
              <a:spcBef>
                <a:spcPct val="20000"/>
              </a:spcBef>
              <a:buClr>
                <a:schemeClr val="accent6"/>
              </a:buClr>
              <a:buSzPct val="80000"/>
              <a:buFont typeface="Wingdings 2"/>
              <a:buNone/>
              <a:defRPr kumimoji="0" sz="1600" kern="1200" baseline="0">
                <a:solidFill>
                  <a:schemeClr val="lt1"/>
                </a:solidFill>
                <a:latin typeface="+mn-lt"/>
                <a:ea typeface="+mn-ea"/>
                <a:cs typeface="+mn-cs"/>
              </a:defRPr>
            </a:lvl7pPr>
            <a:lvl8pPr marL="3200400" indent="0" algn="ctr" rtl="1" eaLnBrk="1" latinLnBrk="0" hangingPunct="1">
              <a:spcBef>
                <a:spcPct val="20000"/>
              </a:spcBef>
              <a:buClr>
                <a:schemeClr val="tx2"/>
              </a:buClr>
              <a:buNone/>
              <a:defRPr kumimoji="0" sz="1600" kern="1200">
                <a:solidFill>
                  <a:schemeClr val="lt1"/>
                </a:solidFill>
                <a:latin typeface="+mn-lt"/>
                <a:ea typeface="+mn-ea"/>
                <a:cs typeface="+mn-cs"/>
              </a:defRPr>
            </a:lvl8pPr>
            <a:lvl9pPr marL="3657600" indent="0" algn="ctr" rtl="1" eaLnBrk="1" latinLnBrk="0" hangingPunct="1">
              <a:spcBef>
                <a:spcPct val="20000"/>
              </a:spcBef>
              <a:buClr>
                <a:schemeClr val="tx2"/>
              </a:buClr>
              <a:buFontTx/>
              <a:buNone/>
              <a:defRPr kumimoji="0" sz="1400" kern="1200" baseline="0">
                <a:solidFill>
                  <a:schemeClr val="lt1"/>
                </a:solidFill>
                <a:latin typeface="+mn-lt"/>
                <a:ea typeface="+mn-ea"/>
                <a:cs typeface="+mn-cs"/>
              </a:defRPr>
            </a:lvl9pPr>
          </a:lstStyle>
          <a:p>
            <a:pPr algn="ctr"/>
            <a:r>
              <a:rPr lang="ar-IQ" sz="4400" b="1" dirty="0" err="1" smtClean="0">
                <a:solidFill>
                  <a:schemeClr val="accent2">
                    <a:lumMod val="75000"/>
                  </a:schemeClr>
                </a:solidFill>
              </a:rPr>
              <a:t>م.م</a:t>
            </a:r>
            <a:r>
              <a:rPr lang="ar-IQ" sz="4400" b="1" dirty="0" smtClean="0">
                <a:solidFill>
                  <a:schemeClr val="accent2">
                    <a:lumMod val="75000"/>
                  </a:schemeClr>
                </a:solidFill>
              </a:rPr>
              <a:t> نغم يحيى ناجي </a:t>
            </a:r>
            <a:endParaRPr lang="ar-IQ" sz="4400" b="1" dirty="0">
              <a:solidFill>
                <a:schemeClr val="accent2">
                  <a:lumMod val="75000"/>
                </a:schemeClr>
              </a:solidFill>
            </a:endParaRPr>
          </a:p>
        </p:txBody>
      </p:sp>
      <p:sp>
        <p:nvSpPr>
          <p:cNvPr id="2" name="شكل بيضاوي 1"/>
          <p:cNvSpPr/>
          <p:nvPr/>
        </p:nvSpPr>
        <p:spPr>
          <a:xfrm>
            <a:off x="6656556" y="1638755"/>
            <a:ext cx="2088232" cy="1440160"/>
          </a:xfrm>
          <a:prstGeom prst="ellipse">
            <a:avLst/>
          </a:prstGeom>
          <a:solidFill>
            <a:schemeClr val="accent5">
              <a:lumMod val="20000"/>
              <a:lumOff val="80000"/>
            </a:schemeClr>
          </a:solidFill>
          <a:ln>
            <a:solidFill>
              <a:schemeClr val="accent2">
                <a:lumMod val="75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5400" b="1" i="1" dirty="0" smtClean="0">
                <a:solidFill>
                  <a:schemeClr val="accent2">
                    <a:lumMod val="75000"/>
                  </a:schemeClr>
                </a:solidFill>
              </a:rPr>
              <a:t>المادة</a:t>
            </a:r>
            <a:r>
              <a:rPr lang="ar-IQ" sz="5400" dirty="0" smtClean="0">
                <a:solidFill>
                  <a:schemeClr val="accent2">
                    <a:lumMod val="75000"/>
                  </a:schemeClr>
                </a:solidFill>
              </a:rPr>
              <a:t> </a:t>
            </a:r>
            <a:endParaRPr lang="ar-IQ" sz="5400" dirty="0">
              <a:solidFill>
                <a:schemeClr val="accent2">
                  <a:lumMod val="75000"/>
                </a:schemeClr>
              </a:solidFill>
            </a:endParaRPr>
          </a:p>
        </p:txBody>
      </p:sp>
      <p:sp>
        <p:nvSpPr>
          <p:cNvPr id="5" name="شكل بيضاوي 4"/>
          <p:cNvSpPr/>
          <p:nvPr/>
        </p:nvSpPr>
        <p:spPr>
          <a:xfrm>
            <a:off x="5678582" y="3878215"/>
            <a:ext cx="3168352" cy="1712592"/>
          </a:xfrm>
          <a:prstGeom prst="ellipse">
            <a:avLst/>
          </a:prstGeom>
          <a:solidFill>
            <a:schemeClr val="accent5">
              <a:lumMod val="20000"/>
              <a:lumOff val="80000"/>
            </a:schemeClr>
          </a:solidFill>
          <a:ln>
            <a:solidFill>
              <a:schemeClr val="accent2">
                <a:lumMod val="75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b="1" i="1" dirty="0" smtClean="0">
                <a:solidFill>
                  <a:schemeClr val="accent2">
                    <a:lumMod val="75000"/>
                  </a:schemeClr>
                </a:solidFill>
              </a:rPr>
              <a:t>مدرسة المادة</a:t>
            </a:r>
            <a:endParaRPr lang="ar-IQ" sz="3600" b="1" i="1" dirty="0">
              <a:solidFill>
                <a:schemeClr val="accent2">
                  <a:lumMod val="75000"/>
                </a:schemeClr>
              </a:solidFill>
            </a:endParaRPr>
          </a:p>
        </p:txBody>
      </p:sp>
    </p:spTree>
    <p:extLst>
      <p:ext uri="{BB962C8B-B14F-4D97-AF65-F5344CB8AC3E}">
        <p14:creationId xmlns:p14="http://schemas.microsoft.com/office/powerpoint/2010/main" xmlns="" val="328204874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noGrp="1"/>
          </p:cNvSpPr>
          <p:nvPr>
            <p:ph type="body" idx="1"/>
          </p:nvPr>
        </p:nvSpPr>
        <p:spPr>
          <a:xfrm>
            <a:off x="5143504" y="1214422"/>
            <a:ext cx="3456384" cy="792088"/>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45720" rIns="45720" rtlCol="1" anchor="ctr">
            <a:normAutofit fontScale="92500" lnSpcReduction="2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r>
              <a:rPr lang="ar-IQ" sz="2800" b="1" dirty="0" smtClean="0">
                <a:solidFill>
                  <a:schemeClr val="accent2">
                    <a:lumMod val="75000"/>
                  </a:schemeClr>
                </a:solidFill>
              </a:rPr>
              <a:t> </a:t>
            </a:r>
            <a:r>
              <a:rPr lang="ar-IQ" sz="4400" b="1" dirty="0" smtClean="0">
                <a:solidFill>
                  <a:schemeClr val="accent5">
                    <a:lumMod val="75000"/>
                  </a:schemeClr>
                </a:solidFill>
              </a:rPr>
              <a:t>2-</a:t>
            </a:r>
            <a:r>
              <a:rPr lang="ar-IQ" sz="2800" b="1" dirty="0" smtClean="0">
                <a:solidFill>
                  <a:schemeClr val="accent2">
                    <a:lumMod val="75000"/>
                  </a:schemeClr>
                </a:solidFill>
              </a:rPr>
              <a:t>    </a:t>
            </a:r>
            <a:r>
              <a:rPr lang="ar-IQ" sz="5400" b="1" i="1" dirty="0" smtClean="0">
                <a:solidFill>
                  <a:schemeClr val="accent2">
                    <a:lumMod val="75000"/>
                  </a:schemeClr>
                </a:solidFill>
              </a:rPr>
              <a:t>الثبات : </a:t>
            </a:r>
            <a:endParaRPr lang="ar-IQ" sz="4400" b="1" i="1" dirty="0">
              <a:solidFill>
                <a:schemeClr val="accent2">
                  <a:lumMod val="75000"/>
                </a:schemeClr>
              </a:solidFill>
            </a:endParaRPr>
          </a:p>
        </p:txBody>
      </p:sp>
      <p:sp>
        <p:nvSpPr>
          <p:cNvPr id="5" name="عنصر نائب للنص 3"/>
          <p:cNvSpPr txBox="1">
            <a:spLocks/>
          </p:cNvSpPr>
          <p:nvPr/>
        </p:nvSpPr>
        <p:spPr>
          <a:xfrm>
            <a:off x="714348" y="2143116"/>
            <a:ext cx="8064896" cy="1009252"/>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45720" rIns="45720" rtlCol="1" anchor="ctr">
            <a:normAutofit/>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algn="ctr"/>
            <a:r>
              <a:rPr lang="ar-IQ" sz="2800" b="1" dirty="0" smtClean="0">
                <a:solidFill>
                  <a:schemeClr val="accent5">
                    <a:lumMod val="75000"/>
                  </a:schemeClr>
                </a:solidFill>
              </a:rPr>
              <a:t>3- </a:t>
            </a:r>
            <a:endParaRPr lang="ar-IQ" sz="2000" b="1" dirty="0">
              <a:solidFill>
                <a:schemeClr val="accent2">
                  <a:lumMod val="75000"/>
                </a:schemeClr>
              </a:solidFill>
            </a:endParaRPr>
          </a:p>
        </p:txBody>
      </p:sp>
      <p:sp>
        <p:nvSpPr>
          <p:cNvPr id="10" name="عنصر نائب للنص 3"/>
          <p:cNvSpPr txBox="1">
            <a:spLocks/>
          </p:cNvSpPr>
          <p:nvPr/>
        </p:nvSpPr>
        <p:spPr>
          <a:xfrm>
            <a:off x="539552" y="4077072"/>
            <a:ext cx="8064896" cy="2592288"/>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45720" rIns="45720" rtlCol="1" anchor="ctr">
            <a:normAutofit fontScale="85000" lnSpcReduction="2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algn="ctr"/>
            <a:r>
              <a:rPr lang="ar-IQ" sz="2800" b="1" dirty="0" smtClean="0">
                <a:solidFill>
                  <a:schemeClr val="accent2">
                    <a:lumMod val="75000"/>
                  </a:schemeClr>
                </a:solidFill>
              </a:rPr>
              <a:t>إن المراد من خاصية </a:t>
            </a:r>
            <a:r>
              <a:rPr lang="ar-IQ" sz="2800" b="1" dirty="0" err="1" smtClean="0">
                <a:solidFill>
                  <a:schemeClr val="accent2">
                    <a:lumMod val="75000"/>
                  </a:schemeClr>
                </a:solidFill>
              </a:rPr>
              <a:t>الثباث</a:t>
            </a:r>
            <a:r>
              <a:rPr lang="ar-IQ" sz="2800" b="1" dirty="0" smtClean="0">
                <a:solidFill>
                  <a:schemeClr val="accent2">
                    <a:lumMod val="75000"/>
                  </a:schemeClr>
                </a:solidFill>
              </a:rPr>
              <a:t> في النظم الاسلامية هو أنها </a:t>
            </a:r>
            <a:r>
              <a:rPr lang="ar-IQ" sz="2800" b="1" dirty="0">
                <a:solidFill>
                  <a:schemeClr val="accent2">
                    <a:lumMod val="75000"/>
                  </a:schemeClr>
                </a:solidFill>
              </a:rPr>
              <a:t>لا تتغير كيفما يشتهي أبناء </a:t>
            </a:r>
            <a:r>
              <a:rPr lang="ar-IQ" sz="2800" b="1" dirty="0" smtClean="0">
                <a:solidFill>
                  <a:schemeClr val="accent2">
                    <a:lumMod val="75000"/>
                  </a:schemeClr>
                </a:solidFill>
              </a:rPr>
              <a:t>البشر .</a:t>
            </a:r>
          </a:p>
          <a:p>
            <a:pPr algn="ctr"/>
            <a:r>
              <a:rPr lang="ar-IQ" sz="2800" b="1" dirty="0" smtClean="0">
                <a:solidFill>
                  <a:schemeClr val="accent2">
                    <a:lumMod val="75000"/>
                  </a:schemeClr>
                </a:solidFill>
              </a:rPr>
              <a:t>لأن </a:t>
            </a:r>
            <a:r>
              <a:rPr lang="ar-IQ" sz="2800" b="1" dirty="0">
                <a:solidFill>
                  <a:schemeClr val="accent2">
                    <a:lumMod val="75000"/>
                  </a:schemeClr>
                </a:solidFill>
              </a:rPr>
              <a:t>مصادرها ثابتة ومحفوظة، وهي القران الكريم والسنة النبوية </a:t>
            </a:r>
            <a:r>
              <a:rPr lang="ar-IQ" sz="2800" b="1" dirty="0" smtClean="0">
                <a:solidFill>
                  <a:schemeClr val="accent2">
                    <a:lumMod val="75000"/>
                  </a:schemeClr>
                </a:solidFill>
              </a:rPr>
              <a:t>المطهرة , وشاهد على ذلك قوله تعالى: </a:t>
            </a:r>
            <a:r>
              <a:rPr lang="ar-IQ" sz="2800" b="1" dirty="0" smtClean="0">
                <a:solidFill>
                  <a:schemeClr val="accent6">
                    <a:lumMod val="75000"/>
                  </a:schemeClr>
                </a:solidFill>
              </a:rPr>
              <a:t>(( إنا نحن نزلنا الذكر وإنا له لحافظون ))</a:t>
            </a:r>
            <a:r>
              <a:rPr lang="ar-IQ" sz="2800" b="1" dirty="0" smtClean="0">
                <a:solidFill>
                  <a:schemeClr val="accent2">
                    <a:lumMod val="75000"/>
                  </a:schemeClr>
                </a:solidFill>
              </a:rPr>
              <a:t>، وقول النبي : ((</a:t>
            </a:r>
            <a:r>
              <a:rPr lang="ar-IQ" sz="2800" b="1" dirty="0">
                <a:solidFill>
                  <a:schemeClr val="accent2">
                    <a:lumMod val="75000"/>
                  </a:schemeClr>
                </a:solidFill>
              </a:rPr>
              <a:t>صلى الله عليه </a:t>
            </a:r>
            <a:r>
              <a:rPr lang="ar-IQ" sz="2800" b="1" dirty="0" err="1">
                <a:solidFill>
                  <a:schemeClr val="accent2">
                    <a:lumMod val="75000"/>
                  </a:schemeClr>
                </a:solidFill>
              </a:rPr>
              <a:t>وآله</a:t>
            </a:r>
            <a:r>
              <a:rPr lang="ar-IQ" sz="2800" b="1" dirty="0">
                <a:solidFill>
                  <a:schemeClr val="accent2">
                    <a:lumMod val="75000"/>
                  </a:schemeClr>
                </a:solidFill>
              </a:rPr>
              <a:t> وسلم)): </a:t>
            </a:r>
            <a:r>
              <a:rPr lang="ar-IQ" sz="2800" b="1" dirty="0">
                <a:solidFill>
                  <a:schemeClr val="accent6">
                    <a:lumMod val="75000"/>
                  </a:schemeClr>
                </a:solidFill>
              </a:rPr>
              <a:t>((إِنَّ اللَّهَ تَعَالَى فَرَضَ فَرَائِضَ، فَلاَ تُضَيِّعُوهَا وَحَرَّمَ حُرُمَاتٍ، فَلاَ تَنْتَهِكُوهَا وَحَدَّ حُدُودًا، فَلاَ تَعْتَدُوهَا وَسَكَتَ عَنْ أَشْيَاءَ مِنْ غَيْرِ نِسْيَانٍ، فَلاَ تَبْحَثُوا عَنْهَا)) </a:t>
            </a:r>
            <a:r>
              <a:rPr lang="ar-IQ" sz="2800" b="1" dirty="0">
                <a:solidFill>
                  <a:schemeClr val="accent2">
                    <a:lumMod val="75000"/>
                  </a:schemeClr>
                </a:solidFill>
              </a:rPr>
              <a:t>.</a:t>
            </a:r>
            <a:endParaRPr lang="ar-IQ" sz="2000" b="1" dirty="0">
              <a:solidFill>
                <a:schemeClr val="accent2">
                  <a:lumMod val="75000"/>
                </a:schemeClr>
              </a:solidFill>
            </a:endParaRPr>
          </a:p>
        </p:txBody>
      </p:sp>
      <p:sp>
        <p:nvSpPr>
          <p:cNvPr id="11" name="عنوان 1"/>
          <p:cNvSpPr txBox="1">
            <a:spLocks/>
          </p:cNvSpPr>
          <p:nvPr/>
        </p:nvSpPr>
        <p:spPr>
          <a:xfrm>
            <a:off x="928662" y="2214554"/>
            <a:ext cx="7776864" cy="649783"/>
          </a:xfrm>
          <a:prstGeom prst="rect">
            <a:avLst/>
          </a:prstGeom>
          <a:solidFill>
            <a:schemeClr val="accent5">
              <a:lumMod val="20000"/>
              <a:lumOff val="80000"/>
            </a:schemeClr>
          </a:solidFill>
          <a:ln>
            <a:noFill/>
          </a:ln>
        </p:spPr>
        <p:txBody>
          <a:bodyPr vert="horz" lIns="0" tIns="0" rIns="0" bIns="0" anchor="ctr">
            <a:normAutofit fontScale="97500"/>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pPr algn="ctr"/>
            <a:r>
              <a:rPr lang="ar-IQ" sz="3600" dirty="0" smtClean="0">
                <a:solidFill>
                  <a:schemeClr val="accent2">
                    <a:lumMod val="75000"/>
                  </a:schemeClr>
                </a:solidFill>
              </a:rPr>
              <a:t>    ما هو المعنى المراد من صفة الثبات للنظم الاسلامية ؟ </a:t>
            </a:r>
            <a:endParaRPr lang="ar-IQ" sz="3200" dirty="0">
              <a:solidFill>
                <a:schemeClr val="accent2">
                  <a:lumMod val="75000"/>
                </a:schemeClr>
              </a:solidFill>
            </a:endParaRPr>
          </a:p>
        </p:txBody>
      </p:sp>
      <p:sp>
        <p:nvSpPr>
          <p:cNvPr id="12" name="نجمة ذات 5 نقاط 11"/>
          <p:cNvSpPr/>
          <p:nvPr/>
        </p:nvSpPr>
        <p:spPr>
          <a:xfrm>
            <a:off x="7929586" y="2214554"/>
            <a:ext cx="504056" cy="576064"/>
          </a:xfrm>
          <a:prstGeom prst="star5">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4" name="سهم للأسفل 13"/>
          <p:cNvSpPr/>
          <p:nvPr/>
        </p:nvSpPr>
        <p:spPr>
          <a:xfrm>
            <a:off x="4322925" y="3214686"/>
            <a:ext cx="674364" cy="790377"/>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8" name="عنصر نائب للنص 3"/>
          <p:cNvSpPr txBox="1">
            <a:spLocks/>
          </p:cNvSpPr>
          <p:nvPr/>
        </p:nvSpPr>
        <p:spPr>
          <a:xfrm>
            <a:off x="714348" y="285728"/>
            <a:ext cx="7858180" cy="792088"/>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45720" rIns="45720" rtlCol="1" anchor="ctr">
            <a:normAutofit fontScale="70000" lnSpcReduction="2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L="0" marR="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r>
              <a:rPr lang="ar-IQ" sz="5400" b="1" i="1" dirty="0" smtClean="0">
                <a:solidFill>
                  <a:schemeClr val="accent2">
                    <a:lumMod val="75000"/>
                  </a:schemeClr>
                </a:solidFill>
              </a:rPr>
              <a:t> الخاصية الثانية من خصائص النظم </a:t>
            </a:r>
            <a:r>
              <a:rPr lang="ar-IQ" sz="5400" b="1" i="1" dirty="0" err="1" smtClean="0">
                <a:solidFill>
                  <a:schemeClr val="accent2">
                    <a:lumMod val="75000"/>
                  </a:schemeClr>
                </a:solidFill>
              </a:rPr>
              <a:t>الاسلامية</a:t>
            </a:r>
            <a:r>
              <a:rPr lang="ar-IQ" sz="5400" b="1" i="1" dirty="0" smtClean="0">
                <a:solidFill>
                  <a:schemeClr val="accent2">
                    <a:lumMod val="75000"/>
                  </a:schemeClr>
                </a:solidFill>
              </a:rPr>
              <a:t> </a:t>
            </a:r>
            <a:r>
              <a:rPr kumimoji="0" lang="ar-IQ" sz="5400" b="1" i="1" u="none" strike="noStrike" kern="1200" cap="none" spc="0" normalizeH="0" baseline="0" noProof="0" dirty="0" smtClean="0">
                <a:ln>
                  <a:noFill/>
                </a:ln>
                <a:solidFill>
                  <a:schemeClr val="accent2">
                    <a:lumMod val="75000"/>
                  </a:schemeClr>
                </a:solidFill>
                <a:effectLst/>
                <a:uLnTx/>
                <a:uFillTx/>
                <a:latin typeface="+mn-lt"/>
                <a:ea typeface="+mn-ea"/>
                <a:cs typeface="+mn-cs"/>
              </a:rPr>
              <a:t> </a:t>
            </a:r>
            <a:endParaRPr kumimoji="0" lang="ar-IQ" sz="4400" b="1" i="1" u="none" strike="noStrike" kern="1200" cap="none" spc="0" normalizeH="0" baseline="0" noProof="0" dirty="0">
              <a:ln>
                <a:noFill/>
              </a:ln>
              <a:solidFill>
                <a:schemeClr val="accent2">
                  <a:lumMod val="75000"/>
                </a:schemeClr>
              </a:solidFill>
              <a:effectLst/>
              <a:uLnTx/>
              <a:uFillTx/>
              <a:latin typeface="+mn-lt"/>
              <a:ea typeface="+mn-ea"/>
              <a:cs typeface="+mn-cs"/>
            </a:endParaRPr>
          </a:p>
        </p:txBody>
      </p:sp>
    </p:spTree>
    <p:extLst>
      <p:ext uri="{BB962C8B-B14F-4D97-AF65-F5344CB8AC3E}">
        <p14:creationId xmlns:p14="http://schemas.microsoft.com/office/powerpoint/2010/main" xmlns="" val="2797799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642939" y="3284984"/>
            <a:ext cx="8064896" cy="2952328"/>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45720" rIns="45720" rtlCol="1" anchor="ctr">
            <a:normAutofit fontScale="92500" lnSpcReduction="1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algn="ctr"/>
            <a:r>
              <a:rPr lang="ar-IQ" sz="2400" b="1" dirty="0" smtClean="0">
                <a:solidFill>
                  <a:schemeClr val="accent2">
                    <a:lumMod val="75000"/>
                  </a:schemeClr>
                </a:solidFill>
              </a:rPr>
              <a:t>مع </a:t>
            </a:r>
            <a:r>
              <a:rPr lang="ar-IQ" sz="2400" b="1" dirty="0">
                <a:solidFill>
                  <a:schemeClr val="accent2">
                    <a:lumMod val="75000"/>
                  </a:schemeClr>
                </a:solidFill>
              </a:rPr>
              <a:t>أن مصادر النظم الاسلامية ثابتة ونصوصها </a:t>
            </a:r>
            <a:r>
              <a:rPr lang="ar-IQ" sz="2400" b="1" dirty="0" smtClean="0">
                <a:solidFill>
                  <a:schemeClr val="accent2">
                    <a:lumMod val="75000"/>
                  </a:schemeClr>
                </a:solidFill>
              </a:rPr>
              <a:t>من القرآن الكريم </a:t>
            </a:r>
            <a:r>
              <a:rPr lang="ar-IQ" sz="2400" b="1" dirty="0">
                <a:solidFill>
                  <a:schemeClr val="accent2">
                    <a:lumMod val="75000"/>
                  </a:schemeClr>
                </a:solidFill>
              </a:rPr>
              <a:t>والسنة المطهرة فإنها جاءت ملبية لاحتياجات الانسان ومتطلبات حياته التي يعجز البشر عن جمعها، ويرجع ذلك الى أنها جمعت مع الثبات التطور؛ فلم تغفل جانب المتغيرات التي تطرا على الحياة البشرية، قال </a:t>
            </a:r>
            <a:r>
              <a:rPr lang="ar-IQ" sz="2400" b="1" dirty="0" smtClean="0">
                <a:solidFill>
                  <a:schemeClr val="accent2">
                    <a:lumMod val="75000"/>
                  </a:schemeClr>
                </a:solidFill>
              </a:rPr>
              <a:t>تعالى </a:t>
            </a:r>
            <a:r>
              <a:rPr lang="ar-IQ" sz="2400" b="1" dirty="0" smtClean="0">
                <a:solidFill>
                  <a:schemeClr val="accent6">
                    <a:lumMod val="75000"/>
                  </a:schemeClr>
                </a:solidFill>
              </a:rPr>
              <a:t>: (( وما ارسلناك الا رحمة للعالمين ) </a:t>
            </a:r>
            <a:r>
              <a:rPr lang="ar-IQ" sz="2400" b="1" dirty="0">
                <a:solidFill>
                  <a:schemeClr val="accent6">
                    <a:lumMod val="75000"/>
                  </a:schemeClr>
                </a:solidFill>
              </a:rPr>
              <a:t>)</a:t>
            </a:r>
            <a:r>
              <a:rPr lang="ar-IQ" sz="2400" b="1" dirty="0">
                <a:solidFill>
                  <a:schemeClr val="accent2">
                    <a:lumMod val="75000"/>
                  </a:schemeClr>
                </a:solidFill>
              </a:rPr>
              <a:t>،"والعالمين "لفظ يشمل الزمان والمكان على اقصى اتساع وبلا حدود</a:t>
            </a:r>
            <a:r>
              <a:rPr lang="ar-IQ" sz="2400" b="1" dirty="0" smtClean="0">
                <a:solidFill>
                  <a:schemeClr val="accent2">
                    <a:lumMod val="75000"/>
                  </a:schemeClr>
                </a:solidFill>
              </a:rPr>
              <a:t>.</a:t>
            </a:r>
          </a:p>
          <a:p>
            <a:pPr algn="ctr"/>
            <a:r>
              <a:rPr lang="ar-IQ" sz="2400" b="1" dirty="0" smtClean="0">
                <a:solidFill>
                  <a:schemeClr val="accent2">
                    <a:lumMod val="75000"/>
                  </a:schemeClr>
                </a:solidFill>
              </a:rPr>
              <a:t>اي ان النظم الاسلامية </a:t>
            </a:r>
            <a:r>
              <a:rPr lang="ar-IQ" sz="2400" b="1" dirty="0" err="1" smtClean="0">
                <a:solidFill>
                  <a:schemeClr val="accent2">
                    <a:lumMod val="75000"/>
                  </a:schemeClr>
                </a:solidFill>
              </a:rPr>
              <a:t>بإصولها</a:t>
            </a:r>
            <a:r>
              <a:rPr lang="ar-IQ" sz="2400" b="1" dirty="0" smtClean="0">
                <a:solidFill>
                  <a:schemeClr val="accent2">
                    <a:lumMod val="75000"/>
                  </a:schemeClr>
                </a:solidFill>
              </a:rPr>
              <a:t> ومقاصدها صالحة لكل زمان ومكان , فهي لا تختل بتغير الزمان او المكان , لان وظيفتها العامة هي ( جلب المصالح ودفع المفاسد في الدنيا والاخرة ) . </a:t>
            </a:r>
            <a:endParaRPr lang="ar-IQ" sz="2400" b="1" dirty="0">
              <a:solidFill>
                <a:schemeClr val="accent2">
                  <a:lumMod val="75000"/>
                </a:schemeClr>
              </a:solidFill>
            </a:endParaRPr>
          </a:p>
        </p:txBody>
      </p:sp>
      <p:sp>
        <p:nvSpPr>
          <p:cNvPr id="2" name="نجمة ذات 5 نقاط 1"/>
          <p:cNvSpPr/>
          <p:nvPr/>
        </p:nvSpPr>
        <p:spPr>
          <a:xfrm>
            <a:off x="7812360" y="728700"/>
            <a:ext cx="576064" cy="648072"/>
          </a:xfrm>
          <a:prstGeom prst="star5">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سهم للأسفل 4"/>
          <p:cNvSpPr/>
          <p:nvPr/>
        </p:nvSpPr>
        <p:spPr>
          <a:xfrm>
            <a:off x="4338205" y="1988840"/>
            <a:ext cx="674364" cy="1045915"/>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عنصر نائب للنص 3"/>
          <p:cNvSpPr txBox="1">
            <a:spLocks/>
          </p:cNvSpPr>
          <p:nvPr/>
        </p:nvSpPr>
        <p:spPr>
          <a:xfrm>
            <a:off x="642939" y="701080"/>
            <a:ext cx="8064896" cy="855712"/>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45720" rIns="45720" rtlCol="1" anchor="ctr">
            <a:normAutofit/>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algn="ctr"/>
            <a:r>
              <a:rPr lang="ar-IQ" sz="2400" b="1" dirty="0" smtClean="0">
                <a:solidFill>
                  <a:schemeClr val="accent2">
                    <a:lumMod val="75000"/>
                  </a:schemeClr>
                </a:solidFill>
              </a:rPr>
              <a:t>هل ان صفة الثبات وعدم التغير في النظم الاسلامية تجعلها جامدة ؟ </a:t>
            </a:r>
            <a:endParaRPr lang="ar-IQ" sz="2400" b="1" dirty="0">
              <a:solidFill>
                <a:schemeClr val="accent2">
                  <a:lumMod val="75000"/>
                </a:schemeClr>
              </a:solidFill>
            </a:endParaRPr>
          </a:p>
        </p:txBody>
      </p:sp>
      <p:sp>
        <p:nvSpPr>
          <p:cNvPr id="3" name="نجمة ذات 5 نقاط 2"/>
          <p:cNvSpPr/>
          <p:nvPr/>
        </p:nvSpPr>
        <p:spPr>
          <a:xfrm>
            <a:off x="7956376" y="782706"/>
            <a:ext cx="592163" cy="540060"/>
          </a:xfrm>
          <a:prstGeom prst="star5">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xmlns="" val="997011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1835696" y="449052"/>
            <a:ext cx="6552728" cy="679884"/>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45720" rIns="45720" rtlCol="1" anchor="ctr">
            <a:normAutofit/>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algn="ctr"/>
            <a:r>
              <a:rPr lang="ar-IQ" sz="2400" b="1" dirty="0" smtClean="0">
                <a:solidFill>
                  <a:schemeClr val="accent2">
                    <a:lumMod val="75000"/>
                  </a:schemeClr>
                </a:solidFill>
              </a:rPr>
              <a:t>الى ماذا يؤدي ترك العمل بالنظم الاسلامية  ؟ </a:t>
            </a:r>
            <a:endParaRPr lang="ar-IQ" sz="2400" b="1" dirty="0">
              <a:solidFill>
                <a:schemeClr val="accent2">
                  <a:lumMod val="75000"/>
                </a:schemeClr>
              </a:solidFill>
            </a:endParaRPr>
          </a:p>
        </p:txBody>
      </p:sp>
      <p:sp>
        <p:nvSpPr>
          <p:cNvPr id="5" name="سهم للأسفل 4"/>
          <p:cNvSpPr/>
          <p:nvPr/>
        </p:nvSpPr>
        <p:spPr>
          <a:xfrm>
            <a:off x="4675387" y="1251049"/>
            <a:ext cx="674364" cy="665783"/>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عنصر نائب للنص 3"/>
          <p:cNvSpPr txBox="1">
            <a:spLocks/>
          </p:cNvSpPr>
          <p:nvPr/>
        </p:nvSpPr>
        <p:spPr>
          <a:xfrm>
            <a:off x="395536" y="2060848"/>
            <a:ext cx="8312299" cy="4536504"/>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45720" rIns="45720" rtlCol="1" anchor="ctr">
            <a:normAutofit fontScale="77500" lnSpcReduction="2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algn="ctr"/>
            <a:r>
              <a:rPr lang="ar-IQ" sz="2400" b="1" dirty="0" smtClean="0">
                <a:solidFill>
                  <a:schemeClr val="accent2">
                    <a:lumMod val="75000"/>
                  </a:schemeClr>
                </a:solidFill>
              </a:rPr>
              <a:t>يؤدي الى الشرك والاخلال في توحيد الله عز وجل فلا </a:t>
            </a:r>
            <a:r>
              <a:rPr lang="ar-IQ" sz="2400" b="1" dirty="0">
                <a:solidFill>
                  <a:schemeClr val="accent2">
                    <a:lumMod val="75000"/>
                  </a:schemeClr>
                </a:solidFill>
              </a:rPr>
              <a:t>شرك أعظم من أن تتخذ مشرعاً غير الله، أو أن يرى في نظام الله عدم الصلاحية؛ ولا شك أن من يفعل ذلك؛ فسيكون عرضة للتغيير والتبديل؛ فعقول البشر متفاوتة، وأهواءهم كثيرة، ولذا فالاحتكام اليهم مظنة التغاير والتبدل والاختلاف باختلاف الازمان </a:t>
            </a:r>
            <a:r>
              <a:rPr lang="ar-IQ" sz="2400" b="1" dirty="0" smtClean="0">
                <a:solidFill>
                  <a:schemeClr val="accent2">
                    <a:lumMod val="75000"/>
                  </a:schemeClr>
                </a:solidFill>
              </a:rPr>
              <a:t>والاماكن</a:t>
            </a:r>
            <a:r>
              <a:rPr lang="ar-IQ" sz="2400" b="1" dirty="0">
                <a:solidFill>
                  <a:schemeClr val="accent2">
                    <a:lumMod val="75000"/>
                  </a:schemeClr>
                </a:solidFill>
              </a:rPr>
              <a:t> </a:t>
            </a:r>
            <a:r>
              <a:rPr lang="ar-IQ" sz="2400" b="1" dirty="0" smtClean="0">
                <a:solidFill>
                  <a:schemeClr val="accent2">
                    <a:lumMod val="75000"/>
                  </a:schemeClr>
                </a:solidFill>
              </a:rPr>
              <a:t>.</a:t>
            </a:r>
          </a:p>
          <a:p>
            <a:pPr algn="ctr"/>
            <a:r>
              <a:rPr lang="ar-IQ" sz="2400" b="1" dirty="0" smtClean="0">
                <a:solidFill>
                  <a:schemeClr val="accent2">
                    <a:lumMod val="75000"/>
                  </a:schemeClr>
                </a:solidFill>
              </a:rPr>
              <a:t> </a:t>
            </a:r>
            <a:r>
              <a:rPr lang="ar-IQ" sz="2400" b="1" dirty="0">
                <a:solidFill>
                  <a:schemeClr val="accent2">
                    <a:lumMod val="75000"/>
                  </a:schemeClr>
                </a:solidFill>
              </a:rPr>
              <a:t>وأقرب مثال على ذلك وأوضحه هؤلاء اليهود الذين وصموا بالشرك باللّه؛ لأنَّهم كانوا يتخذون أحبارهم أرباباً من دون اللّه-لا لأنهم عبدوهم- ولكن؛ لأنَّهم قبلوا منهم التحليل والتحريم، ومنحوهم حق الحاكمية والتشريع ـــ ابتداء من عند أنفسهم ـــ  فجعلوا بذلك مشركين الشرك الذي يغفر اللّه كل ما عداه فضلاً عن الكبائر؛ فمردُّ الأمر كلِّه إلى إفراد اللّه ـــ سبحانه </a:t>
            </a:r>
          </a:p>
          <a:p>
            <a:pPr algn="ctr"/>
            <a:r>
              <a:rPr lang="ar-IQ" sz="2400" b="1" dirty="0" smtClean="0">
                <a:solidFill>
                  <a:schemeClr val="accent2">
                    <a:lumMod val="75000"/>
                  </a:schemeClr>
                </a:solidFill>
              </a:rPr>
              <a:t>فإن إفراد الله سبحانه وتعالى </a:t>
            </a:r>
            <a:r>
              <a:rPr lang="ar-IQ" sz="2400" b="1" dirty="0">
                <a:solidFill>
                  <a:schemeClr val="accent2">
                    <a:lumMod val="75000"/>
                  </a:schemeClr>
                </a:solidFill>
              </a:rPr>
              <a:t>بالحاكمية؛ </a:t>
            </a:r>
            <a:r>
              <a:rPr lang="ar-IQ" sz="2400" b="1" dirty="0" smtClean="0">
                <a:solidFill>
                  <a:schemeClr val="accent2">
                    <a:lumMod val="75000"/>
                  </a:schemeClr>
                </a:solidFill>
              </a:rPr>
              <a:t>هي من </a:t>
            </a:r>
            <a:r>
              <a:rPr lang="ar-IQ" sz="2400" b="1" dirty="0">
                <a:solidFill>
                  <a:schemeClr val="accent2">
                    <a:lumMod val="75000"/>
                  </a:schemeClr>
                </a:solidFill>
              </a:rPr>
              <a:t>أخصُّ خصائص الألوهية وداخل هذا النطاق يبقى المسلم مسلماً ويبقى المؤمن مؤمنا، ويطمع أن يغفر له ذنوبه ومنها كبائره! أمَّا خارج هذا النطاق؛ فهو الشرك الذي لا يغفره اللّه أبداً،  قال تعالى: </a:t>
            </a:r>
            <a:r>
              <a:rPr lang="ar-IQ" sz="2400" b="1" dirty="0">
                <a:solidFill>
                  <a:schemeClr val="accent6">
                    <a:lumMod val="75000"/>
                  </a:schemeClr>
                </a:solidFill>
              </a:rPr>
              <a:t>{يَا أَيُّهَا الَّذِينَ آمَنُواْ أَطِيعُواْ اللّهَ وَأَطِيعُواْ الرَّسُولَ وَأُوْلِي الأَمْرِ مِنكُمْ فَإِن تَنَازَعْتُمْ فِي شَيْءٍ فَرُدُّوهُ إِلَى اللّهِ وَالرَّسُولِ إِن كُنتُمْ تُؤْمِنُونَ بِاللّهِ وَالْيَوْمِ الآخِرِ ذَلِكَ خَيْرٌ وَأَحْسَنُ تَأْوِيلاً</a:t>
            </a:r>
            <a:r>
              <a:rPr lang="ar-IQ" sz="2400" b="1" dirty="0" smtClean="0">
                <a:solidFill>
                  <a:schemeClr val="accent6">
                    <a:lumMod val="75000"/>
                  </a:schemeClr>
                </a:solidFill>
              </a:rPr>
              <a:t>}</a:t>
            </a:r>
            <a:r>
              <a:rPr lang="ar-IQ" sz="2400" b="1" dirty="0">
                <a:solidFill>
                  <a:schemeClr val="accent2">
                    <a:lumMod val="75000"/>
                  </a:schemeClr>
                </a:solidFill>
              </a:rPr>
              <a:t> </a:t>
            </a:r>
            <a:endParaRPr lang="ar-IQ" sz="2400" b="1" dirty="0" smtClean="0">
              <a:solidFill>
                <a:schemeClr val="accent2">
                  <a:lumMod val="75000"/>
                </a:schemeClr>
              </a:solidFill>
            </a:endParaRPr>
          </a:p>
          <a:p>
            <a:pPr algn="ctr"/>
            <a:r>
              <a:rPr lang="ar-IQ" sz="2400" b="1" dirty="0">
                <a:solidFill>
                  <a:schemeClr val="accent2">
                    <a:lumMod val="75000"/>
                  </a:schemeClr>
                </a:solidFill>
              </a:rPr>
              <a:t>وفي هذا النص يبين اللّه </a:t>
            </a:r>
            <a:r>
              <a:rPr lang="ar-IQ" sz="2400" b="1" dirty="0" smtClean="0">
                <a:solidFill>
                  <a:schemeClr val="accent2">
                    <a:lumMod val="75000"/>
                  </a:schemeClr>
                </a:solidFill>
              </a:rPr>
              <a:t>سبحانه وتعالى </a:t>
            </a:r>
            <a:r>
              <a:rPr lang="ar-IQ" sz="2400" b="1" dirty="0">
                <a:solidFill>
                  <a:schemeClr val="accent2">
                    <a:lumMod val="75000"/>
                  </a:schemeClr>
                </a:solidFill>
              </a:rPr>
              <a:t>شرط الإيمان وحدَّ الإسلام في الوقت الذي يبين فيه قاعدة النظام الأساس </a:t>
            </a:r>
            <a:r>
              <a:rPr lang="ar-IQ" sz="2400" b="1" dirty="0" smtClean="0">
                <a:solidFill>
                  <a:schemeClr val="accent2">
                    <a:lumMod val="75000"/>
                  </a:schemeClr>
                </a:solidFill>
              </a:rPr>
              <a:t>عند المسلمين </a:t>
            </a:r>
            <a:r>
              <a:rPr lang="ar-IQ" sz="2400" b="1" dirty="0">
                <a:solidFill>
                  <a:schemeClr val="accent2">
                    <a:lumMod val="75000"/>
                  </a:schemeClr>
                </a:solidFill>
              </a:rPr>
              <a:t>وقاعدة </a:t>
            </a:r>
            <a:r>
              <a:rPr lang="ar-IQ" sz="2400" b="1" dirty="0" smtClean="0">
                <a:solidFill>
                  <a:schemeClr val="accent2">
                    <a:lumMod val="75000"/>
                  </a:schemeClr>
                </a:solidFill>
              </a:rPr>
              <a:t>الحكم ، </a:t>
            </a:r>
            <a:r>
              <a:rPr lang="ar-IQ" sz="2400" b="1" dirty="0">
                <a:solidFill>
                  <a:schemeClr val="accent2">
                    <a:lumMod val="75000"/>
                  </a:schemeClr>
                </a:solidFill>
              </a:rPr>
              <a:t>ومصدر السلطان، </a:t>
            </a:r>
            <a:r>
              <a:rPr lang="ar-IQ" sz="2400" b="1" dirty="0" smtClean="0">
                <a:solidFill>
                  <a:schemeClr val="accent2">
                    <a:lumMod val="75000"/>
                  </a:schemeClr>
                </a:solidFill>
              </a:rPr>
              <a:t>كلُّها </a:t>
            </a:r>
            <a:r>
              <a:rPr lang="ar-IQ" sz="2400" b="1" dirty="0">
                <a:solidFill>
                  <a:schemeClr val="accent2">
                    <a:lumMod val="75000"/>
                  </a:schemeClr>
                </a:solidFill>
              </a:rPr>
              <a:t>تبدأ وتنتهي عند التلقي من اللّه </a:t>
            </a:r>
            <a:r>
              <a:rPr lang="ar-IQ" sz="2400" b="1" dirty="0" smtClean="0">
                <a:solidFill>
                  <a:schemeClr val="accent2">
                    <a:lumMod val="75000"/>
                  </a:schemeClr>
                </a:solidFill>
              </a:rPr>
              <a:t>وحده .</a:t>
            </a:r>
            <a:endParaRPr lang="ar-IQ" sz="2400" b="1" dirty="0">
              <a:solidFill>
                <a:schemeClr val="accent2">
                  <a:lumMod val="75000"/>
                </a:schemeClr>
              </a:solidFill>
            </a:endParaRPr>
          </a:p>
        </p:txBody>
      </p:sp>
      <p:sp>
        <p:nvSpPr>
          <p:cNvPr id="7" name="نجمة ذات 5 نقاط 6"/>
          <p:cNvSpPr/>
          <p:nvPr/>
        </p:nvSpPr>
        <p:spPr>
          <a:xfrm>
            <a:off x="7436390" y="536966"/>
            <a:ext cx="576064" cy="504056"/>
          </a:xfrm>
          <a:prstGeom prst="star5">
            <a:avLst>
              <a:gd name="adj" fmla="val 21229"/>
              <a:gd name="hf" fmla="val 105146"/>
              <a:gd name="vf" fmla="val 110557"/>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xmlns="" val="2128580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826450" y="1998826"/>
            <a:ext cx="7560840" cy="679884"/>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45720" rIns="45720" rtlCol="1" anchor="ctr">
            <a:normAutofit/>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algn="ctr"/>
            <a:r>
              <a:rPr lang="ar-IQ" sz="2400" b="1" dirty="0" smtClean="0">
                <a:solidFill>
                  <a:schemeClr val="accent2">
                    <a:lumMod val="75000"/>
                  </a:schemeClr>
                </a:solidFill>
              </a:rPr>
              <a:t> ما هو المعنى المراد من خاصية الوضوح في النظم الاسلامية</a:t>
            </a:r>
            <a:endParaRPr lang="ar-IQ" sz="2400" b="1" dirty="0">
              <a:solidFill>
                <a:schemeClr val="accent2">
                  <a:lumMod val="75000"/>
                </a:schemeClr>
              </a:solidFill>
            </a:endParaRPr>
          </a:p>
        </p:txBody>
      </p:sp>
      <p:sp>
        <p:nvSpPr>
          <p:cNvPr id="5" name="سهم للأسفل 4"/>
          <p:cNvSpPr/>
          <p:nvPr/>
        </p:nvSpPr>
        <p:spPr>
          <a:xfrm>
            <a:off x="4269688" y="2996952"/>
            <a:ext cx="674364" cy="1044116"/>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عنصر نائب للنص 3"/>
          <p:cNvSpPr txBox="1">
            <a:spLocks/>
          </p:cNvSpPr>
          <p:nvPr/>
        </p:nvSpPr>
        <p:spPr>
          <a:xfrm>
            <a:off x="574422" y="4221088"/>
            <a:ext cx="8064896" cy="2088232"/>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45720" rIns="45720" rtlCol="1" anchor="ctr">
            <a:normAutofit/>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algn="ctr"/>
            <a:r>
              <a:rPr lang="ar-IQ" sz="2800" b="1" dirty="0" smtClean="0">
                <a:solidFill>
                  <a:schemeClr val="accent2">
                    <a:lumMod val="75000"/>
                  </a:schemeClr>
                </a:solidFill>
              </a:rPr>
              <a:t>الوضوح</a:t>
            </a:r>
            <a:r>
              <a:rPr lang="ar-IQ" sz="2400" b="1" dirty="0" smtClean="0">
                <a:solidFill>
                  <a:schemeClr val="accent2">
                    <a:lumMod val="75000"/>
                  </a:schemeClr>
                </a:solidFill>
              </a:rPr>
              <a:t> : هو </a:t>
            </a:r>
            <a:r>
              <a:rPr lang="ar-IQ" sz="2400" b="1" dirty="0">
                <a:solidFill>
                  <a:schemeClr val="accent2">
                    <a:lumMod val="75000"/>
                  </a:schemeClr>
                </a:solidFill>
              </a:rPr>
              <a:t>الإبانة ويقابلها الغموض </a:t>
            </a:r>
            <a:endParaRPr lang="ar-IQ" sz="2400" b="1" dirty="0" smtClean="0">
              <a:solidFill>
                <a:schemeClr val="accent2">
                  <a:lumMod val="75000"/>
                </a:schemeClr>
              </a:solidFill>
            </a:endParaRPr>
          </a:p>
          <a:p>
            <a:pPr algn="ctr"/>
            <a:r>
              <a:rPr lang="ar-IQ" sz="2400" b="1" dirty="0" smtClean="0">
                <a:solidFill>
                  <a:schemeClr val="accent2">
                    <a:lumMod val="75000"/>
                  </a:schemeClr>
                </a:solidFill>
              </a:rPr>
              <a:t>قال </a:t>
            </a:r>
            <a:r>
              <a:rPr lang="ar-IQ" sz="2400" b="1" dirty="0">
                <a:solidFill>
                  <a:schemeClr val="accent2">
                    <a:lumMod val="75000"/>
                  </a:schemeClr>
                </a:solidFill>
              </a:rPr>
              <a:t>تعالى في وصف </a:t>
            </a:r>
            <a:r>
              <a:rPr lang="ar-IQ" sz="2400" b="1" dirty="0" smtClean="0">
                <a:solidFill>
                  <a:schemeClr val="accent2">
                    <a:lumMod val="75000"/>
                  </a:schemeClr>
                </a:solidFill>
              </a:rPr>
              <a:t>كتابه العزيز : </a:t>
            </a:r>
            <a:r>
              <a:rPr lang="ar-IQ" sz="2400" b="1" dirty="0" smtClean="0">
                <a:solidFill>
                  <a:schemeClr val="accent6">
                    <a:lumMod val="75000"/>
                  </a:schemeClr>
                </a:solidFill>
              </a:rPr>
              <a:t>(﴿ وَكَذَلِكَ </a:t>
            </a:r>
            <a:r>
              <a:rPr lang="ar-IQ" sz="2400" b="1" dirty="0">
                <a:solidFill>
                  <a:schemeClr val="accent6">
                    <a:lumMod val="75000"/>
                  </a:schemeClr>
                </a:solidFill>
              </a:rPr>
              <a:t>أَنْزَلْنَاهُ آيَاتٍ بَيِّنَاتٍ وَأَنَّ اللَّهَ يَهْدِي مَنْ يُرِيدُ </a:t>
            </a:r>
            <a:r>
              <a:rPr lang="ar-IQ" sz="2400" b="1" dirty="0" smtClean="0">
                <a:solidFill>
                  <a:schemeClr val="accent6">
                    <a:lumMod val="75000"/>
                  </a:schemeClr>
                </a:solidFill>
              </a:rPr>
              <a:t>﴾) . </a:t>
            </a:r>
          </a:p>
          <a:p>
            <a:pPr algn="ctr"/>
            <a:r>
              <a:rPr lang="ar-IQ" sz="2400" b="1" dirty="0" smtClean="0">
                <a:solidFill>
                  <a:schemeClr val="accent2">
                    <a:lumMod val="75000"/>
                  </a:schemeClr>
                </a:solidFill>
              </a:rPr>
              <a:t> فالنظم </a:t>
            </a:r>
            <a:r>
              <a:rPr lang="ar-IQ" sz="2400" b="1" dirty="0">
                <a:solidFill>
                  <a:schemeClr val="accent2">
                    <a:lumMod val="75000"/>
                  </a:schemeClr>
                </a:solidFill>
              </a:rPr>
              <a:t>الإسلاميةُ واضحةٌ لا غموضَ فيها ولا </a:t>
            </a:r>
            <a:r>
              <a:rPr lang="ar-IQ" sz="2400" b="1" dirty="0" smtClean="0">
                <a:solidFill>
                  <a:schemeClr val="accent2">
                    <a:lumMod val="75000"/>
                  </a:schemeClr>
                </a:solidFill>
              </a:rPr>
              <a:t>تعقيد . </a:t>
            </a:r>
            <a:endParaRPr lang="ar-IQ" sz="2400" b="1" dirty="0">
              <a:solidFill>
                <a:schemeClr val="accent2">
                  <a:lumMod val="75000"/>
                </a:schemeClr>
              </a:solidFill>
            </a:endParaRPr>
          </a:p>
        </p:txBody>
      </p:sp>
      <p:sp>
        <p:nvSpPr>
          <p:cNvPr id="7" name="عنصر نائب للنص 3"/>
          <p:cNvSpPr txBox="1">
            <a:spLocks noGrp="1"/>
          </p:cNvSpPr>
          <p:nvPr>
            <p:ph type="body" idx="1"/>
          </p:nvPr>
        </p:nvSpPr>
        <p:spPr>
          <a:xfrm>
            <a:off x="4961683" y="836712"/>
            <a:ext cx="3456384" cy="925384"/>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45720" rIns="45720" rtlCol="1" anchor="ctr">
            <a:normAutofit fontScale="92500" lnSpcReduction="1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r>
              <a:rPr lang="ar-IQ" sz="2800" b="1" dirty="0" smtClean="0">
                <a:solidFill>
                  <a:schemeClr val="accent2">
                    <a:lumMod val="75000"/>
                  </a:schemeClr>
                </a:solidFill>
              </a:rPr>
              <a:t> </a:t>
            </a:r>
            <a:r>
              <a:rPr lang="ar-IQ" sz="4400" b="1" dirty="0" smtClean="0">
                <a:solidFill>
                  <a:schemeClr val="accent5">
                    <a:lumMod val="75000"/>
                  </a:schemeClr>
                </a:solidFill>
              </a:rPr>
              <a:t>3-</a:t>
            </a:r>
            <a:r>
              <a:rPr lang="ar-IQ" sz="2800" b="1" dirty="0" smtClean="0">
                <a:solidFill>
                  <a:schemeClr val="accent2">
                    <a:lumMod val="75000"/>
                  </a:schemeClr>
                </a:solidFill>
              </a:rPr>
              <a:t>    </a:t>
            </a:r>
            <a:r>
              <a:rPr lang="ar-IQ" sz="5400" b="1" i="1" dirty="0" smtClean="0">
                <a:solidFill>
                  <a:schemeClr val="accent2">
                    <a:lumMod val="75000"/>
                  </a:schemeClr>
                </a:solidFill>
              </a:rPr>
              <a:t>الوضوح : </a:t>
            </a:r>
            <a:endParaRPr lang="ar-IQ" sz="4400" b="1" i="1" dirty="0">
              <a:solidFill>
                <a:schemeClr val="accent2">
                  <a:lumMod val="75000"/>
                </a:schemeClr>
              </a:solidFill>
            </a:endParaRPr>
          </a:p>
        </p:txBody>
      </p:sp>
      <p:sp>
        <p:nvSpPr>
          <p:cNvPr id="8" name="نجمة ذات 5 نقاط 7"/>
          <p:cNvSpPr/>
          <p:nvPr/>
        </p:nvSpPr>
        <p:spPr>
          <a:xfrm>
            <a:off x="7568153" y="2031387"/>
            <a:ext cx="648073" cy="556092"/>
          </a:xfrm>
          <a:prstGeom prst="star5">
            <a:avLst>
              <a:gd name="adj" fmla="val 14836"/>
              <a:gd name="hf" fmla="val 105146"/>
              <a:gd name="vf" fmla="val 110557"/>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xmlns="" val="110885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395536" y="764704"/>
            <a:ext cx="8312299" cy="5832648"/>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45720" rIns="45720" rtlCol="1" anchor="ctr">
            <a:normAutofit fontScale="92500" lnSpcReduction="1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algn="ctr"/>
            <a:r>
              <a:rPr lang="ar-IQ" sz="2400" b="1" dirty="0">
                <a:solidFill>
                  <a:schemeClr val="accent2">
                    <a:lumMod val="75000"/>
                  </a:schemeClr>
                </a:solidFill>
              </a:rPr>
              <a:t>وهذا الوضوحُ يناسبُ العقلَ السليمَ؛ لأنَّ العقلَ ـــ دائماًـــ  يطلبُ الترابطَ والوحدة َعندَ التنوعِ والكثرةِ،  ويريدُ أنْ يُرجعَ الأشياءَ المختلفةَ إلى سبب ٍواحدٍ. ولعل منشأ هذا الوضوح وسببه الرئيس يكمن في ما أودعه الله تعالى في الكون من أسرار؛ فكان الاحتياج الى معرفة هذه الاسرار أمراً مهماً عند الانسان كي تستقيم حياته وفق ما سّخر له الانتفاع بها، في الوقت الذي زوى عنه الأسرار الأخرى التي لا علاقة لها بخلافته الكبرى؛ فلم تكن ثمة حاجة للوقوف عليها أو معرفتها، ولعل هذا هو السبب الرئيس في الشقاء الذي وقعت فيه بعض الأمم  حين ضربت في تيه لا منارة فيه، وهي تحاول كشف هذه الأسرار، وتفترض فروضاً تنبع من الإدراك البشري الذي لم يهيأ لهذا المجال، ولم يزود أصلا بأدوات المعرفة فيه والارتياد؛ فتجيء هذه الفروض مبهمة وغير واضحة؛ فيأتي المقلدون المتنكرون لكل ما هو ديني فيأخذون تلك الأوضاع الفلسفية الغامضة والمستعصية على الفهم ليحاولوا أن يطبقوها ويجعلوها نظاماً وضعيا للبشر، ولعل هذا الأمر هو أكبر خطأ ارتكبه هؤلاء،  وما ذلك إلا لأن أصحاب هذه الفلسفات حاولوا أن يخرجوا بالإدراك البشري عن طبيعة خلقته، وأن يتجاوزوا به نطاقه المقدور له! فلم ينتهوا إلى شيء يطمئن إليه بل لم يصلوا إلى شيء يمكن أن يحترمه من يرى التصور الإسلامي ويعيش في ظله، وعصم الإسلام أهله المؤمنين بحقيقته أن يضربوا في هذا التيه بلا دليل، وأن يحاولوا هذه المحاولة الفاشلة، الخاطئة المنهج </a:t>
            </a:r>
            <a:r>
              <a:rPr lang="ar-IQ" sz="2400" b="1" dirty="0" smtClean="0">
                <a:solidFill>
                  <a:schemeClr val="accent2">
                    <a:lumMod val="75000"/>
                  </a:schemeClr>
                </a:solidFill>
              </a:rPr>
              <a:t>ابتداء .</a:t>
            </a:r>
            <a:endParaRPr lang="ar-IQ" sz="2400" b="1" dirty="0">
              <a:solidFill>
                <a:schemeClr val="accent2">
                  <a:lumMod val="75000"/>
                </a:schemeClr>
              </a:solidFill>
            </a:endParaRPr>
          </a:p>
        </p:txBody>
      </p:sp>
    </p:spTree>
    <p:extLst>
      <p:ext uri="{BB962C8B-B14F-4D97-AF65-F5344CB8AC3E}">
        <p14:creationId xmlns:p14="http://schemas.microsoft.com/office/powerpoint/2010/main" xmlns="" val="12231587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5019</TotalTime>
  <Words>761</Words>
  <Application>Microsoft Office PowerPoint</Application>
  <PresentationFormat>عرض على الشاشة (3:4)‏</PresentationFormat>
  <Paragraphs>25</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تدفق</vt:lpstr>
      <vt:lpstr>النظم الاسلامية </vt:lpstr>
      <vt:lpstr>الشريحة 2</vt:lpstr>
      <vt:lpstr>الشريحة 3</vt:lpstr>
      <vt:lpstr>الشريحة 4</vt:lpstr>
      <vt:lpstr>الشريحة 5</vt:lpstr>
      <vt:lpstr>الشريحة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dc:title>
  <dc:creator>lenovo</dc:creator>
  <cp:lastModifiedBy>Maher</cp:lastModifiedBy>
  <cp:revision>36</cp:revision>
  <dcterms:created xsi:type="dcterms:W3CDTF">2021-05-19T13:51:03Z</dcterms:created>
  <dcterms:modified xsi:type="dcterms:W3CDTF">2022-01-14T19:47:06Z</dcterms:modified>
</cp:coreProperties>
</file>