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F3859DB-77B5-4EDB-9DE1-89176FCB7149}" type="datetimeFigureOut">
              <a:rPr lang="ar-IQ" smtClean="0"/>
              <a:t>06/11/1442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782DFD-4695-4F15-BB3F-6773E839E44B}" type="slidenum">
              <a:rPr lang="ar-IQ" smtClean="0"/>
              <a:t>‹#›</a:t>
            </a:fld>
            <a:endParaRPr lang="ar-IQ"/>
          </a:p>
        </p:txBody>
      </p:sp>
    </p:spTree>
    <p:extLst>
      <p:ext uri="{BB962C8B-B14F-4D97-AF65-F5344CB8AC3E}">
        <p14:creationId xmlns:p14="http://schemas.microsoft.com/office/powerpoint/2010/main" val="89996084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E782DFD-4695-4F15-BB3F-6773E839E44B}" type="slidenum">
              <a:rPr lang="ar-IQ" smtClean="0"/>
              <a:t>6</a:t>
            </a:fld>
            <a:endParaRPr lang="ar-IQ"/>
          </a:p>
        </p:txBody>
      </p:sp>
    </p:spTree>
    <p:extLst>
      <p:ext uri="{BB962C8B-B14F-4D97-AF65-F5344CB8AC3E}">
        <p14:creationId xmlns:p14="http://schemas.microsoft.com/office/powerpoint/2010/main" val="207457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06/11/1442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06/11/1442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06/11/1442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06/11/1442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06/11/1442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06/11/1442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06/11/1442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971600" y="619064"/>
            <a:ext cx="7464149" cy="122576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b">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2800" b="1" dirty="0" smtClean="0">
                <a:solidFill>
                  <a:srgbClr val="EA157A">
                    <a:lumMod val="75000"/>
                  </a:srgbClr>
                </a:solidFill>
                <a:latin typeface="Constantia"/>
              </a:rPr>
              <a:t> </a:t>
            </a:r>
            <a:r>
              <a:rPr lang="ar-IQ" sz="2800" b="1" dirty="0">
                <a:solidFill>
                  <a:srgbClr val="EA157A">
                    <a:lumMod val="75000"/>
                  </a:srgbClr>
                </a:solidFill>
              </a:rPr>
              <a:t>    </a:t>
            </a:r>
            <a:r>
              <a:rPr lang="ar-IQ" sz="2800" b="1" dirty="0" smtClean="0">
                <a:solidFill>
                  <a:srgbClr val="EA157A">
                    <a:lumMod val="75000"/>
                  </a:srgbClr>
                </a:solidFill>
              </a:rPr>
              <a:t>  </a:t>
            </a:r>
            <a:r>
              <a:rPr lang="ar-IQ" sz="4400" b="1" dirty="0" smtClean="0">
                <a:solidFill>
                  <a:srgbClr val="EA157A">
                    <a:lumMod val="75000"/>
                  </a:srgbClr>
                </a:solidFill>
              </a:rPr>
              <a:t>سمات </a:t>
            </a:r>
            <a:r>
              <a:rPr lang="ar-IQ" sz="4400" b="1" dirty="0">
                <a:solidFill>
                  <a:srgbClr val="EA157A">
                    <a:lumMod val="75000"/>
                  </a:srgbClr>
                </a:solidFill>
              </a:rPr>
              <a:t>نظام العبادة في الإسلام</a:t>
            </a:r>
            <a:r>
              <a:rPr lang="ar-IQ" sz="7200" b="1" i="1" dirty="0" smtClean="0">
                <a:solidFill>
                  <a:srgbClr val="EA157A">
                    <a:lumMod val="75000"/>
                  </a:srgbClr>
                </a:solidFill>
                <a:latin typeface="Constantia"/>
              </a:rPr>
              <a:t> </a:t>
            </a:r>
            <a:r>
              <a:rPr lang="ar-IQ" sz="5400" b="1" i="1" dirty="0" smtClean="0">
                <a:solidFill>
                  <a:srgbClr val="EA157A">
                    <a:lumMod val="75000"/>
                  </a:srgbClr>
                </a:solidFill>
                <a:latin typeface="Constantia"/>
              </a:rPr>
              <a:t>: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643812" y="3861048"/>
            <a:ext cx="8064896" cy="223224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200" b="1" dirty="0">
                <a:solidFill>
                  <a:srgbClr val="EA157A">
                    <a:lumMod val="75000"/>
                  </a:srgbClr>
                </a:solidFill>
              </a:rPr>
              <a:t>1ــ</a:t>
            </a:r>
            <a:r>
              <a:rPr lang="ar-IQ" sz="2400" b="1" dirty="0">
                <a:solidFill>
                  <a:srgbClr val="EA157A">
                    <a:lumMod val="75000"/>
                  </a:srgbClr>
                </a:solidFill>
              </a:rPr>
              <a:t> ان نظام العبادات يدور حول تنظيم علاقة العبد بخالقه تنظيماً يحقق في المقام الأول علاقة </a:t>
            </a:r>
            <a:r>
              <a:rPr lang="ar-IQ" sz="2400" b="1" dirty="0" err="1">
                <a:solidFill>
                  <a:srgbClr val="EA157A">
                    <a:lumMod val="75000"/>
                  </a:srgbClr>
                </a:solidFill>
              </a:rPr>
              <a:t>انسجامية</a:t>
            </a:r>
            <a:r>
              <a:rPr lang="ar-IQ" sz="2400" b="1" dirty="0">
                <a:solidFill>
                  <a:srgbClr val="EA157A">
                    <a:lumMod val="75000"/>
                  </a:srgbClr>
                </a:solidFill>
              </a:rPr>
              <a:t> ومستقيمة بين العبد وربه، وفي المقام الثاني يحقق التوازن والانسجام المنشودين بين مطالب الروح والعقل والنفس والجسد، ويحقق في المقام الثالث </a:t>
            </a:r>
            <a:r>
              <a:rPr lang="ar-IQ" sz="2400" b="1" dirty="0" err="1">
                <a:solidFill>
                  <a:srgbClr val="EA157A">
                    <a:lumMod val="75000"/>
                  </a:srgbClr>
                </a:solidFill>
              </a:rPr>
              <a:t>إنسجاماً</a:t>
            </a:r>
            <a:r>
              <a:rPr lang="ar-IQ" sz="2400" b="1" dirty="0">
                <a:solidFill>
                  <a:srgbClr val="EA157A">
                    <a:lumMod val="75000"/>
                  </a:srgbClr>
                </a:solidFill>
              </a:rPr>
              <a:t> كلياً بين الإنسان وسائر المخلوقات الأخرى التي يحتويها الكون</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6" name="سهم للأسفل 5"/>
          <p:cNvSpPr/>
          <p:nvPr/>
        </p:nvSpPr>
        <p:spPr>
          <a:xfrm>
            <a:off x="4139952" y="2060848"/>
            <a:ext cx="925588" cy="1440160"/>
          </a:xfrm>
          <a:prstGeom prst="downArrow">
            <a:avLst/>
          </a:prstGeom>
          <a:solidFill>
            <a:srgbClr val="EA157A">
              <a:lumMod val="75000"/>
            </a:srgbClr>
          </a:solidFill>
          <a:ln w="25400" cap="flat" cmpd="sng" algn="ctr">
            <a:solidFill>
              <a:srgbClr val="7FD13B">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IQ" sz="1800" b="0" i="0" u="none" strike="noStrike" kern="0" cap="none" spc="0" normalizeH="0" baseline="0" noProof="0">
              <a:ln>
                <a:noFill/>
              </a:ln>
              <a:solidFill>
                <a:sysClr val="window" lastClr="FFFFFF"/>
              </a:solidFill>
              <a:effectLst/>
              <a:uLnTx/>
              <a:uFillTx/>
              <a:latin typeface="Constantia"/>
              <a:ea typeface="+mn-ea"/>
            </a:endParaRPr>
          </a:p>
        </p:txBody>
      </p:sp>
    </p:spTree>
    <p:extLst>
      <p:ext uri="{BB962C8B-B14F-4D97-AF65-F5344CB8AC3E}">
        <p14:creationId xmlns:p14="http://schemas.microsoft.com/office/powerpoint/2010/main" val="377465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595451" y="620688"/>
            <a:ext cx="8064896" cy="5688632"/>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500" b="1" dirty="0">
                <a:solidFill>
                  <a:srgbClr val="EA157A">
                    <a:lumMod val="75000"/>
                  </a:srgbClr>
                </a:solidFill>
              </a:rPr>
              <a:t>2ـ</a:t>
            </a:r>
            <a:r>
              <a:rPr lang="ar-IQ" sz="2400" b="1" dirty="0">
                <a:solidFill>
                  <a:srgbClr val="EA157A">
                    <a:lumMod val="75000"/>
                  </a:srgbClr>
                </a:solidFill>
              </a:rPr>
              <a:t> من تأمل آيات القرآن الكريم وتدبر معانيها جيداً، يجد تأكيداً على ثنائية التفكر والتذكر؛ فيقول سبحانه تعالى: </a:t>
            </a:r>
            <a:r>
              <a:rPr lang="ar-IQ" sz="2400" b="1" dirty="0">
                <a:solidFill>
                  <a:schemeClr val="accent5">
                    <a:lumMod val="50000"/>
                  </a:schemeClr>
                </a:solidFill>
              </a:rPr>
              <a:t>(إِنَّ فِي خَلْقِ السَّمَاوَاتِ وَالأَرْضِ وَاخْتِلاَفِ اللَّيْلِ وَالنَّهَارِ لآيَاتٍ لأُوْلِي الألْبَابِ الَّذِينَ يَذْكُرُونَ اللّهَ قِيَامًا وَقُعُودًا وَعَلَىَ جُنُوبِهِمْ وَيَتَفَكَّرُونَ فِي خَلْقِ السَّمَاوَاتِ وَالأَرْضِ رَبَّنَا مَا خَلَقْتَ هَذا بَاطِلاً سُبْحَانَكَ فَقِنَا عَذَابَ النَّار) </a:t>
            </a:r>
            <a:r>
              <a:rPr lang="ar-IQ" sz="2400" b="1" dirty="0" smtClean="0">
                <a:solidFill>
                  <a:srgbClr val="EA157A">
                    <a:lumMod val="75000"/>
                  </a:srgbClr>
                </a:solidFill>
              </a:rPr>
              <a:t>. </a:t>
            </a:r>
            <a:r>
              <a:rPr lang="ar-IQ" sz="2400" b="1" dirty="0">
                <a:solidFill>
                  <a:srgbClr val="EA157A">
                    <a:lumMod val="75000"/>
                  </a:srgbClr>
                </a:solidFill>
              </a:rPr>
              <a:t>والحال إنَّ القرآن والسنة يفيضان بالدعوة إلى ذكر الله والتفكر في ملكوته دعوة ملحة دائمة بهدف إيقاظ شعور الإنسان ووعيه لما يدور من حوله وصولاً إلى الوقوف على موقعه من الوجود والكون، فكلما كان ذكر العبد لله تعالى عميقاً شاملاً، غنياً بالمعاني والمشاعر، كان وعيه لموقعه الوجودي عميقاً وشاملاً؛ وهنا تتجلى قيمة الإخلاص في عبودية الإنسان لله، والتحرر من العبودية لسواه على الإطلاق، وإفراده بالألوهية، واستشعار هذه المعاني استشعاراً مستمراً بقدر الإمكان هو المعنى الأساسي والجوهر الأصيل في صلة الإنسان بالله، وأعلى معاني الإنسانية، وأرفع درجاتها ليس في سعة العلم، ولا في قوة الجسم، ولا في حسن التصرف في المجتمع، ولا في الأدب الاجتماعي، وإنَّما هو في تحقيق معنى العبودية لله في نفس الإنسان</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256946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14297" y="332656"/>
            <a:ext cx="8064896" cy="187220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600" b="1" dirty="0">
                <a:solidFill>
                  <a:srgbClr val="EA157A">
                    <a:lumMod val="75000"/>
                  </a:srgbClr>
                </a:solidFill>
              </a:rPr>
              <a:t>3ـ</a:t>
            </a:r>
            <a:r>
              <a:rPr lang="ar-IQ" sz="2400" b="1" dirty="0">
                <a:solidFill>
                  <a:srgbClr val="EA157A">
                    <a:lumMod val="75000"/>
                  </a:srgbClr>
                </a:solidFill>
              </a:rPr>
              <a:t> إن شمولية العبادة تترك آثاراً إيجابية على الإنسان والحياة، ومن بينها: أنها تصبغ حياة المسلم وأعماله بالصبغة الربانية؛ فتجعله مشدوداً إلى الله في جميع ما يقوم به في الحياة؛ فإذا علم ذلك استكثر من كل عمل نافع يزيد رصيده من الحسنات والقربات عند الله، وأتقن عمله الدنيوي ابتغاء رضوان الله.</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5" name="عنصر نائب للنص 3"/>
          <p:cNvSpPr txBox="1">
            <a:spLocks/>
          </p:cNvSpPr>
          <p:nvPr/>
        </p:nvSpPr>
        <p:spPr>
          <a:xfrm>
            <a:off x="395536" y="2492896"/>
            <a:ext cx="8496944" cy="4032448"/>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500" b="1" dirty="0" smtClean="0">
                <a:solidFill>
                  <a:srgbClr val="EA157A">
                    <a:lumMod val="75000"/>
                  </a:srgbClr>
                </a:solidFill>
              </a:rPr>
              <a:t>4 - </a:t>
            </a:r>
            <a:r>
              <a:rPr lang="ar-IQ" sz="2400" b="1" dirty="0" smtClean="0">
                <a:solidFill>
                  <a:srgbClr val="EA157A">
                    <a:lumMod val="75000"/>
                  </a:srgbClr>
                </a:solidFill>
              </a:rPr>
              <a:t>إن </a:t>
            </a:r>
            <a:r>
              <a:rPr lang="ar-IQ" sz="2400" b="1" dirty="0">
                <a:solidFill>
                  <a:srgbClr val="EA157A">
                    <a:lumMod val="75000"/>
                  </a:srgbClr>
                </a:solidFill>
              </a:rPr>
              <a:t>العبادة  تمنح المسلم وحدة الوجهة، ووحدة الغاية في حياته </a:t>
            </a:r>
            <a:r>
              <a:rPr lang="ar-IQ" sz="2400" b="1" dirty="0" smtClean="0">
                <a:solidFill>
                  <a:srgbClr val="EA157A">
                    <a:lumMod val="75000"/>
                  </a:srgbClr>
                </a:solidFill>
              </a:rPr>
              <a:t>كلها </a:t>
            </a:r>
          </a:p>
          <a:p>
            <a:pPr lvl="0" algn="ctr">
              <a:buClr>
                <a:srgbClr val="FEB80A"/>
              </a:buClr>
              <a:defRPr/>
            </a:pPr>
            <a:r>
              <a:rPr lang="ar-IQ" sz="2400" b="1" dirty="0">
                <a:solidFill>
                  <a:srgbClr val="EA157A">
                    <a:lumMod val="75000"/>
                  </a:srgbClr>
                </a:solidFill>
              </a:rPr>
              <a:t>فإن ذلك يعني أن الدين والقيم (الأخلاق) أمران لا ينفصلان ما دامت الأعمال القلبية ضرورة ملازمة لكافة صور العبادات، وما دام معنى الإيمان نفسه لا يتحقق إلا بارتباط الجوارح الظاهرة والباطنة معاً، وما يموت عليه الإنسان من الإيمان والعمل الصالح لِلَّهِ رَبِّ الْعالَمِينَ خالصة لوجهه، وَذلِكَ من الإخلاص أُمِرْتُ به، وَأَنَا أَوَّلُ الْمُسْلِمِينَ لأن إسلام كل نبي متقدّم على  اسلام </a:t>
            </a:r>
            <a:r>
              <a:rPr lang="ar-IQ" sz="2400" b="1" dirty="0" smtClean="0">
                <a:solidFill>
                  <a:srgbClr val="EA157A">
                    <a:lumMod val="75000"/>
                  </a:srgbClr>
                </a:solidFill>
              </a:rPr>
              <a:t>أمته</a:t>
            </a:r>
            <a:r>
              <a:rPr lang="ar-IQ" sz="2400" b="1" dirty="0">
                <a:solidFill>
                  <a:srgbClr val="EA157A">
                    <a:lumMod val="75000"/>
                  </a:srgbClr>
                </a:solidFill>
              </a:rPr>
              <a:t> </a:t>
            </a:r>
            <a:r>
              <a:rPr lang="ar-IQ" sz="2400" b="1" dirty="0" smtClean="0">
                <a:solidFill>
                  <a:srgbClr val="EA157A">
                    <a:lumMod val="75000"/>
                  </a:srgbClr>
                </a:solidFill>
              </a:rPr>
              <a:t>.</a:t>
            </a:r>
            <a:endParaRPr lang="ar-IQ" sz="2400" b="1" dirty="0">
              <a:solidFill>
                <a:srgbClr val="EA157A">
                  <a:lumMod val="75000"/>
                </a:srgbClr>
              </a:solidFill>
            </a:endParaRPr>
          </a:p>
          <a:p>
            <a:pPr lvl="0" algn="ctr">
              <a:buClr>
                <a:srgbClr val="FEB80A"/>
              </a:buClr>
              <a:defRPr/>
            </a:pPr>
            <a:r>
              <a:rPr lang="ar-IQ" sz="2400" b="1" dirty="0">
                <a:solidFill>
                  <a:srgbClr val="EA157A">
                    <a:lumMod val="75000"/>
                  </a:srgbClr>
                </a:solidFill>
              </a:rPr>
              <a:t> ومن هنا كان التأكيد على أنَّ الله لم يفرض من الأعمال إلا لما أوجب من التحلي بمكارم الأخلاق؛ فليست العبادات في الإسلام ضرائب تُجبى، أو واجبات تُقضى، ولكنها مظهر الصلة بين العبد وربه، وجسر الوصال بين الله وخلقه، فضلاً عن أنها مظهر من مظاهر تكريم بني آدم لقوله تعالى: </a:t>
            </a:r>
            <a:r>
              <a:rPr lang="ar-IQ" sz="2400" b="1" dirty="0">
                <a:solidFill>
                  <a:schemeClr val="accent5">
                    <a:lumMod val="50000"/>
                  </a:schemeClr>
                </a:solidFill>
              </a:rPr>
              <a:t>(وَلَقَدْ كَرَّمْنَا بَنِي آدَمَ وَحَمَلْنَاهُمْ فِي الْبَرِّ وَالْبَحْرِ وَرَزَقْنَاهُم مِّنَ الطَّيِّبَاتِ وَفَضَّلْنَاهُمْ عَلَى كَثِيرٍ مِّمَّنْ خَلَقْنَا تَفْضِيلا</a:t>
            </a:r>
            <a:r>
              <a:rPr lang="ar-IQ" sz="2400" b="1" dirty="0" smtClean="0">
                <a:solidFill>
                  <a:schemeClr val="accent5">
                    <a:lumMod val="50000"/>
                  </a:schemeClr>
                </a:solidFill>
              </a:rPr>
              <a:t>)</a:t>
            </a:r>
            <a:endParaRPr lang="ar-IQ" sz="2400" b="1" dirty="0">
              <a:solidFill>
                <a:srgbClr val="EA157A">
                  <a:lumMod val="75000"/>
                </a:srgbClr>
              </a:solidFill>
            </a:endParaRPr>
          </a:p>
          <a:p>
            <a:pPr lvl="0" algn="ctr">
              <a:buClr>
                <a:srgbClr val="FEB80A"/>
              </a:buClr>
              <a:defRPr/>
            </a:pP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Tree>
    <p:extLst>
      <p:ext uri="{BB962C8B-B14F-4D97-AF65-F5344CB8AC3E}">
        <p14:creationId xmlns:p14="http://schemas.microsoft.com/office/powerpoint/2010/main" val="59026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14297" y="332656"/>
            <a:ext cx="8064896" cy="288032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 وهناك طبيعتان في الإنسان غير </a:t>
            </a:r>
            <a:r>
              <a:rPr lang="ar-IQ" sz="2400" b="1" dirty="0" err="1">
                <a:solidFill>
                  <a:srgbClr val="EA157A">
                    <a:lumMod val="75000"/>
                  </a:srgbClr>
                </a:solidFill>
              </a:rPr>
              <a:t>منكورتين</a:t>
            </a:r>
            <a:r>
              <a:rPr lang="ar-IQ" sz="2400" b="1" dirty="0">
                <a:solidFill>
                  <a:srgbClr val="EA157A">
                    <a:lumMod val="75000"/>
                  </a:srgbClr>
                </a:solidFill>
              </a:rPr>
              <a:t>: الإعجاب بالعظمة، والعرفان بالجميل.. وجوهر العبادة ودافعها هو القيام بحق الشكر للخالق الذي لا تعد نعمه ولا تحصى، ودافع الشوق والرغبة التي تملأ القلوب والنفوس، وليست طاعة القهر والإذلال أبداً، وأسلوب القرآن يربي في المسلم هذه المعاني، ويقيمه على عبوديـــــــــــــــــة الحب </a:t>
            </a:r>
          </a:p>
          <a:p>
            <a:pPr lvl="0" algn="ctr">
              <a:buClr>
                <a:srgbClr val="FEB80A"/>
              </a:buClr>
              <a:defRPr/>
            </a:pPr>
            <a:r>
              <a:rPr lang="ar-IQ" sz="2400" b="1" dirty="0">
                <a:solidFill>
                  <a:srgbClr val="EA157A">
                    <a:lumMod val="75000"/>
                  </a:srgbClr>
                </a:solidFill>
              </a:rPr>
              <a:t>والتفاني، عبودية الإعجاب بالعظمة والإقرار بالإحسان</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5" name="عنصر نائب للنص 3"/>
          <p:cNvSpPr txBox="1">
            <a:spLocks/>
          </p:cNvSpPr>
          <p:nvPr/>
        </p:nvSpPr>
        <p:spPr>
          <a:xfrm>
            <a:off x="614297" y="3645024"/>
            <a:ext cx="8064896" cy="3024336"/>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200" b="1" dirty="0">
                <a:solidFill>
                  <a:srgbClr val="EA157A">
                    <a:lumMod val="75000"/>
                  </a:srgbClr>
                </a:solidFill>
              </a:rPr>
              <a:t> 5ـ</a:t>
            </a:r>
            <a:r>
              <a:rPr lang="ar-IQ" sz="2400" b="1" dirty="0">
                <a:solidFill>
                  <a:srgbClr val="EA157A">
                    <a:lumMod val="75000"/>
                  </a:srgbClr>
                </a:solidFill>
              </a:rPr>
              <a:t> لما كانت العبادة تعطي مدلول المحبة كان لابد للمسلم أن يستشعر طعمها بنشر المحبة والتثقيف بها، والنأي عن الحقد والبغضاء وترويع الآمنين واستباحة دمائهم وأموالهم وأعراضهم، وهذا ما أكده الرسول الأكرم(صلى الله عليه </a:t>
            </a:r>
            <a:r>
              <a:rPr lang="ar-IQ" sz="2400" b="1" dirty="0" err="1">
                <a:solidFill>
                  <a:srgbClr val="EA157A">
                    <a:lumMod val="75000"/>
                  </a:srgbClr>
                </a:solidFill>
              </a:rPr>
              <a:t>وآله</a:t>
            </a:r>
            <a:r>
              <a:rPr lang="ar-IQ" sz="2400" b="1" dirty="0">
                <a:solidFill>
                  <a:srgbClr val="EA157A">
                    <a:lumMod val="75000"/>
                  </a:srgbClr>
                </a:solidFill>
              </a:rPr>
              <a:t> وسلم) بقوله: </a:t>
            </a:r>
            <a:r>
              <a:rPr lang="ar-IQ" sz="2400" b="1" dirty="0">
                <a:solidFill>
                  <a:schemeClr val="accent5">
                    <a:lumMod val="50000"/>
                  </a:schemeClr>
                </a:solidFill>
              </a:rPr>
              <a:t>(( لا تحاسدوا ولا تناجشوا ولا تباغضوا ولا تدابروا ولا يبع بعضكم على بيع بعض، وكونوا عباد الله إخوانا، المسلم أخو المسلم، لا يظلمه، ولا يخذله، ولا يحقره، التقوى ههنا))، ويشير إلى صدره الشريف ثلاث مرات: (( بحسب امرئ من الشر أن يحقر أخاه المسلم، كل المسلم على المسلم حرام دمه وماله وعرضه))</a:t>
            </a:r>
            <a:endParaRPr kumimoji="0" lang="ar-IQ" sz="2400" b="1" i="0" u="none" strike="noStrike" kern="1200" cap="none" spc="0" normalizeH="0" baseline="0" noProof="0" dirty="0">
              <a:ln>
                <a:noFill/>
              </a:ln>
              <a:solidFill>
                <a:schemeClr val="accent5">
                  <a:lumMod val="50000"/>
                </a:schemeClr>
              </a:solidFill>
              <a:effectLst/>
              <a:uLnTx/>
              <a:uFillTx/>
              <a:latin typeface="Constantia"/>
            </a:endParaRPr>
          </a:p>
        </p:txBody>
      </p:sp>
    </p:spTree>
    <p:extLst>
      <p:ext uri="{BB962C8B-B14F-4D97-AF65-F5344CB8AC3E}">
        <p14:creationId xmlns:p14="http://schemas.microsoft.com/office/powerpoint/2010/main" val="3964079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14297" y="332656"/>
            <a:ext cx="8064896" cy="2880320"/>
          </a:xfrm>
          <a:prstGeom prst="roundRect">
            <a:avLst/>
          </a:prstGeom>
          <a:solidFill>
            <a:srgbClr val="738AC8">
              <a:lumMod val="20000"/>
              <a:lumOff val="80000"/>
            </a:srgb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400" b="1" dirty="0">
                <a:solidFill>
                  <a:srgbClr val="EA157A">
                    <a:lumMod val="75000"/>
                  </a:srgbClr>
                </a:solidFill>
              </a:rPr>
              <a:t> وهذه الوصية النبوية من الوصايا الجامعة التي حريٌّ أن تخّط بماء الذهب، وأن تعلق في المعاهد والجامعات والمكاتب والمدارس والدوائر؛ بل يجب ألا يخلو من حفظها صدر مسلم، وذلك </a:t>
            </a:r>
            <a:r>
              <a:rPr lang="ar-IQ" sz="2400" b="1" dirty="0" err="1">
                <a:solidFill>
                  <a:srgbClr val="EA157A">
                    <a:lumMod val="75000"/>
                  </a:srgbClr>
                </a:solidFill>
              </a:rPr>
              <a:t>لإشتمالها</a:t>
            </a:r>
            <a:r>
              <a:rPr lang="ar-IQ" sz="2400" b="1" dirty="0">
                <a:solidFill>
                  <a:srgbClr val="EA157A">
                    <a:lumMod val="75000"/>
                  </a:srgbClr>
                </a:solidFill>
              </a:rPr>
              <a:t> على المعاني الرئيسة في الإسلام الذي هو دين المحبة والألفة لا القتل وازهاق الأرواح؛ ففي النص تأكيد واضح ورسالة صريحة لمن يبتر النصوص المقدسة ويلوي عنقها لتبرر شذوذه الفكري وانحرافه الأخلاقي واستباحته الآثمة لأرواح المسلمين وترويعه لأمنهم؛ فحرام عليه ما يأتي:</a:t>
            </a:r>
            <a:endParaRPr kumimoji="0" lang="ar-IQ" sz="2400" b="1" i="0" u="none" strike="noStrike" kern="1200" cap="none" spc="0" normalizeH="0" baseline="0" noProof="0" dirty="0">
              <a:ln>
                <a:noFill/>
              </a:ln>
              <a:solidFill>
                <a:srgbClr val="EA157A">
                  <a:lumMod val="75000"/>
                </a:srgbClr>
              </a:solidFill>
              <a:effectLst/>
              <a:uLnTx/>
              <a:uFillTx/>
              <a:latin typeface="Constantia"/>
              <a:ea typeface="+mn-ea"/>
            </a:endParaRPr>
          </a:p>
        </p:txBody>
      </p:sp>
      <p:sp>
        <p:nvSpPr>
          <p:cNvPr id="5" name="عنصر نائب للنص 3"/>
          <p:cNvSpPr txBox="1">
            <a:spLocks/>
          </p:cNvSpPr>
          <p:nvPr/>
        </p:nvSpPr>
        <p:spPr>
          <a:xfrm>
            <a:off x="614297" y="3501008"/>
            <a:ext cx="8064896" cy="3096344"/>
          </a:xfrm>
          <a:prstGeom prst="roundRect">
            <a:avLst/>
          </a:prstGeom>
          <a:solidFill>
            <a:schemeClr val="accent4">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800" b="1" dirty="0" smtClean="0">
                <a:solidFill>
                  <a:srgbClr val="EA157A">
                    <a:lumMod val="75000"/>
                  </a:srgbClr>
                </a:solidFill>
              </a:rPr>
              <a:t>(( حرمة </a:t>
            </a:r>
            <a:r>
              <a:rPr lang="ar-IQ" sz="2800" b="1" dirty="0">
                <a:solidFill>
                  <a:srgbClr val="EA157A">
                    <a:lumMod val="75000"/>
                  </a:srgbClr>
                </a:solidFill>
              </a:rPr>
              <a:t>دم </a:t>
            </a:r>
            <a:r>
              <a:rPr lang="ar-IQ" sz="2800" b="1" dirty="0" smtClean="0">
                <a:solidFill>
                  <a:srgbClr val="EA157A">
                    <a:lumMod val="75000"/>
                  </a:srgbClr>
                </a:solidFill>
              </a:rPr>
              <a:t>المسلم ))</a:t>
            </a:r>
          </a:p>
          <a:p>
            <a:pPr lvl="0" algn="ctr">
              <a:buClr>
                <a:srgbClr val="FEB80A"/>
              </a:buClr>
              <a:defRPr/>
            </a:pPr>
            <a:r>
              <a:rPr lang="ar-IQ" sz="2800" b="1" dirty="0" smtClean="0">
                <a:solidFill>
                  <a:srgbClr val="EA157A">
                    <a:lumMod val="75000"/>
                  </a:srgbClr>
                </a:solidFill>
              </a:rPr>
              <a:t>وهذا </a:t>
            </a:r>
            <a:r>
              <a:rPr lang="ar-IQ" sz="2800" b="1" dirty="0">
                <a:solidFill>
                  <a:srgbClr val="EA157A">
                    <a:lumMod val="75000"/>
                  </a:srgbClr>
                </a:solidFill>
              </a:rPr>
              <a:t>يعنى أن دم المسلم على المسلم حرام، ولا يحل دمه الا بقضاء قاضي البلد؛ لأن المسلم أعظم عند الله من الدنيا كلها، قال رسول الله (صلى الله عليه </a:t>
            </a:r>
            <a:r>
              <a:rPr lang="ar-IQ" sz="2800" b="1" dirty="0" err="1">
                <a:solidFill>
                  <a:srgbClr val="EA157A">
                    <a:lumMod val="75000"/>
                  </a:srgbClr>
                </a:solidFill>
              </a:rPr>
              <a:t>وآله</a:t>
            </a:r>
            <a:r>
              <a:rPr lang="ar-IQ" sz="2800" b="1" dirty="0">
                <a:solidFill>
                  <a:srgbClr val="EA157A">
                    <a:lumMod val="75000"/>
                  </a:srgbClr>
                </a:solidFill>
              </a:rPr>
              <a:t> وسلم): (( لزوال الدنيا أهون على الله من قتل رجلٍ مسلم )).</a:t>
            </a:r>
            <a:endParaRPr kumimoji="0" lang="ar-IQ" sz="2800" b="1" i="0" u="none" strike="noStrike" kern="1200" cap="none" spc="0" normalizeH="0" baseline="0" noProof="0" dirty="0">
              <a:ln>
                <a:noFill/>
              </a:ln>
              <a:solidFill>
                <a:srgbClr val="EA157A">
                  <a:lumMod val="75000"/>
                </a:srgbClr>
              </a:solidFill>
              <a:effectLst/>
              <a:uLnTx/>
              <a:uFillTx/>
              <a:latin typeface="Constantia"/>
            </a:endParaRPr>
          </a:p>
        </p:txBody>
      </p:sp>
    </p:spTree>
    <p:extLst>
      <p:ext uri="{BB962C8B-B14F-4D97-AF65-F5344CB8AC3E}">
        <p14:creationId xmlns:p14="http://schemas.microsoft.com/office/powerpoint/2010/main" val="311174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14297" y="423152"/>
            <a:ext cx="8064896" cy="5958175"/>
          </a:xfrm>
          <a:prstGeom prst="roundRect">
            <a:avLst/>
          </a:prstGeom>
          <a:solidFill>
            <a:schemeClr val="accent4">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2800" b="1" dirty="0" smtClean="0">
                <a:solidFill>
                  <a:srgbClr val="EA157A">
                    <a:lumMod val="75000"/>
                  </a:srgbClr>
                </a:solidFill>
              </a:rPr>
              <a:t>(( حرمة </a:t>
            </a:r>
            <a:r>
              <a:rPr lang="ar-IQ" sz="2800" b="1" dirty="0">
                <a:solidFill>
                  <a:srgbClr val="EA157A">
                    <a:lumMod val="75000"/>
                  </a:srgbClr>
                </a:solidFill>
              </a:rPr>
              <a:t>عرض </a:t>
            </a:r>
            <a:r>
              <a:rPr lang="ar-IQ" sz="2800" b="1" dirty="0" smtClean="0">
                <a:solidFill>
                  <a:srgbClr val="EA157A">
                    <a:lumMod val="75000"/>
                  </a:srgbClr>
                </a:solidFill>
              </a:rPr>
              <a:t>المسلم ))</a:t>
            </a:r>
          </a:p>
          <a:p>
            <a:pPr lvl="0" algn="ctr">
              <a:buClr>
                <a:srgbClr val="FEB80A"/>
              </a:buClr>
              <a:defRPr/>
            </a:pPr>
            <a:r>
              <a:rPr lang="ar-IQ" sz="2800" b="1" dirty="0" smtClean="0">
                <a:solidFill>
                  <a:srgbClr val="EA157A">
                    <a:lumMod val="75000"/>
                  </a:srgbClr>
                </a:solidFill>
              </a:rPr>
              <a:t> </a:t>
            </a:r>
            <a:r>
              <a:rPr lang="ar-IQ" sz="2800" b="1" dirty="0">
                <a:solidFill>
                  <a:srgbClr val="EA157A">
                    <a:lumMod val="75000"/>
                  </a:srgbClr>
                </a:solidFill>
              </a:rPr>
              <a:t>وذلك يتضمن أمور عدة منها: حرمة الحقد، والحسّد، والسّب، والقذف، والغيبة، والنميمة وغير ذلك، فهذه كلها مما حرمها الإسلام، كما قال تعالى: {إِنَّ الَّذِينَ يَرْمُونَ الْمُحْصَنَاتِ الْغَافِلَاتِ الْمُؤْمِنَاتِ لُعِنُوا فِي الدُّنْيَا وَالْآخِرَةِ وَلَهُمْ عَذَابٌ عَظِيمٌ}، وقال:{يَا أَيُّهَا الَّذِينَ آمَنُوا لَا يَسْخَرْ قَومٌ مِّن قَوْمٍ عَسَى أَن يَكُونُوا خَيْرًا مِّنْهُمْ وَلَا نِسَاء مِّن نِّسَاء عَسَى أَن يَكُنَّ خَيْرًا مِّنْهُنَّ وَلَا تَلْمِزُوا أَنفُسَكُمْ وَلَا تَنَابَزُوا بِالْأَلْقَابِ بِئْسَ الاِسْمُ الْفُسُوقُ بَعْدَ الْإِيمَانِ وَمَن لَّمْ يَتُبْ فَأُوْلَئِكَ هُمُ الظَّالِمُونَ}. واجتناب سوء الظن والغيبة: {يَا أَيُّهَا الَّذِينَ آمَنُوا اجْتَنِبُوا كَثِيرًا مِّنَ الظَّنِّ إِنَّ بَعْضَ الظَّنِّ إِثْمٌ وَلَا تَجَسَّسُوا وَلَا يَغْتَب بَّعْضُكُم بَعْضًا أَيُحِبُّ أَحَدُكُمْ أَن يَأْكُلَ لَحْمَ أَخِيهِ مَيْتًا فَكَرِهْتُمُوهُ وَاتَّقُوا اللَّهَ إِنَّ اللَّهَ تَوَّابٌ رَّحِيمٌ}. </a:t>
            </a:r>
            <a:endParaRPr kumimoji="0" lang="ar-IQ" sz="2800" b="1" i="0" u="none" strike="noStrike" kern="1200" cap="none" spc="0" normalizeH="0" baseline="0" noProof="0" dirty="0">
              <a:ln>
                <a:noFill/>
              </a:ln>
              <a:solidFill>
                <a:srgbClr val="EA157A">
                  <a:lumMod val="75000"/>
                </a:srgbClr>
              </a:solidFill>
              <a:effectLst/>
              <a:uLnTx/>
              <a:uFillTx/>
              <a:latin typeface="Constantia"/>
            </a:endParaRPr>
          </a:p>
        </p:txBody>
      </p:sp>
    </p:spTree>
    <p:extLst>
      <p:ext uri="{BB962C8B-B14F-4D97-AF65-F5344CB8AC3E}">
        <p14:creationId xmlns:p14="http://schemas.microsoft.com/office/powerpoint/2010/main" val="3097607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14297" y="423152"/>
            <a:ext cx="8064896" cy="5958175"/>
          </a:xfrm>
          <a:prstGeom prst="roundRect">
            <a:avLst/>
          </a:prstGeom>
          <a:solidFill>
            <a:schemeClr val="accent4">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lvl="0" algn="ctr">
              <a:buClr>
                <a:srgbClr val="FEB80A"/>
              </a:buClr>
              <a:defRPr/>
            </a:pPr>
            <a:r>
              <a:rPr lang="ar-IQ" sz="3000" b="1" dirty="0" smtClean="0">
                <a:solidFill>
                  <a:srgbClr val="EA157A">
                    <a:lumMod val="75000"/>
                  </a:srgbClr>
                </a:solidFill>
              </a:rPr>
              <a:t>(( حرمة </a:t>
            </a:r>
            <a:r>
              <a:rPr lang="ar-IQ" sz="3000" b="1" dirty="0">
                <a:solidFill>
                  <a:srgbClr val="EA157A">
                    <a:lumMod val="75000"/>
                  </a:srgbClr>
                </a:solidFill>
              </a:rPr>
              <a:t>مال </a:t>
            </a:r>
            <a:r>
              <a:rPr lang="ar-IQ" sz="3000" b="1" dirty="0" smtClean="0">
                <a:solidFill>
                  <a:srgbClr val="EA157A">
                    <a:lumMod val="75000"/>
                  </a:srgbClr>
                </a:solidFill>
              </a:rPr>
              <a:t>المسلم ))</a:t>
            </a:r>
          </a:p>
          <a:p>
            <a:pPr lvl="0" algn="ctr">
              <a:buClr>
                <a:srgbClr val="FEB80A"/>
              </a:buClr>
              <a:defRPr/>
            </a:pPr>
            <a:r>
              <a:rPr lang="ar-IQ" sz="2800" b="1" dirty="0" smtClean="0">
                <a:solidFill>
                  <a:srgbClr val="EA157A">
                    <a:lumMod val="75000"/>
                  </a:srgbClr>
                </a:solidFill>
              </a:rPr>
              <a:t>  </a:t>
            </a:r>
            <a:r>
              <a:rPr lang="ar-IQ" sz="2800" b="1" dirty="0">
                <a:solidFill>
                  <a:srgbClr val="EA157A">
                    <a:lumMod val="75000"/>
                  </a:srgbClr>
                </a:solidFill>
              </a:rPr>
              <a:t>فقد حرّم الإسلام سرقة مال المسلم، أو غصبه، والتعدي عليه، وأكله بالباطل: كالربا؛ وغير ذلك، قال تعالى: {يَا أَيُّهَا الَّذِينَ آمَنُواْ لاَ تَأْكُلُواْ أَمْوَالَكُمْ بَيْنَكُمْ بِالْبَاطِلِ إِلاَّ أَن تَكُونَ تِجَارَةً عَن تَرَاضٍ مِّنكُمْ وَلاَ تَقْتُلُواْ أَنفُسَكُمْ إِنَّ اللّهَ كَانَ بِكُمْ رَحِيمًا}</a:t>
            </a:r>
          </a:p>
          <a:p>
            <a:pPr lvl="0" algn="ctr">
              <a:buClr>
                <a:srgbClr val="FEB80A"/>
              </a:buClr>
              <a:defRPr/>
            </a:pPr>
            <a:r>
              <a:rPr lang="ar-IQ" sz="2800" b="1" dirty="0">
                <a:solidFill>
                  <a:srgbClr val="EA157A">
                    <a:lumMod val="75000"/>
                  </a:srgbClr>
                </a:solidFill>
              </a:rPr>
              <a:t>ولما خطب رسول الله (صلى الله عليه </a:t>
            </a:r>
            <a:r>
              <a:rPr lang="ar-IQ" sz="2800" b="1" dirty="0" err="1">
                <a:solidFill>
                  <a:srgbClr val="EA157A">
                    <a:lumMod val="75000"/>
                  </a:srgbClr>
                </a:solidFill>
              </a:rPr>
              <a:t>وآله</a:t>
            </a:r>
            <a:r>
              <a:rPr lang="ar-IQ" sz="2800" b="1" dirty="0">
                <a:solidFill>
                  <a:srgbClr val="EA157A">
                    <a:lumMod val="75000"/>
                  </a:srgbClr>
                </a:solidFill>
              </a:rPr>
              <a:t> وسلم) في حجة الوداع بيَّن هذا الأمر تبييناً جلياً؛ فعن أبي بكرة (رضي الله عنه) قال: خطبنا رسول الله (صلى الله عليه </a:t>
            </a:r>
            <a:r>
              <a:rPr lang="ar-IQ" sz="2800" b="1" dirty="0" err="1">
                <a:solidFill>
                  <a:srgbClr val="EA157A">
                    <a:lumMod val="75000"/>
                  </a:srgbClr>
                </a:solidFill>
              </a:rPr>
              <a:t>وآله</a:t>
            </a:r>
            <a:r>
              <a:rPr lang="ar-IQ" sz="2800" b="1" dirty="0">
                <a:solidFill>
                  <a:srgbClr val="EA157A">
                    <a:lumMod val="75000"/>
                  </a:srgbClr>
                </a:solidFill>
              </a:rPr>
              <a:t> وسلم) يوم النحر فقال: (( أي يوم هذا ؟ )) قلنا: الله ورسوله أعلم، حتى ظننا أنه سيسميه بغير اسمه، فقال: (( أليس ذو الحجة ؟ )) قلنا: بلى، قال: (( أتدرون أي بلد هذا ؟ )) قلنا: الله ورسوله أعلم، قال: فسكت حتى ظننا أن سيسميه بغير اسمه، فقال: (( أليس بالبلدة ؟)) قلنا: بلى، قال: (( فإنَّ دماءكم وأموالكم حرام، كحرمة يومكم هذا، في شهركم هذا، في بلدكم هذا، إلى يوم تلقون ربكم، ألا هل بلغت ؟)) قالوا: نعم، قال: (( اللهمَّ اشهد، ليبلغ الشاهد الغائب، فرب مبلغٍ أوعى من سامع، ألا فلا ترجعُن بعدي كفاراً يضرب بعضكم رقاب بعض</a:t>
            </a:r>
            <a:r>
              <a:rPr lang="ar-IQ" sz="2800" b="1" dirty="0" smtClean="0">
                <a:solidFill>
                  <a:srgbClr val="EA157A">
                    <a:lumMod val="75000"/>
                  </a:srgbClr>
                </a:solidFill>
              </a:rPr>
              <a:t>)).</a:t>
            </a:r>
            <a:endParaRPr lang="ar-IQ" sz="2800" b="1" dirty="0">
              <a:solidFill>
                <a:srgbClr val="EA157A">
                  <a:lumMod val="75000"/>
                </a:srgbClr>
              </a:solidFill>
            </a:endParaRPr>
          </a:p>
        </p:txBody>
      </p:sp>
    </p:spTree>
    <p:extLst>
      <p:ext uri="{BB962C8B-B14F-4D97-AF65-F5344CB8AC3E}">
        <p14:creationId xmlns:p14="http://schemas.microsoft.com/office/powerpoint/2010/main" val="825143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1111</Words>
  <Application>Microsoft Office PowerPoint</Application>
  <PresentationFormat>عرض على الشاشة (3:4)‏</PresentationFormat>
  <Paragraphs>19</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4</cp:revision>
  <dcterms:created xsi:type="dcterms:W3CDTF">2021-06-15T14:59:15Z</dcterms:created>
  <dcterms:modified xsi:type="dcterms:W3CDTF">2021-06-15T15:42:40Z</dcterms:modified>
</cp:coreProperties>
</file>