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28/10/1442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28/10/1442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28/10/1442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28/10/1442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28/10/1442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28/10/1442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28/10/1442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28/10/1442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28/10/1442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115616" y="404664"/>
            <a:ext cx="6840760"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800" b="1" i="1" dirty="0">
                <a:solidFill>
                  <a:srgbClr val="EA157A">
                    <a:lumMod val="75000"/>
                  </a:srgbClr>
                </a:solidFill>
                <a:latin typeface="Constantia"/>
              </a:rPr>
              <a:t>(</a:t>
            </a:r>
            <a:r>
              <a:rPr lang="ar-IQ" sz="4800" b="1" i="1" dirty="0" smtClean="0">
                <a:solidFill>
                  <a:srgbClr val="EA157A">
                    <a:lumMod val="75000"/>
                  </a:srgbClr>
                </a:solidFill>
                <a:latin typeface="Constantia"/>
              </a:rPr>
              <a:t> </a:t>
            </a:r>
            <a:r>
              <a:rPr lang="ar-IQ" sz="4800" b="1" i="1" dirty="0" smtClean="0">
                <a:solidFill>
                  <a:srgbClr val="EA157A">
                    <a:lumMod val="75000"/>
                  </a:srgbClr>
                </a:solidFill>
                <a:latin typeface="Constantia"/>
              </a:rPr>
              <a:t>نظام العبادة </a:t>
            </a:r>
            <a:r>
              <a:rPr lang="ar-IQ" sz="4800" b="1" i="1" dirty="0" smtClean="0">
                <a:solidFill>
                  <a:srgbClr val="EA157A">
                    <a:lumMod val="75000"/>
                  </a:srgbClr>
                </a:solidFill>
                <a:latin typeface="Constantia"/>
              </a:rPr>
              <a:t>في الاسلام ) </a:t>
            </a:r>
            <a:endParaRPr lang="ar-IQ" sz="4800" b="1" i="1" dirty="0">
              <a:solidFill>
                <a:srgbClr val="EA157A">
                  <a:lumMod val="75000"/>
                </a:srgbClr>
              </a:solidFill>
              <a:latin typeface="Constantia"/>
            </a:endParaRPr>
          </a:p>
        </p:txBody>
      </p:sp>
      <p:sp>
        <p:nvSpPr>
          <p:cNvPr id="6" name="عنصر نائب للنص 3"/>
          <p:cNvSpPr txBox="1">
            <a:spLocks/>
          </p:cNvSpPr>
          <p:nvPr/>
        </p:nvSpPr>
        <p:spPr>
          <a:xfrm>
            <a:off x="323528" y="1844824"/>
            <a:ext cx="8352928" cy="864481"/>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4400" b="1" i="1" dirty="0" smtClean="0">
                <a:solidFill>
                  <a:srgbClr val="EA157A">
                    <a:lumMod val="75000"/>
                  </a:srgbClr>
                </a:solidFill>
                <a:latin typeface="Constantia"/>
              </a:rPr>
              <a:t>كيف تكون اغلب اعمال الانسان عبادة ؟ </a:t>
            </a:r>
            <a:endParaRPr lang="ar-IQ" sz="4400" b="1" i="1" dirty="0">
              <a:solidFill>
                <a:srgbClr val="EA157A">
                  <a:lumMod val="75000"/>
                </a:srgbClr>
              </a:solidFill>
              <a:latin typeface="Constantia"/>
            </a:endParaRPr>
          </a:p>
        </p:txBody>
      </p:sp>
      <p:sp>
        <p:nvSpPr>
          <p:cNvPr id="7" name="نجمة ذات 5 نقاط 6"/>
          <p:cNvSpPr/>
          <p:nvPr/>
        </p:nvSpPr>
        <p:spPr>
          <a:xfrm>
            <a:off x="7750641" y="1926982"/>
            <a:ext cx="817240" cy="70016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عنصر نائب للنص 3"/>
          <p:cNvSpPr txBox="1">
            <a:spLocks/>
          </p:cNvSpPr>
          <p:nvPr/>
        </p:nvSpPr>
        <p:spPr>
          <a:xfrm>
            <a:off x="719009" y="3861048"/>
            <a:ext cx="7848872" cy="273630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5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 لقد أسبغ الإسلام على جميع أعمال الإنسان غالباً صفة العبادة شريطة إخلاص النية لله سبحانه وتعالى، ولعلَّ من  أبرز الآيات القرآنية التي تبين ذلك قوله تعالى في معرض حديثه عن المجاهدين في سبيله: </a:t>
            </a:r>
            <a:r>
              <a:rPr lang="ar-IQ" sz="4400" b="1" i="1" dirty="0">
                <a:solidFill>
                  <a:schemeClr val="accent5">
                    <a:lumMod val="50000"/>
                  </a:schemeClr>
                </a:solidFill>
              </a:rPr>
              <a:t>( ذَلِكَ بِأَنَّهُمْ لاَ يُصِيبُهُمْ ظَمَأٌ وَلاَ نَصَبٌ وَلاَ مَخْمَصَةٌ فِي سَبِيلِ اللّهِ وَلاَ يَطَؤُونَ مَوْطِئًا يَغِيظُ الْكُفَّارَ وَلاَ يَنَالُونَ مِنْ عَدُوٍّ نَّيْلاً إِلاَّ كُتِبَ لَهُم بِهِ عَمَلٌ صَالِحٌ إِنَّ اللّهَ لاَ يُضِيعُ أَجْرَ الْمُحْسِنِين وَلاَ يُنفِقُونَ نَفَقَةً صَغِيرَةً وَلاَ كَبِيرَةً وَلاَ يَقْطَعُونَ وَادِيًا إِلاَّ كُتِبَ لَهُمْ لِيَجْزِيَهُمُ اللّهُ أَحْسَنَ مَا كَانُواْ </a:t>
            </a:r>
            <a:r>
              <a:rPr lang="ar-IQ" sz="4400" b="1" i="1" dirty="0" smtClean="0">
                <a:solidFill>
                  <a:schemeClr val="accent5">
                    <a:lumMod val="50000"/>
                  </a:schemeClr>
                </a:solidFill>
              </a:rPr>
              <a:t>يَعْمَلُون)</a:t>
            </a:r>
            <a:endParaRPr lang="ar-IQ" sz="4400" b="1" i="1" dirty="0">
              <a:solidFill>
                <a:schemeClr val="accent5">
                  <a:lumMod val="50000"/>
                </a:schemeClr>
              </a:solidFill>
              <a:latin typeface="Constantia"/>
            </a:endParaRPr>
          </a:p>
        </p:txBody>
      </p:sp>
      <p:sp>
        <p:nvSpPr>
          <p:cNvPr id="9" name="سهم للأسفل 8"/>
          <p:cNvSpPr/>
          <p:nvPr/>
        </p:nvSpPr>
        <p:spPr>
          <a:xfrm>
            <a:off x="4269688" y="2924944"/>
            <a:ext cx="674364" cy="821454"/>
          </a:xfrm>
          <a:prstGeom prst="downArrow">
            <a:avLst/>
          </a:prstGeom>
          <a:solidFill>
            <a:srgbClr val="EA157A">
              <a:lumMod val="75000"/>
            </a:srgbClr>
          </a:solidFill>
          <a:ln w="25400" cap="flat" cmpd="sng" algn="ctr">
            <a:solidFill>
              <a:srgbClr val="7FD13B">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1800" b="0" i="0" u="none" strike="noStrike" kern="0" cap="none" spc="0" normalizeH="0" baseline="0" noProof="0">
              <a:ln>
                <a:noFill/>
              </a:ln>
              <a:solidFill>
                <a:sysClr val="window" lastClr="FFFFFF"/>
              </a:solidFill>
              <a:effectLst/>
              <a:uLnTx/>
              <a:uFillTx/>
              <a:latin typeface="Constantia"/>
              <a:ea typeface="+mn-ea"/>
            </a:endParaRPr>
          </a:p>
        </p:txBody>
      </p:sp>
    </p:spTree>
    <p:extLst>
      <p:ext uri="{BB962C8B-B14F-4D97-AF65-F5344CB8AC3E}">
        <p14:creationId xmlns:p14="http://schemas.microsoft.com/office/powerpoint/2010/main" val="417474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11560" y="1916832"/>
            <a:ext cx="7848872" cy="460851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rmAutofit fontScale="4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rPr>
              <a:t>معنى </a:t>
            </a:r>
            <a:r>
              <a:rPr lang="ar-IQ" sz="4400" b="1" i="1" dirty="0">
                <a:solidFill>
                  <a:srgbClr val="EA157A">
                    <a:lumMod val="75000"/>
                  </a:srgbClr>
                </a:solidFill>
              </a:rPr>
              <a:t>العبادة  الشمولي في الإسلام: </a:t>
            </a:r>
            <a:endParaRPr lang="ar-IQ" sz="4400" b="1" i="1" dirty="0" smtClean="0">
              <a:solidFill>
                <a:srgbClr val="EA157A">
                  <a:lumMod val="75000"/>
                </a:srgbClr>
              </a:solidFill>
            </a:endParaRPr>
          </a:p>
          <a:p>
            <a:pPr marR="0" algn="ctr">
              <a:buClr>
                <a:srgbClr val="FEB80A"/>
              </a:buClr>
              <a:defRPr/>
            </a:pPr>
            <a:endParaRPr lang="ar-IQ" sz="4400" b="1" i="1" dirty="0" smtClean="0">
              <a:solidFill>
                <a:srgbClr val="EA157A">
                  <a:lumMod val="75000"/>
                </a:srgbClr>
              </a:solidFill>
            </a:endParaRPr>
          </a:p>
          <a:p>
            <a:pPr marR="0" algn="ctr">
              <a:buClr>
                <a:srgbClr val="FEB80A"/>
              </a:buClr>
              <a:defRPr/>
            </a:pPr>
            <a:endParaRPr lang="ar-IQ" sz="4400" b="1" i="1" dirty="0" smtClean="0">
              <a:solidFill>
                <a:srgbClr val="EA157A">
                  <a:lumMod val="75000"/>
                </a:srgbClr>
              </a:solidFill>
            </a:endParaRPr>
          </a:p>
          <a:p>
            <a:pPr marR="0" algn="ctr">
              <a:buClr>
                <a:srgbClr val="FEB80A"/>
              </a:buClr>
              <a:defRPr/>
            </a:pPr>
            <a:endParaRPr lang="ar-IQ" sz="4400" b="1" i="1" dirty="0" smtClean="0">
              <a:solidFill>
                <a:srgbClr val="EA157A">
                  <a:lumMod val="75000"/>
                </a:srgbClr>
              </a:solidFill>
            </a:endParaRPr>
          </a:p>
          <a:p>
            <a:pPr marR="0" algn="ctr">
              <a:buClr>
                <a:srgbClr val="FEB80A"/>
              </a:buClr>
              <a:defRPr/>
            </a:pPr>
            <a:endParaRPr lang="ar-IQ" sz="4400" b="1" i="1" dirty="0" smtClean="0">
              <a:solidFill>
                <a:srgbClr val="EA157A">
                  <a:lumMod val="75000"/>
                </a:srgbClr>
              </a:solidFill>
            </a:endParaRPr>
          </a:p>
          <a:p>
            <a:pPr marR="0" algn="ctr">
              <a:buClr>
                <a:srgbClr val="FEB80A"/>
              </a:buClr>
              <a:defRPr/>
            </a:pPr>
            <a:endParaRPr lang="ar-IQ" sz="4400" b="1" i="1" dirty="0" smtClean="0">
              <a:solidFill>
                <a:srgbClr val="EA157A">
                  <a:lumMod val="75000"/>
                </a:srgbClr>
              </a:solidFill>
            </a:endParaRPr>
          </a:p>
          <a:p>
            <a:pPr marR="0" algn="ctr">
              <a:buClr>
                <a:srgbClr val="FEB80A"/>
              </a:buClr>
              <a:defRPr/>
            </a:pPr>
            <a:r>
              <a:rPr lang="ar-IQ" sz="4400" b="1" i="1" dirty="0" smtClean="0">
                <a:solidFill>
                  <a:srgbClr val="EA157A">
                    <a:lumMod val="75000"/>
                  </a:srgbClr>
                </a:solidFill>
              </a:rPr>
              <a:t>فالعبادة </a:t>
            </a:r>
            <a:r>
              <a:rPr lang="ar-IQ" sz="4400" b="1" i="1" dirty="0">
                <a:solidFill>
                  <a:srgbClr val="EA157A">
                    <a:lumMod val="75000"/>
                  </a:srgbClr>
                </a:solidFill>
              </a:rPr>
              <a:t>تشمل الشعائر المفروضة وكل أنواع التعبد التطوعي من ذكر وتلاوة واستغفار، وأخلاق إنسانية وفضائل جامعة: كـ(صدق الحديث، وأداء الأمانة، وبر الوالدين، وصلة الأرحام، والوفاء بالعهود، والإحسان للجار واليتيم والمسكين وابن السبيل، والمملوك من الآدميين، والبهائم، والدعاء والذكر والقراءة)، وأمثال ذلك من ضروب العبادة المشهورة، ومن أخلاق ربانية عالية: كـ(حبِّ الله، ورسوله)، وأوليائه، وخشيته والإنابة إليه، وإخلاص الدين له، والصبر لحكمه، والشكر لنعمه، والرضا بقضائه، والتوكل عليه، والرجاء لرحمته، والخوف من عذابه،...إلخ.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359532" y="404279"/>
            <a:ext cx="8352928" cy="936489"/>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3900" b="1" i="1" dirty="0" smtClean="0">
                <a:solidFill>
                  <a:srgbClr val="EA157A">
                    <a:lumMod val="75000"/>
                  </a:srgbClr>
                </a:solidFill>
              </a:rPr>
              <a:t>ماذا يتضمن معنى العبادة </a:t>
            </a:r>
            <a:r>
              <a:rPr lang="ar-IQ" sz="3900" b="1" i="1" dirty="0">
                <a:solidFill>
                  <a:srgbClr val="EA157A">
                    <a:lumMod val="75000"/>
                  </a:srgbClr>
                </a:solidFill>
              </a:rPr>
              <a:t>الشمولي في </a:t>
            </a:r>
            <a:r>
              <a:rPr lang="ar-IQ" sz="3900" b="1" i="1" dirty="0" smtClean="0">
                <a:solidFill>
                  <a:srgbClr val="EA157A">
                    <a:lumMod val="75000"/>
                  </a:srgbClr>
                </a:solidFill>
              </a:rPr>
              <a:t>الإسلام ؟</a:t>
            </a:r>
            <a:endParaRPr lang="ar-IQ" sz="4400" b="1" i="1" dirty="0">
              <a:solidFill>
                <a:srgbClr val="EA157A">
                  <a:lumMod val="75000"/>
                </a:srgbClr>
              </a:solidFill>
              <a:latin typeface="Constantia"/>
            </a:endParaRPr>
          </a:p>
        </p:txBody>
      </p:sp>
      <p:sp>
        <p:nvSpPr>
          <p:cNvPr id="6" name="نجمة ذات 5 نقاط 5"/>
          <p:cNvSpPr/>
          <p:nvPr/>
        </p:nvSpPr>
        <p:spPr>
          <a:xfrm>
            <a:off x="8121610" y="607568"/>
            <a:ext cx="504057" cy="529909"/>
          </a:xfrm>
          <a:prstGeom prst="star5">
            <a:avLst>
              <a:gd name="adj" fmla="val 14143"/>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شكل بيضاوي 6"/>
          <p:cNvSpPr/>
          <p:nvPr/>
        </p:nvSpPr>
        <p:spPr>
          <a:xfrm>
            <a:off x="878374" y="2564904"/>
            <a:ext cx="7294026" cy="144016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i="1" dirty="0" smtClean="0">
                <a:solidFill>
                  <a:srgbClr val="EA157A">
                    <a:lumMod val="75000"/>
                  </a:srgbClr>
                </a:solidFill>
              </a:rPr>
              <a:t>يتضمن الدين </a:t>
            </a:r>
            <a:r>
              <a:rPr lang="ar-IQ" sz="2400" b="1" i="1" dirty="0">
                <a:solidFill>
                  <a:srgbClr val="EA157A">
                    <a:lumMod val="75000"/>
                  </a:srgbClr>
                </a:solidFill>
              </a:rPr>
              <a:t>والحياة من </a:t>
            </a:r>
            <a:r>
              <a:rPr lang="ar-IQ" sz="2400" b="1" i="1" dirty="0" smtClean="0">
                <a:solidFill>
                  <a:srgbClr val="EA157A">
                    <a:lumMod val="75000"/>
                  </a:srgbClr>
                </a:solidFill>
              </a:rPr>
              <a:t>جهة ، </a:t>
            </a:r>
            <a:r>
              <a:rPr lang="ar-IQ" sz="2400" b="1" i="1" dirty="0">
                <a:solidFill>
                  <a:srgbClr val="EA157A">
                    <a:lumMod val="75000"/>
                  </a:srgbClr>
                </a:solidFill>
              </a:rPr>
              <a:t>وكيان الإنسان ظاهره وباطنه من جهة </a:t>
            </a:r>
            <a:r>
              <a:rPr lang="ar-IQ" sz="2400" b="1" i="1" dirty="0" smtClean="0">
                <a:solidFill>
                  <a:srgbClr val="EA157A">
                    <a:lumMod val="75000"/>
                  </a:srgbClr>
                </a:solidFill>
              </a:rPr>
              <a:t>أخرى </a:t>
            </a:r>
            <a:endParaRPr lang="ar-IQ" sz="2400" dirty="0"/>
          </a:p>
        </p:txBody>
      </p:sp>
    </p:spTree>
    <p:extLst>
      <p:ext uri="{BB962C8B-B14F-4D97-AF65-F5344CB8AC3E}">
        <p14:creationId xmlns:p14="http://schemas.microsoft.com/office/powerpoint/2010/main" val="422076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166698" y="260648"/>
            <a:ext cx="6840760"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800" b="1" i="1" dirty="0">
                <a:solidFill>
                  <a:srgbClr val="EA157A">
                    <a:lumMod val="75000"/>
                  </a:srgbClr>
                </a:solidFill>
                <a:latin typeface="Constantia"/>
              </a:rPr>
              <a:t>(</a:t>
            </a:r>
            <a:r>
              <a:rPr lang="ar-IQ" sz="4800" b="1" i="1" dirty="0" smtClean="0">
                <a:solidFill>
                  <a:srgbClr val="EA157A">
                    <a:lumMod val="75000"/>
                  </a:srgbClr>
                </a:solidFill>
                <a:latin typeface="Constantia"/>
              </a:rPr>
              <a:t> معنى العبادة ) </a:t>
            </a:r>
            <a:endParaRPr lang="ar-IQ" sz="4800" b="1" i="1" dirty="0">
              <a:solidFill>
                <a:srgbClr val="EA157A">
                  <a:lumMod val="75000"/>
                </a:srgbClr>
              </a:solidFill>
              <a:latin typeface="Constantia"/>
            </a:endParaRPr>
          </a:p>
        </p:txBody>
      </p:sp>
      <p:sp>
        <p:nvSpPr>
          <p:cNvPr id="5" name="عنصر نائب للنص 3"/>
          <p:cNvSpPr txBox="1">
            <a:spLocks/>
          </p:cNvSpPr>
          <p:nvPr/>
        </p:nvSpPr>
        <p:spPr>
          <a:xfrm>
            <a:off x="6012160" y="1556792"/>
            <a:ext cx="2808312" cy="72008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800" b="1" i="1" dirty="0" smtClean="0">
                <a:solidFill>
                  <a:srgbClr val="EA157A">
                    <a:lumMod val="75000"/>
                  </a:srgbClr>
                </a:solidFill>
                <a:latin typeface="Constantia"/>
              </a:rPr>
              <a:t>العبادة لغة :  </a:t>
            </a:r>
            <a:endParaRPr lang="ar-IQ" sz="4800" b="1" i="1" dirty="0">
              <a:solidFill>
                <a:srgbClr val="EA157A">
                  <a:lumMod val="75000"/>
                </a:srgbClr>
              </a:solidFill>
              <a:latin typeface="Constantia"/>
            </a:endParaRPr>
          </a:p>
        </p:txBody>
      </p:sp>
      <p:sp>
        <p:nvSpPr>
          <p:cNvPr id="6" name="عنصر نائب للنص 3"/>
          <p:cNvSpPr txBox="1">
            <a:spLocks/>
          </p:cNvSpPr>
          <p:nvPr/>
        </p:nvSpPr>
        <p:spPr>
          <a:xfrm>
            <a:off x="310140" y="2492896"/>
            <a:ext cx="8510332" cy="396044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a:solidFill>
                  <a:srgbClr val="EA157A">
                    <a:lumMod val="75000"/>
                  </a:srgbClr>
                </a:solidFill>
              </a:rPr>
              <a:t>تعني الطاعة مع الخضوع، ومنه طريق معبد إذا كان مذللاً بكثرة الوطء( )؛ فأصل العبودية الذلّ والخضوع. يُقال: تعبّد فلانٌ لفلان، إذا تذلّل له. والعبادة هي عبارة عن نوع محدد من الخضوع لا يسْتحقُهُ إلا المُنعم بأعلى أجناس النِّعم: كالحيَّاة، والفهْم، والسّمع، والبصر.</a:t>
            </a:r>
          </a:p>
          <a:p>
            <a:pPr marR="0" algn="ctr">
              <a:buClr>
                <a:srgbClr val="FEB80A"/>
              </a:buClr>
              <a:defRPr/>
            </a:pPr>
            <a:r>
              <a:rPr lang="ar-IQ" sz="2400" b="1" i="1" dirty="0">
                <a:solidFill>
                  <a:srgbClr val="EA157A">
                    <a:lumMod val="75000"/>
                  </a:srgbClr>
                </a:solidFill>
              </a:rPr>
              <a:t>     أما التعبيدُ؛ فيُراد به مطلق التذليل. يُقال: طريقٌ مُعَبّدٌ، أي مُمهدٌ للمشي عليه. والتعبُّد أيضا هو التنسُّك ويقال تعبده اتخذه عبداً( )، على حين ان المقصود من قوله تعالى: (فَادْخُلِي فِي عِبَادِي)( )؛ أي في حزبي، إضافة معنى جديد للعبادة، ألا وهو الولاء المطلق للمولى سبحانه. وتبعاً لذلك؛ فإن كلا من: العبادة والخضوع، والتذلل، </a:t>
            </a:r>
            <a:r>
              <a:rPr lang="ar-IQ" sz="2400" b="1" i="1" dirty="0" err="1">
                <a:solidFill>
                  <a:srgbClr val="EA157A">
                    <a:lumMod val="75000"/>
                  </a:srgbClr>
                </a:solidFill>
              </a:rPr>
              <a:t>والإستكانة</a:t>
            </a:r>
            <a:r>
              <a:rPr lang="ar-IQ" sz="2400" b="1" i="1" dirty="0">
                <a:solidFill>
                  <a:srgbClr val="EA157A">
                    <a:lumMod val="75000"/>
                  </a:srgbClr>
                </a:solidFill>
              </a:rPr>
              <a:t>، ليست سوى مترادفات في المعاني.</a:t>
            </a:r>
          </a:p>
        </p:txBody>
      </p:sp>
    </p:spTree>
    <p:extLst>
      <p:ext uri="{BB962C8B-B14F-4D97-AF65-F5344CB8AC3E}">
        <p14:creationId xmlns:p14="http://schemas.microsoft.com/office/powerpoint/2010/main" val="2213777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139952" y="548680"/>
            <a:ext cx="4680520" cy="72008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800" b="1" i="1" dirty="0" smtClean="0">
                <a:solidFill>
                  <a:srgbClr val="EA157A">
                    <a:lumMod val="75000"/>
                  </a:srgbClr>
                </a:solidFill>
                <a:latin typeface="Constantia"/>
              </a:rPr>
              <a:t>العبادة في معناها الروحي :  </a:t>
            </a:r>
            <a:endParaRPr lang="ar-IQ" sz="4800" b="1" i="1" dirty="0">
              <a:solidFill>
                <a:srgbClr val="EA157A">
                  <a:lumMod val="75000"/>
                </a:srgbClr>
              </a:solidFill>
              <a:latin typeface="Constantia"/>
            </a:endParaRPr>
          </a:p>
        </p:txBody>
      </p:sp>
      <p:sp>
        <p:nvSpPr>
          <p:cNvPr id="5" name="عنصر نائب للنص 3"/>
          <p:cNvSpPr txBox="1">
            <a:spLocks/>
          </p:cNvSpPr>
          <p:nvPr/>
        </p:nvSpPr>
        <p:spPr>
          <a:xfrm>
            <a:off x="683568" y="1484784"/>
            <a:ext cx="8120430" cy="5184576"/>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a:solidFill>
                  <a:srgbClr val="EA157A">
                    <a:lumMod val="75000"/>
                  </a:srgbClr>
                </a:solidFill>
              </a:rPr>
              <a:t>تتضمّنُ معنَى الذُّلِّ ومعنى الحبِّ معاً، فهي تتضمَّنُ غاية الذُّلِّ لله تعالى، بغايةِ المحبةِ له؛ فإنّ آخرَ مراتبَ الحُبِّ هو التَّتيُّمْ. وإن أصل العبادة مَحبةُ الله، بل إفرادُهُ </a:t>
            </a:r>
            <a:r>
              <a:rPr lang="ar-IQ" sz="2400" b="1" i="1" dirty="0" smtClean="0">
                <a:solidFill>
                  <a:srgbClr val="EA157A">
                    <a:lumMod val="75000"/>
                  </a:srgbClr>
                </a:solidFill>
              </a:rPr>
              <a:t>بالمحبّة </a:t>
            </a:r>
          </a:p>
          <a:p>
            <a:pPr marR="0" algn="ctr">
              <a:buClr>
                <a:srgbClr val="FEB80A"/>
              </a:buClr>
              <a:defRPr/>
            </a:pPr>
            <a:r>
              <a:rPr lang="ar-IQ" sz="2400" b="1" i="1" dirty="0">
                <a:solidFill>
                  <a:srgbClr val="EA157A">
                    <a:lumMod val="75000"/>
                  </a:srgbClr>
                </a:solidFill>
              </a:rPr>
              <a:t>وإذا كانت المحبةُ لهُ هي حقيقةُ عبوديتهِ وسِرُّهَا؛ فهي إنما تتحققُ باتباع أمرهِ واجتنابِ نهيه، وقد تضمنت العبادة في الإسلام كلَّ ما يحبه الله </a:t>
            </a:r>
            <a:r>
              <a:rPr lang="ar-IQ" sz="2400" b="1" i="1" dirty="0" err="1">
                <a:solidFill>
                  <a:srgbClr val="EA157A">
                    <a:lumMod val="75000"/>
                  </a:srgbClr>
                </a:solidFill>
              </a:rPr>
              <a:t>ويرضاه</a:t>
            </a:r>
            <a:r>
              <a:rPr lang="ar-IQ" sz="2400" b="1" i="1" dirty="0">
                <a:solidFill>
                  <a:srgbClr val="EA157A">
                    <a:lumMod val="75000"/>
                  </a:srgbClr>
                </a:solidFill>
              </a:rPr>
              <a:t> من الأقوال والأعمال سواء الباطنة منها كالتفكر في خلق السموات والارض واختلاف الليل والنهار من أجل التوصل به إلى تحصيل الإيمان الراسخ بوجود الله سبحانه </a:t>
            </a:r>
            <a:r>
              <a:rPr lang="ar-IQ" sz="2400" b="1" i="1" dirty="0" err="1">
                <a:solidFill>
                  <a:srgbClr val="EA157A">
                    <a:lumMod val="75000"/>
                  </a:srgbClr>
                </a:solidFill>
              </a:rPr>
              <a:t>ووحدانيته</a:t>
            </a:r>
            <a:r>
              <a:rPr lang="ar-IQ" sz="2400" b="1" i="1" dirty="0">
                <a:solidFill>
                  <a:srgbClr val="EA157A">
                    <a:lumMod val="75000"/>
                  </a:srgbClr>
                </a:solidFill>
              </a:rPr>
              <a:t> وعدله وإرساله للأنبياء وحشره النّاس غداً للحساب يوم الجزاء، أم كان عملاً ظاهرياً وموقفاً خارجياً منطلقاً من ذلك الإيمان من أجل أن يتوصل المكلف بهذه العبادة بكلا شقيها الباطني والظاهري إلى ما أراد الله سبحانه له أن يصل إليه، ويحصل عليه من السعادة في الدنيا والآخرة، وذلك بحكم كون العبادة الغاية المرضية له، التي خلق الخلق من أجلها، قال تعالى: </a:t>
            </a:r>
            <a:r>
              <a:rPr lang="ar-IQ" sz="2400" b="1" i="1" dirty="0">
                <a:solidFill>
                  <a:schemeClr val="accent5">
                    <a:lumMod val="50000"/>
                  </a:schemeClr>
                </a:solidFill>
              </a:rPr>
              <a:t>(وَمَا خَلَقْتُ الْجِنَّ وَالإِنْسَ إِلاَّ لِيَعْبُدُون</a:t>
            </a:r>
            <a:r>
              <a:rPr lang="ar-IQ" sz="2400" b="1" i="1" dirty="0" smtClean="0">
                <a:solidFill>
                  <a:schemeClr val="accent5">
                    <a:lumMod val="50000"/>
                  </a:schemeClr>
                </a:solidFill>
              </a:rPr>
              <a:t>) </a:t>
            </a:r>
            <a:r>
              <a:rPr lang="ar-IQ" sz="2400" b="1" i="1" dirty="0" smtClean="0">
                <a:solidFill>
                  <a:srgbClr val="EA157A">
                    <a:lumMod val="75000"/>
                  </a:srgbClr>
                </a:solidFill>
              </a:rPr>
              <a:t>، </a:t>
            </a:r>
            <a:r>
              <a:rPr lang="ar-IQ" sz="2400" b="1" i="1" dirty="0">
                <a:solidFill>
                  <a:srgbClr val="EA157A">
                    <a:lumMod val="75000"/>
                  </a:srgbClr>
                </a:solidFill>
              </a:rPr>
              <a:t>وبها أرسل جميع الرسل، قال تعالى: </a:t>
            </a:r>
            <a:r>
              <a:rPr lang="ar-IQ" sz="2400" b="1" i="1" dirty="0">
                <a:solidFill>
                  <a:schemeClr val="accent5">
                    <a:lumMod val="50000"/>
                  </a:schemeClr>
                </a:solidFill>
              </a:rPr>
              <a:t>(وَلَقَدْ بَعَثْنَا فِي كُلِّ أُمَّةٍ رَسُولاً أَنِ اُعْبُدُوا اللَّهَ وَاجْتَنِبُوا الطَّاغُوت</a:t>
            </a:r>
            <a:r>
              <a:rPr lang="ar-IQ" sz="2400" b="1" i="1" dirty="0" smtClean="0">
                <a:solidFill>
                  <a:schemeClr val="accent5">
                    <a:lumMod val="50000"/>
                  </a:schemeClr>
                </a:solidFill>
              </a:rPr>
              <a:t>)</a:t>
            </a:r>
            <a:endParaRPr lang="ar-IQ" sz="2400" b="1" i="1" dirty="0">
              <a:solidFill>
                <a:schemeClr val="accent5">
                  <a:lumMod val="50000"/>
                </a:schemeClr>
              </a:solidFill>
            </a:endParaRPr>
          </a:p>
        </p:txBody>
      </p:sp>
    </p:spTree>
    <p:extLst>
      <p:ext uri="{BB962C8B-B14F-4D97-AF65-F5344CB8AC3E}">
        <p14:creationId xmlns:p14="http://schemas.microsoft.com/office/powerpoint/2010/main" val="15776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037654" y="355642"/>
            <a:ext cx="4760348" cy="598512"/>
          </a:xfrm>
          <a:prstGeom prst="roundRect">
            <a:avLst/>
          </a:prstGeom>
          <a:solidFill>
            <a:schemeClr val="accent6">
              <a:lumMod val="40000"/>
              <a:lumOff val="60000"/>
            </a:schemeClr>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4800" b="1" i="1" dirty="0" smtClean="0">
                <a:solidFill>
                  <a:srgbClr val="EA157A">
                    <a:lumMod val="75000"/>
                  </a:srgbClr>
                </a:solidFill>
                <a:latin typeface="Constantia"/>
              </a:rPr>
              <a:t>هل العبادة حق لله تعالى ؟  </a:t>
            </a:r>
            <a:endParaRPr lang="ar-IQ" sz="4800" b="1" i="1" dirty="0">
              <a:solidFill>
                <a:srgbClr val="EA157A">
                  <a:lumMod val="75000"/>
                </a:srgbClr>
              </a:solidFill>
              <a:latin typeface="Constantia"/>
            </a:endParaRPr>
          </a:p>
        </p:txBody>
      </p:sp>
      <p:sp>
        <p:nvSpPr>
          <p:cNvPr id="5" name="نجمة ذات 5 نقاط 4"/>
          <p:cNvSpPr/>
          <p:nvPr/>
        </p:nvSpPr>
        <p:spPr>
          <a:xfrm>
            <a:off x="8026176" y="361005"/>
            <a:ext cx="601216" cy="55370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عنصر نائب للنص 3"/>
          <p:cNvSpPr txBox="1">
            <a:spLocks/>
          </p:cNvSpPr>
          <p:nvPr/>
        </p:nvSpPr>
        <p:spPr>
          <a:xfrm>
            <a:off x="319086" y="1124745"/>
            <a:ext cx="8510332" cy="1584176"/>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rmAutofit fontScale="850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a:solidFill>
                  <a:srgbClr val="EA157A">
                    <a:lumMod val="75000"/>
                  </a:srgbClr>
                </a:solidFill>
              </a:rPr>
              <a:t>إنَّ الْعِبَادَة حق الله تَعَالَى على عباده، قَالَ النَّبِي (صلى الله عليه </a:t>
            </a:r>
            <a:r>
              <a:rPr lang="ar-IQ" sz="2400" b="1" i="1" dirty="0" err="1">
                <a:solidFill>
                  <a:srgbClr val="EA157A">
                    <a:lumMod val="75000"/>
                  </a:srgbClr>
                </a:solidFill>
              </a:rPr>
              <a:t>وآله</a:t>
            </a:r>
            <a:r>
              <a:rPr lang="ar-IQ" sz="2400" b="1" i="1" dirty="0">
                <a:solidFill>
                  <a:srgbClr val="EA157A">
                    <a:lumMod val="75000"/>
                  </a:srgbClr>
                </a:solidFill>
              </a:rPr>
              <a:t> وسلم)  لِمعَاذ: ((يَا معَاذ هَل تدرى مَا حق الله على عباده وَمَا حق الْعباد على الله))؟ قَالَ معَاذ: الله وَرَسُوله أعلم قَالَ:  ((فَإِن حق الله على الْعباد أَن يعبدوه، وَلَا يشركوا بِهِ شَيْئا، وَحقّ الْعباد على الله تَعَالَى أَلا يعذب من لَا يُشْرك بِهِ شَيْئا))؛ فقلت يا رسول الله: أفلا أبشر به الناس؟ قال: ((لا تبشرهم, فيتكلوا</a:t>
            </a:r>
            <a:r>
              <a:rPr lang="ar-IQ" sz="2400" b="1" i="1" dirty="0" smtClean="0">
                <a:solidFill>
                  <a:srgbClr val="EA157A">
                    <a:lumMod val="75000"/>
                  </a:srgbClr>
                </a:solidFill>
              </a:rPr>
              <a:t>)) </a:t>
            </a:r>
            <a:endParaRPr lang="ar-IQ" sz="2400" b="1" i="1" dirty="0">
              <a:solidFill>
                <a:srgbClr val="EA157A">
                  <a:lumMod val="75000"/>
                </a:srgbClr>
              </a:solidFill>
            </a:endParaRPr>
          </a:p>
        </p:txBody>
      </p:sp>
      <p:sp>
        <p:nvSpPr>
          <p:cNvPr id="7" name="عنصر نائب للنص 3"/>
          <p:cNvSpPr txBox="1">
            <a:spLocks/>
          </p:cNvSpPr>
          <p:nvPr/>
        </p:nvSpPr>
        <p:spPr>
          <a:xfrm>
            <a:off x="243202" y="3645024"/>
            <a:ext cx="8510332" cy="295232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rmAutofit fontScale="8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a:solidFill>
                  <a:srgbClr val="EA157A">
                    <a:lumMod val="75000"/>
                  </a:srgbClr>
                </a:solidFill>
              </a:rPr>
              <a:t>الأصل العظيم (المحبة</a:t>
            </a:r>
            <a:r>
              <a:rPr lang="ar-IQ" sz="2400" b="1" i="1" dirty="0" smtClean="0">
                <a:solidFill>
                  <a:srgbClr val="EA157A">
                    <a:lumMod val="75000"/>
                  </a:srgbClr>
                </a:solidFill>
              </a:rPr>
              <a:t>) اي محبة الله تعالى </a:t>
            </a:r>
          </a:p>
          <a:p>
            <a:pPr marR="0" algn="ctr">
              <a:buClr>
                <a:srgbClr val="FEB80A"/>
              </a:buClr>
              <a:defRPr/>
            </a:pPr>
            <a:r>
              <a:rPr lang="ar-IQ" sz="2400" b="1" i="1" dirty="0" smtClean="0">
                <a:solidFill>
                  <a:srgbClr val="EA157A">
                    <a:lumMod val="75000"/>
                  </a:srgbClr>
                </a:solidFill>
              </a:rPr>
              <a:t>وهناك ايضا  </a:t>
            </a:r>
            <a:r>
              <a:rPr lang="ar-IQ" sz="2400" b="1" i="1" dirty="0">
                <a:solidFill>
                  <a:srgbClr val="EA157A">
                    <a:lumMod val="75000"/>
                  </a:srgbClr>
                </a:solidFill>
              </a:rPr>
              <a:t>أصلين آخرين هما: الخوفُ، </a:t>
            </a:r>
            <a:r>
              <a:rPr lang="ar-IQ" sz="2400" b="1" i="1" dirty="0" smtClean="0">
                <a:solidFill>
                  <a:srgbClr val="EA157A">
                    <a:lumMod val="75000"/>
                  </a:srgbClr>
                </a:solidFill>
              </a:rPr>
              <a:t>والرجاء</a:t>
            </a:r>
            <a:r>
              <a:rPr lang="ar-IQ" sz="2400" b="1" i="1" dirty="0">
                <a:solidFill>
                  <a:srgbClr val="EA157A">
                    <a:lumMod val="75000"/>
                  </a:srgbClr>
                </a:solidFill>
              </a:rPr>
              <a:t> </a:t>
            </a:r>
            <a:r>
              <a:rPr lang="ar-IQ" sz="2400" b="1" i="1" dirty="0" smtClean="0">
                <a:solidFill>
                  <a:srgbClr val="EA157A">
                    <a:lumMod val="75000"/>
                  </a:srgbClr>
                </a:solidFill>
              </a:rPr>
              <a:t>.</a:t>
            </a:r>
            <a:endParaRPr lang="ar-IQ" sz="2400" b="1" i="1" dirty="0">
              <a:solidFill>
                <a:srgbClr val="EA157A">
                  <a:lumMod val="75000"/>
                </a:srgbClr>
              </a:solidFill>
            </a:endParaRPr>
          </a:p>
          <a:p>
            <a:pPr marR="0" algn="ctr">
              <a:buClr>
                <a:srgbClr val="FEB80A"/>
              </a:buClr>
              <a:defRPr/>
            </a:pPr>
            <a:r>
              <a:rPr lang="ar-IQ" sz="2400" b="1" i="1" dirty="0">
                <a:solidFill>
                  <a:srgbClr val="EA157A">
                    <a:lumMod val="75000"/>
                  </a:srgbClr>
                </a:solidFill>
              </a:rPr>
              <a:t>  فالخوفُ من الله تعالى ملازم للرجاء كـ(جناحي الطائر) إذا استويا استطاع أن يتحرك ويطير، وإذا اختل أحدهما حيل بينه وبين ذلك، وهو ما عبّر عنه سبحانه بالقول: (أُولَـئِكَ الَّذِينَ يَدْعُونَ يَبْتَغُونَ إِلَى رَبِّهِمُ الْوَسِيلَةَ أَيُّهُمْ أَقْرَبُ وَيَرْجُونَ رَحْمَتَهُ وَيَخَافُونَ عَذَابَهُ إِنَّ عَذَابَ رَبِّكَ كَانَ مَحْذُورَا</a:t>
            </a:r>
            <a:r>
              <a:rPr lang="ar-IQ" sz="2400" b="1" i="1" dirty="0" smtClean="0">
                <a:solidFill>
                  <a:srgbClr val="EA157A">
                    <a:lumMod val="75000"/>
                  </a:srgbClr>
                </a:solidFill>
              </a:rPr>
              <a:t>), </a:t>
            </a:r>
            <a:r>
              <a:rPr lang="ar-IQ" sz="2400" b="1" i="1" dirty="0">
                <a:solidFill>
                  <a:srgbClr val="EA157A">
                    <a:lumMod val="75000"/>
                  </a:srgbClr>
                </a:solidFill>
              </a:rPr>
              <a:t>إذ اشتملت الآية على درجات الإيمان الثلاث التي لا يقوم بناؤهُ إلا عليها، ألا وهي: (الحبُّ، والخوف، والرجاء)، فابتغاءُ الوسيلة إليه يعني: طلب القرب منه سبحانه بالطاعة والعبادة، وَذَلِكَ لِأَن من لم يعْتَقد ذَلِك اعتقاداً جَازِمًا وَاحْتمل عِنْده أَن يكون سدى مهملا لَا يُطَالب بِالْعبَادَة، وَلَا يُؤَاخذ بهَا من جِهَة رب مُرِيد مُخْتَار، ولَا تقع عِبَادَته، وَإِن بَاشَرَهَا بجوارحه بموقع من قلبه، وَلَا تفتح بَابا بَينه وَبَين ربه، وَكَانَت عَادَة كَسَائِر عاداته.</a:t>
            </a:r>
          </a:p>
          <a:p>
            <a:pPr marR="0" algn="ctr">
              <a:buClr>
                <a:srgbClr val="FEB80A"/>
              </a:buClr>
              <a:defRPr/>
            </a:pPr>
            <a:endParaRPr lang="ar-IQ" sz="2400" b="1" i="1" dirty="0">
              <a:solidFill>
                <a:srgbClr val="EA157A">
                  <a:lumMod val="75000"/>
                </a:srgbClr>
              </a:solidFill>
            </a:endParaRPr>
          </a:p>
        </p:txBody>
      </p:sp>
      <p:sp>
        <p:nvSpPr>
          <p:cNvPr id="8" name="عنصر نائب للنص 3"/>
          <p:cNvSpPr txBox="1">
            <a:spLocks/>
          </p:cNvSpPr>
          <p:nvPr/>
        </p:nvSpPr>
        <p:spPr>
          <a:xfrm>
            <a:off x="1599590" y="2841712"/>
            <a:ext cx="7153944" cy="598512"/>
          </a:xfrm>
          <a:prstGeom prst="roundRect">
            <a:avLst/>
          </a:prstGeom>
          <a:solidFill>
            <a:schemeClr val="accent6">
              <a:lumMod val="40000"/>
              <a:lumOff val="60000"/>
            </a:schemeClr>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4800" b="1" i="1" dirty="0" smtClean="0">
                <a:solidFill>
                  <a:srgbClr val="EA157A">
                    <a:lumMod val="75000"/>
                  </a:srgbClr>
                </a:solidFill>
                <a:latin typeface="Constantia"/>
              </a:rPr>
              <a:t>هل العبادة اصل واساس العبادة في الاسلام  ؟  </a:t>
            </a:r>
            <a:endParaRPr lang="ar-IQ" sz="4800" b="1" i="1" dirty="0">
              <a:solidFill>
                <a:srgbClr val="EA157A">
                  <a:lumMod val="75000"/>
                </a:srgbClr>
              </a:solidFill>
              <a:latin typeface="Constantia"/>
            </a:endParaRPr>
          </a:p>
        </p:txBody>
      </p:sp>
      <p:sp>
        <p:nvSpPr>
          <p:cNvPr id="9" name="نجمة ذات 5 نقاط 8"/>
          <p:cNvSpPr/>
          <p:nvPr/>
        </p:nvSpPr>
        <p:spPr>
          <a:xfrm>
            <a:off x="8087075" y="2841712"/>
            <a:ext cx="601216" cy="55370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68576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166698" y="260648"/>
            <a:ext cx="6840760"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800" b="1" i="1" dirty="0">
                <a:solidFill>
                  <a:srgbClr val="EA157A">
                    <a:lumMod val="75000"/>
                  </a:srgbClr>
                </a:solidFill>
                <a:latin typeface="Constantia"/>
              </a:rPr>
              <a:t>(</a:t>
            </a:r>
            <a:r>
              <a:rPr lang="ar-IQ" sz="4800" b="1" i="1" dirty="0" smtClean="0">
                <a:solidFill>
                  <a:srgbClr val="EA157A">
                    <a:lumMod val="75000"/>
                  </a:srgbClr>
                </a:solidFill>
                <a:latin typeface="Constantia"/>
              </a:rPr>
              <a:t> فلسفة العبادة ) </a:t>
            </a:r>
            <a:endParaRPr lang="ar-IQ" sz="4800" b="1" i="1" dirty="0">
              <a:solidFill>
                <a:srgbClr val="EA157A">
                  <a:lumMod val="75000"/>
                </a:srgbClr>
              </a:solidFill>
              <a:latin typeface="Constantia"/>
            </a:endParaRPr>
          </a:p>
        </p:txBody>
      </p:sp>
      <p:sp>
        <p:nvSpPr>
          <p:cNvPr id="5" name="عنصر نائب للنص 3"/>
          <p:cNvSpPr txBox="1">
            <a:spLocks/>
          </p:cNvSpPr>
          <p:nvPr/>
        </p:nvSpPr>
        <p:spPr>
          <a:xfrm>
            <a:off x="3491880" y="1697628"/>
            <a:ext cx="5261654" cy="598512"/>
          </a:xfrm>
          <a:prstGeom prst="roundRect">
            <a:avLst/>
          </a:prstGeom>
          <a:solidFill>
            <a:schemeClr val="accent6">
              <a:lumMod val="40000"/>
              <a:lumOff val="60000"/>
            </a:schemeClr>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4800" b="1" i="1" dirty="0" smtClean="0">
                <a:solidFill>
                  <a:srgbClr val="EA157A">
                    <a:lumMod val="75000"/>
                  </a:srgbClr>
                </a:solidFill>
                <a:latin typeface="Constantia"/>
              </a:rPr>
              <a:t> لماذا نبحث في فلسفة العبادة</a:t>
            </a:r>
            <a:r>
              <a:rPr lang="ar-IQ" sz="4800" b="1" i="1" dirty="0" smtClean="0">
                <a:solidFill>
                  <a:srgbClr val="EA157A">
                    <a:lumMod val="75000"/>
                  </a:srgbClr>
                </a:solidFill>
                <a:latin typeface="Constantia"/>
              </a:rPr>
              <a:t> ؟  </a:t>
            </a:r>
            <a:endParaRPr lang="ar-IQ" sz="4800" b="1" i="1" dirty="0">
              <a:solidFill>
                <a:srgbClr val="EA157A">
                  <a:lumMod val="75000"/>
                </a:srgbClr>
              </a:solidFill>
              <a:latin typeface="Constantia"/>
            </a:endParaRPr>
          </a:p>
        </p:txBody>
      </p:sp>
      <p:sp>
        <p:nvSpPr>
          <p:cNvPr id="6" name="نجمة ذات 5 نقاط 5"/>
          <p:cNvSpPr/>
          <p:nvPr/>
        </p:nvSpPr>
        <p:spPr>
          <a:xfrm>
            <a:off x="8007458" y="1690459"/>
            <a:ext cx="601216" cy="553706"/>
          </a:xfrm>
          <a:prstGeom prst="star5">
            <a:avLst>
              <a:gd name="adj" fmla="val 167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عنصر نائب للنص 3"/>
          <p:cNvSpPr txBox="1">
            <a:spLocks/>
          </p:cNvSpPr>
          <p:nvPr/>
        </p:nvSpPr>
        <p:spPr>
          <a:xfrm>
            <a:off x="331912" y="2564904"/>
            <a:ext cx="8510332" cy="1584176"/>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smtClean="0">
                <a:solidFill>
                  <a:srgbClr val="EA157A">
                    <a:lumMod val="75000"/>
                  </a:srgbClr>
                </a:solidFill>
              </a:rPr>
              <a:t>إنَّ </a:t>
            </a:r>
            <a:r>
              <a:rPr lang="ar-IQ" sz="2400" b="1" i="1" dirty="0">
                <a:solidFill>
                  <a:srgbClr val="EA157A">
                    <a:lumMod val="75000"/>
                  </a:srgbClr>
                </a:solidFill>
              </a:rPr>
              <a:t>البحث في فلسفة العبادة ما هي إلا محاولةٌ لبيان مفهوم العبادة وروحها، والأسس التي تقوم عليها، والمبادئ التي تنطلق منها، والغاية التي تؤدي إليها، والثمرات التي تنتج عن ممارستها، وعلاقتها بالغيب والتاريخ الذي يؤمن به الإنسان</a:t>
            </a:r>
            <a:endParaRPr lang="ar-IQ" sz="2400" b="1" i="1" dirty="0">
              <a:solidFill>
                <a:srgbClr val="EA157A">
                  <a:lumMod val="75000"/>
                </a:srgbClr>
              </a:solidFill>
            </a:endParaRPr>
          </a:p>
        </p:txBody>
      </p:sp>
      <p:sp>
        <p:nvSpPr>
          <p:cNvPr id="8" name="عنصر نائب للنص 3"/>
          <p:cNvSpPr txBox="1">
            <a:spLocks/>
          </p:cNvSpPr>
          <p:nvPr/>
        </p:nvSpPr>
        <p:spPr>
          <a:xfrm>
            <a:off x="1547664" y="4507678"/>
            <a:ext cx="7205870" cy="648072"/>
          </a:xfrm>
          <a:prstGeom prst="roundRect">
            <a:avLst/>
          </a:prstGeom>
          <a:solidFill>
            <a:schemeClr val="accent6">
              <a:lumMod val="40000"/>
              <a:lumOff val="60000"/>
            </a:schemeClr>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4800" b="1" i="1" dirty="0" smtClean="0">
                <a:solidFill>
                  <a:srgbClr val="EA157A">
                    <a:lumMod val="75000"/>
                  </a:srgbClr>
                </a:solidFill>
                <a:latin typeface="Constantia"/>
              </a:rPr>
              <a:t> ما هو الطريق لمعرفة فلسفة العبادات</a:t>
            </a:r>
            <a:r>
              <a:rPr lang="ar-IQ" sz="4800" b="1" i="1" dirty="0" smtClean="0">
                <a:solidFill>
                  <a:srgbClr val="EA157A">
                    <a:lumMod val="75000"/>
                  </a:srgbClr>
                </a:solidFill>
                <a:latin typeface="Constantia"/>
              </a:rPr>
              <a:t> ؟  </a:t>
            </a:r>
            <a:endParaRPr lang="ar-IQ" sz="4800" b="1" i="1" dirty="0">
              <a:solidFill>
                <a:srgbClr val="EA157A">
                  <a:lumMod val="75000"/>
                </a:srgbClr>
              </a:solidFill>
              <a:latin typeface="Constantia"/>
            </a:endParaRPr>
          </a:p>
        </p:txBody>
      </p:sp>
      <p:sp>
        <p:nvSpPr>
          <p:cNvPr id="9" name="نجمة ذات 5 نقاط 8"/>
          <p:cNvSpPr/>
          <p:nvPr/>
        </p:nvSpPr>
        <p:spPr>
          <a:xfrm>
            <a:off x="7859250" y="4507678"/>
            <a:ext cx="601216" cy="553706"/>
          </a:xfrm>
          <a:prstGeom prst="star5">
            <a:avLst>
              <a:gd name="adj" fmla="val 167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عنصر نائب للنص 3"/>
          <p:cNvSpPr txBox="1">
            <a:spLocks/>
          </p:cNvSpPr>
          <p:nvPr/>
        </p:nvSpPr>
        <p:spPr>
          <a:xfrm>
            <a:off x="369385" y="5663355"/>
            <a:ext cx="8510332" cy="839271"/>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smtClean="0">
                <a:solidFill>
                  <a:srgbClr val="EA157A">
                    <a:lumMod val="75000"/>
                  </a:srgbClr>
                </a:solidFill>
              </a:rPr>
              <a:t>نعرف فلسفة العبادة عن طريق ( العقل والوجدان ) اي بالفكر والتأمل . </a:t>
            </a:r>
            <a:endParaRPr lang="ar-IQ" sz="2400" b="1" i="1" dirty="0">
              <a:solidFill>
                <a:srgbClr val="EA157A">
                  <a:lumMod val="75000"/>
                </a:srgbClr>
              </a:solidFill>
            </a:endParaRPr>
          </a:p>
        </p:txBody>
      </p:sp>
    </p:spTree>
    <p:extLst>
      <p:ext uri="{BB962C8B-B14F-4D97-AF65-F5344CB8AC3E}">
        <p14:creationId xmlns:p14="http://schemas.microsoft.com/office/powerpoint/2010/main" val="3917820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691680" y="476672"/>
            <a:ext cx="7205870" cy="648072"/>
          </a:xfrm>
          <a:prstGeom prst="roundRect">
            <a:avLst/>
          </a:prstGeom>
          <a:solidFill>
            <a:schemeClr val="accent6">
              <a:lumMod val="40000"/>
              <a:lumOff val="60000"/>
            </a:schemeClr>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4800" b="1" i="1" dirty="0" smtClean="0">
                <a:solidFill>
                  <a:srgbClr val="EA157A">
                    <a:lumMod val="75000"/>
                  </a:srgbClr>
                </a:solidFill>
                <a:latin typeface="Constantia"/>
              </a:rPr>
              <a:t> لماذا العبادات في الاسلام ليست انفعالية </a:t>
            </a:r>
            <a:r>
              <a:rPr lang="ar-IQ" sz="4800" b="1" i="1" dirty="0" smtClean="0">
                <a:solidFill>
                  <a:srgbClr val="EA157A">
                    <a:lumMod val="75000"/>
                  </a:srgbClr>
                </a:solidFill>
                <a:latin typeface="Constantia"/>
              </a:rPr>
              <a:t>؟  </a:t>
            </a:r>
            <a:endParaRPr lang="ar-IQ" sz="4800" b="1" i="1" dirty="0">
              <a:solidFill>
                <a:srgbClr val="EA157A">
                  <a:lumMod val="75000"/>
                </a:srgbClr>
              </a:solidFill>
              <a:latin typeface="Constantia"/>
            </a:endParaRPr>
          </a:p>
        </p:txBody>
      </p:sp>
      <p:sp>
        <p:nvSpPr>
          <p:cNvPr id="5" name="نجمة ذات 5 نقاط 4"/>
          <p:cNvSpPr/>
          <p:nvPr/>
        </p:nvSpPr>
        <p:spPr>
          <a:xfrm>
            <a:off x="8159858" y="476672"/>
            <a:ext cx="601216" cy="553706"/>
          </a:xfrm>
          <a:prstGeom prst="star5">
            <a:avLst>
              <a:gd name="adj" fmla="val 167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عنصر نائب للنص 3"/>
          <p:cNvSpPr txBox="1">
            <a:spLocks/>
          </p:cNvSpPr>
          <p:nvPr/>
        </p:nvSpPr>
        <p:spPr>
          <a:xfrm>
            <a:off x="474867" y="1628800"/>
            <a:ext cx="8510332" cy="136815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rmAutofit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smtClean="0">
                <a:solidFill>
                  <a:srgbClr val="EA157A">
                    <a:lumMod val="75000"/>
                  </a:srgbClr>
                </a:solidFill>
              </a:rPr>
              <a:t>لا نها لا تعتمد على حركات جسدية فحسب , ولا على تأمل عقلي فحسب , ولا على عاطفة وجدانية فحسب </a:t>
            </a:r>
          </a:p>
          <a:p>
            <a:pPr marR="0" algn="ctr">
              <a:buClr>
                <a:srgbClr val="FEB80A"/>
              </a:buClr>
              <a:defRPr/>
            </a:pPr>
            <a:r>
              <a:rPr lang="ar-IQ" sz="2400" b="1" i="1" dirty="0" smtClean="0">
                <a:solidFill>
                  <a:srgbClr val="EA157A">
                    <a:lumMod val="75000"/>
                  </a:srgbClr>
                </a:solidFill>
              </a:rPr>
              <a:t>بل هي </a:t>
            </a:r>
            <a:r>
              <a:rPr lang="ar-IQ" sz="2400" b="1" i="1" dirty="0">
                <a:solidFill>
                  <a:srgbClr val="EA157A">
                    <a:lumMod val="75000"/>
                  </a:srgbClr>
                </a:solidFill>
              </a:rPr>
              <a:t>حضور الإنسان كلِّه جسماً وعقلاً وعاطفة </a:t>
            </a:r>
            <a:r>
              <a:rPr lang="ar-IQ" sz="2400" b="1" i="1" dirty="0" err="1" smtClean="0">
                <a:solidFill>
                  <a:srgbClr val="EA157A">
                    <a:lumMod val="75000"/>
                  </a:srgbClr>
                </a:solidFill>
              </a:rPr>
              <a:t>مؤطرة</a:t>
            </a:r>
            <a:r>
              <a:rPr lang="ar-IQ" sz="2400" b="1" i="1" dirty="0" smtClean="0">
                <a:solidFill>
                  <a:srgbClr val="EA157A">
                    <a:lumMod val="75000"/>
                  </a:srgbClr>
                </a:solidFill>
              </a:rPr>
              <a:t>  </a:t>
            </a:r>
            <a:r>
              <a:rPr lang="ar-IQ" sz="2400" b="1" i="1" dirty="0">
                <a:solidFill>
                  <a:srgbClr val="EA157A">
                    <a:lumMod val="75000"/>
                  </a:srgbClr>
                </a:solidFill>
              </a:rPr>
              <a:t>بالأحكام الشرعية</a:t>
            </a:r>
            <a:endParaRPr lang="ar-IQ" sz="2400" b="1" i="1" dirty="0">
              <a:solidFill>
                <a:srgbClr val="EA157A">
                  <a:lumMod val="75000"/>
                </a:srgbClr>
              </a:solidFill>
            </a:endParaRPr>
          </a:p>
        </p:txBody>
      </p:sp>
      <p:sp>
        <p:nvSpPr>
          <p:cNvPr id="7" name="عنصر نائب للنص 3"/>
          <p:cNvSpPr txBox="1">
            <a:spLocks/>
          </p:cNvSpPr>
          <p:nvPr/>
        </p:nvSpPr>
        <p:spPr>
          <a:xfrm>
            <a:off x="1602905" y="3501008"/>
            <a:ext cx="7205870" cy="648072"/>
          </a:xfrm>
          <a:prstGeom prst="roundRect">
            <a:avLst/>
          </a:prstGeom>
          <a:solidFill>
            <a:schemeClr val="accent6">
              <a:lumMod val="40000"/>
              <a:lumOff val="60000"/>
            </a:schemeClr>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4800" b="1" i="1" dirty="0" smtClean="0">
                <a:solidFill>
                  <a:srgbClr val="EA157A">
                    <a:lumMod val="75000"/>
                  </a:srgbClr>
                </a:solidFill>
                <a:latin typeface="Constantia"/>
              </a:rPr>
              <a:t>ماذا نعني في قولنا ان العبادات في الاسلام توقيفية ؟  </a:t>
            </a:r>
            <a:endParaRPr lang="ar-IQ" sz="4800" b="1" i="1" dirty="0">
              <a:solidFill>
                <a:srgbClr val="EA157A">
                  <a:lumMod val="75000"/>
                </a:srgbClr>
              </a:solidFill>
              <a:latin typeface="Constantia"/>
            </a:endParaRPr>
          </a:p>
        </p:txBody>
      </p:sp>
      <p:sp>
        <p:nvSpPr>
          <p:cNvPr id="8" name="نجمة ذات 5 نقاط 7"/>
          <p:cNvSpPr/>
          <p:nvPr/>
        </p:nvSpPr>
        <p:spPr>
          <a:xfrm>
            <a:off x="8159858" y="3548191"/>
            <a:ext cx="601216" cy="553706"/>
          </a:xfrm>
          <a:prstGeom prst="star5">
            <a:avLst>
              <a:gd name="adj" fmla="val 167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عنصر نائب للنص 3"/>
          <p:cNvSpPr txBox="1">
            <a:spLocks/>
          </p:cNvSpPr>
          <p:nvPr/>
        </p:nvSpPr>
        <p:spPr>
          <a:xfrm>
            <a:off x="392851" y="4581128"/>
            <a:ext cx="8510332" cy="93610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800" b="1" i="1" dirty="0" smtClean="0">
                <a:solidFill>
                  <a:srgbClr val="EA157A">
                    <a:lumMod val="75000"/>
                  </a:srgbClr>
                </a:solidFill>
              </a:rPr>
              <a:t>اي انها غير قابلة للاجتهاد العقلي فهي ثابتة لا تتغير بتغير الزمان والمكان </a:t>
            </a:r>
            <a:endParaRPr lang="ar-IQ" sz="2800" b="1" i="1" dirty="0">
              <a:solidFill>
                <a:srgbClr val="EA157A">
                  <a:lumMod val="75000"/>
                </a:srgbClr>
              </a:solidFill>
            </a:endParaRPr>
          </a:p>
        </p:txBody>
      </p:sp>
    </p:spTree>
    <p:extLst>
      <p:ext uri="{BB962C8B-B14F-4D97-AF65-F5344CB8AC3E}">
        <p14:creationId xmlns:p14="http://schemas.microsoft.com/office/powerpoint/2010/main" val="292039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804248" y="1160354"/>
            <a:ext cx="2007704" cy="598512"/>
          </a:xfrm>
          <a:prstGeom prst="roundRect">
            <a:avLst/>
          </a:prstGeom>
          <a:solidFill>
            <a:schemeClr val="accent6">
              <a:lumMod val="40000"/>
              <a:lumOff val="60000"/>
            </a:schemeClr>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800" b="1" i="1" dirty="0" smtClean="0">
                <a:solidFill>
                  <a:srgbClr val="EA157A">
                    <a:lumMod val="75000"/>
                  </a:srgbClr>
                </a:solidFill>
                <a:latin typeface="Constantia"/>
              </a:rPr>
              <a:t>الميتافيزيقيا: </a:t>
            </a:r>
            <a:r>
              <a:rPr lang="ar-IQ" sz="4800" b="1" i="1" dirty="0" smtClean="0">
                <a:solidFill>
                  <a:srgbClr val="EA157A">
                    <a:lumMod val="75000"/>
                  </a:srgbClr>
                </a:solidFill>
                <a:latin typeface="Constantia"/>
              </a:rPr>
              <a:t>  </a:t>
            </a:r>
            <a:endParaRPr lang="ar-IQ" sz="4800" b="1" i="1" dirty="0">
              <a:solidFill>
                <a:srgbClr val="EA157A">
                  <a:lumMod val="75000"/>
                </a:srgbClr>
              </a:solidFill>
              <a:latin typeface="Constantia"/>
            </a:endParaRPr>
          </a:p>
        </p:txBody>
      </p:sp>
      <p:sp>
        <p:nvSpPr>
          <p:cNvPr id="5" name="عنصر نائب للنص 3"/>
          <p:cNvSpPr txBox="1">
            <a:spLocks/>
          </p:cNvSpPr>
          <p:nvPr/>
        </p:nvSpPr>
        <p:spPr>
          <a:xfrm>
            <a:off x="392603" y="602398"/>
            <a:ext cx="5403533" cy="167447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smtClean="0">
                <a:solidFill>
                  <a:srgbClr val="EA157A">
                    <a:lumMod val="75000"/>
                  </a:srgbClr>
                </a:solidFill>
              </a:rPr>
              <a:t>وتسمى </a:t>
            </a:r>
            <a:r>
              <a:rPr lang="ar-IQ" sz="2400" b="1" i="1" dirty="0" err="1" smtClean="0">
                <a:solidFill>
                  <a:srgbClr val="EA157A">
                    <a:lumMod val="75000"/>
                  </a:srgbClr>
                </a:solidFill>
              </a:rPr>
              <a:t>الماوراءيات</a:t>
            </a:r>
            <a:r>
              <a:rPr lang="ar-IQ" sz="2400" b="1" i="1" dirty="0" smtClean="0">
                <a:solidFill>
                  <a:srgbClr val="EA157A">
                    <a:lumMod val="75000"/>
                  </a:srgbClr>
                </a:solidFill>
              </a:rPr>
              <a:t> او ما وراء الطبيعة , وهي فرع من فروع الفلسفة يدرس جوهر الاشياء , ويطرح الاسئلة عن ( الوجود والصيرورة والكينونة ) </a:t>
            </a:r>
            <a:endParaRPr lang="ar-IQ" sz="2400" b="1" i="1" dirty="0">
              <a:solidFill>
                <a:srgbClr val="EA157A">
                  <a:lumMod val="75000"/>
                </a:srgbClr>
              </a:solidFill>
            </a:endParaRPr>
          </a:p>
        </p:txBody>
      </p:sp>
      <p:sp>
        <p:nvSpPr>
          <p:cNvPr id="6" name="سهم للأسفل 5"/>
          <p:cNvSpPr/>
          <p:nvPr/>
        </p:nvSpPr>
        <p:spPr>
          <a:xfrm rot="5400000">
            <a:off x="6030570" y="1078500"/>
            <a:ext cx="539279" cy="821454"/>
          </a:xfrm>
          <a:prstGeom prst="downArrow">
            <a:avLst/>
          </a:prstGeom>
          <a:solidFill>
            <a:srgbClr val="EA157A">
              <a:lumMod val="75000"/>
            </a:srgbClr>
          </a:solidFill>
          <a:ln w="25400" cap="flat" cmpd="sng" algn="ctr">
            <a:solidFill>
              <a:srgbClr val="7FD13B">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1800" b="0" i="0" u="none" strike="noStrike" kern="0" cap="none" spc="0" normalizeH="0" baseline="0" noProof="0">
              <a:ln>
                <a:noFill/>
              </a:ln>
              <a:solidFill>
                <a:sysClr val="window" lastClr="FFFFFF"/>
              </a:solidFill>
              <a:effectLst/>
              <a:uLnTx/>
              <a:uFillTx/>
              <a:latin typeface="Constantia"/>
              <a:ea typeface="+mn-ea"/>
            </a:endParaRPr>
          </a:p>
        </p:txBody>
      </p:sp>
      <p:sp>
        <p:nvSpPr>
          <p:cNvPr id="7" name="عنصر نائب للنص 3"/>
          <p:cNvSpPr txBox="1">
            <a:spLocks/>
          </p:cNvSpPr>
          <p:nvPr/>
        </p:nvSpPr>
        <p:spPr>
          <a:xfrm>
            <a:off x="1907704" y="2636912"/>
            <a:ext cx="6773822" cy="648072"/>
          </a:xfrm>
          <a:prstGeom prst="roundRect">
            <a:avLst/>
          </a:prstGeom>
          <a:solidFill>
            <a:schemeClr val="accent6">
              <a:lumMod val="40000"/>
              <a:lumOff val="60000"/>
            </a:schemeClr>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l">
              <a:buClr>
                <a:srgbClr val="FEB80A"/>
              </a:buClr>
              <a:defRPr/>
            </a:pPr>
            <a:r>
              <a:rPr lang="ar-IQ" sz="4800" b="1" i="1" dirty="0" smtClean="0">
                <a:solidFill>
                  <a:srgbClr val="EA157A">
                    <a:lumMod val="75000"/>
                  </a:srgbClr>
                </a:solidFill>
                <a:latin typeface="Constantia"/>
              </a:rPr>
              <a:t>هل يمكن أن نفسر العبادات ميتافيزيقيا ؟  </a:t>
            </a:r>
            <a:endParaRPr lang="ar-IQ" sz="4800" b="1" i="1" dirty="0">
              <a:solidFill>
                <a:srgbClr val="EA157A">
                  <a:lumMod val="75000"/>
                </a:srgbClr>
              </a:solidFill>
              <a:latin typeface="Constantia"/>
            </a:endParaRPr>
          </a:p>
        </p:txBody>
      </p:sp>
      <p:sp>
        <p:nvSpPr>
          <p:cNvPr id="8" name="نجمة ذات 5 نقاط 7"/>
          <p:cNvSpPr/>
          <p:nvPr/>
        </p:nvSpPr>
        <p:spPr>
          <a:xfrm>
            <a:off x="8065526" y="2636912"/>
            <a:ext cx="601216" cy="553706"/>
          </a:xfrm>
          <a:prstGeom prst="star5">
            <a:avLst>
              <a:gd name="adj" fmla="val 16727"/>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عنصر نائب للنص 3"/>
          <p:cNvSpPr txBox="1">
            <a:spLocks/>
          </p:cNvSpPr>
          <p:nvPr/>
        </p:nvSpPr>
        <p:spPr>
          <a:xfrm>
            <a:off x="489892" y="4797152"/>
            <a:ext cx="8198645" cy="1584176"/>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2400" b="1" i="1" dirty="0" smtClean="0">
                <a:solidFill>
                  <a:srgbClr val="EA157A">
                    <a:lumMod val="75000"/>
                  </a:srgbClr>
                </a:solidFill>
              </a:rPr>
              <a:t>ان تفسير </a:t>
            </a:r>
            <a:r>
              <a:rPr lang="ar-IQ" sz="2400" b="1" i="1" dirty="0">
                <a:solidFill>
                  <a:srgbClr val="EA157A">
                    <a:lumMod val="75000"/>
                  </a:srgbClr>
                </a:solidFill>
              </a:rPr>
              <a:t>العبادات ميتافيزيقيا خارج عن طاقة الإنسان، ولا كلام لبشر بعد كلام الله في هذا المجال؛ لأنّ كلّ محاولة لعقلنة العبادات تخرج بالإنسان عن حدود المعقولية.</a:t>
            </a:r>
            <a:endParaRPr lang="ar-IQ" sz="2400" b="1" i="1" dirty="0">
              <a:solidFill>
                <a:srgbClr val="EA157A">
                  <a:lumMod val="75000"/>
                </a:srgbClr>
              </a:solidFill>
            </a:endParaRPr>
          </a:p>
        </p:txBody>
      </p:sp>
      <p:sp>
        <p:nvSpPr>
          <p:cNvPr id="10" name="سهم للأسفل 9"/>
          <p:cNvSpPr/>
          <p:nvPr/>
        </p:nvSpPr>
        <p:spPr>
          <a:xfrm>
            <a:off x="4460661" y="3575945"/>
            <a:ext cx="539279" cy="821454"/>
          </a:xfrm>
          <a:prstGeom prst="downArrow">
            <a:avLst/>
          </a:prstGeom>
          <a:solidFill>
            <a:srgbClr val="EA157A">
              <a:lumMod val="75000"/>
            </a:srgbClr>
          </a:solidFill>
          <a:ln w="25400" cap="flat" cmpd="sng" algn="ctr">
            <a:solidFill>
              <a:srgbClr val="7FD13B">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1800" b="0" i="0" u="none" strike="noStrike" kern="0" cap="none" spc="0" normalizeH="0" baseline="0" noProof="0">
              <a:ln>
                <a:noFill/>
              </a:ln>
              <a:solidFill>
                <a:sysClr val="window" lastClr="FFFFFF"/>
              </a:solidFill>
              <a:effectLst/>
              <a:uLnTx/>
              <a:uFillTx/>
              <a:latin typeface="Constantia"/>
              <a:ea typeface="+mn-ea"/>
            </a:endParaRPr>
          </a:p>
        </p:txBody>
      </p:sp>
    </p:spTree>
    <p:extLst>
      <p:ext uri="{BB962C8B-B14F-4D97-AF65-F5344CB8AC3E}">
        <p14:creationId xmlns:p14="http://schemas.microsoft.com/office/powerpoint/2010/main" val="2296638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341</TotalTime>
  <Words>1014</Words>
  <Application>Microsoft Office PowerPoint</Application>
  <PresentationFormat>عرض على الشاشة (3:4)‏</PresentationFormat>
  <Paragraphs>39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13</cp:revision>
  <dcterms:created xsi:type="dcterms:W3CDTF">2021-06-08T08:55:34Z</dcterms:created>
  <dcterms:modified xsi:type="dcterms:W3CDTF">2021-06-08T14:39:03Z</dcterms:modified>
</cp:coreProperties>
</file>