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9" d="100"/>
          <a:sy n="79" d="100"/>
        </p:scale>
        <p:origin x="-11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ar-SA" smtClean="0"/>
              <a:t>انقر لتحرير نمط العنوان الرئيسي</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bwMode="white"/>
        <p:txBody>
          <a:bodyPr/>
          <a:lstStyle/>
          <a:p>
            <a:fld id="{1B8ABB09-4A1D-463E-8065-109CC2B7EFAA}" type="datetimeFigureOut">
              <a:rPr lang="ar-SA" smtClean="0"/>
              <a:t>04/11/1440</a:t>
            </a:fld>
            <a:endParaRPr lang="ar-SA"/>
          </a:p>
        </p:txBody>
      </p:sp>
      <p:sp>
        <p:nvSpPr>
          <p:cNvPr id="5" name="Footer Placeholder 4"/>
          <p:cNvSpPr>
            <a:spLocks noGrp="1"/>
          </p:cNvSpPr>
          <p:nvPr>
            <p:ph type="ftr" sz="quarter" idx="11"/>
          </p:nvPr>
        </p:nvSpPr>
        <p:spPr bwMode="white"/>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04/11/1440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1B8ABB09-4A1D-463E-8065-109CC2B7EFAA}" type="datetimeFigureOut">
              <a:rPr lang="ar-SA" smtClean="0"/>
              <a:t>04/11/1440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1B8ABB09-4A1D-463E-8065-109CC2B7EFAA}" type="datetimeFigureOut">
              <a:rPr lang="ar-SA" smtClean="0"/>
              <a:t>04/11/1440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B8ABB09-4A1D-463E-8065-109CC2B7EFAA}" type="datetimeFigureOut">
              <a:rPr lang="ar-SA" smtClean="0"/>
              <a:t>04/11/1440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04/11/1440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12" name="Content Placeholder 11"/>
          <p:cNvSpPr>
            <a:spLocks noGrp="1"/>
          </p:cNvSpPr>
          <p:nvPr>
            <p:ph sz="quarter" idx="14"/>
          </p:nvPr>
        </p:nvSpPr>
        <p:spPr>
          <a:xfrm>
            <a:off x="4648200" y="2438400"/>
            <a:ext cx="3124200" cy="3124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7" name="Date Placeholder 6"/>
          <p:cNvSpPr>
            <a:spLocks noGrp="1"/>
          </p:cNvSpPr>
          <p:nvPr>
            <p:ph type="dt" sz="half" idx="10"/>
          </p:nvPr>
        </p:nvSpPr>
        <p:spPr/>
        <p:txBody>
          <a:bodyPr/>
          <a:lstStyle/>
          <a:p>
            <a:fld id="{1B8ABB09-4A1D-463E-8065-109CC2B7EFAA}" type="datetimeFigureOut">
              <a:rPr lang="ar-SA" smtClean="0"/>
              <a:t>04/11/1440</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1B8ABB09-4A1D-463E-8065-109CC2B7EFAA}" type="datetimeFigureOut">
              <a:rPr lang="ar-SA" smtClean="0"/>
              <a:t>04/11/1440</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B34F065-1154-456A-91E3-76DE8E75E17B}" type="slidenum">
              <a:rPr lang="ar-SA" smtClean="0"/>
              <a:t>‹#›</a:t>
            </a:fld>
            <a:endParaRPr lang="ar-SA"/>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B8ABB09-4A1D-463E-8065-109CC2B7EFAA}" type="datetimeFigureOut">
              <a:rPr lang="ar-SA" smtClean="0"/>
              <a:t>04/11/1440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04/11/1440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9" name="Content Placeholder 8"/>
          <p:cNvSpPr>
            <a:spLocks noGrp="1"/>
          </p:cNvSpPr>
          <p:nvPr>
            <p:ph sz="quarter" idx="13"/>
          </p:nvPr>
        </p:nvSpPr>
        <p:spPr>
          <a:xfrm>
            <a:off x="1371600" y="1676400"/>
            <a:ext cx="3276600" cy="3505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04/11/1440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1B8ABB09-4A1D-463E-8065-109CC2B7EFAA}" type="datetimeFigureOut">
              <a:rPr lang="ar-SA" smtClean="0"/>
              <a:t>04/11/1440</a:t>
            </a:fld>
            <a:endParaRPr lang="ar-SA"/>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ar-SA"/>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spcBef>
          <a:spcPct val="0"/>
        </a:spcBef>
        <a:buNone/>
        <a:defRPr sz="3600" kern="1200" cap="all" spc="300" baseline="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0" indent="-274320" algn="r" defTabSz="914400" rtl="1"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r" defTabSz="914400" rtl="1"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r" defTabSz="914400" rtl="1"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r" defTabSz="914400" rtl="1"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r" defTabSz="914400" rtl="1"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r" defTabSz="914400" rtl="1"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r" defTabSz="914400" rtl="1"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r" defTabSz="914400" rtl="1"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r" defTabSz="914400" rtl="1"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644008" y="1008112"/>
            <a:ext cx="4320480" cy="3068960"/>
          </a:xfrm>
        </p:spPr>
        <p:txBody>
          <a:bodyPr>
            <a:normAutofit/>
          </a:bodyPr>
          <a:lstStyle/>
          <a:p>
            <a:r>
              <a:rPr lang="ar-IQ" sz="2000" dirty="0" smtClean="0">
                <a:ln>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700000" scaled="1"/>
                    <a:tileRect/>
                  </a:gradFill>
                </a:ln>
                <a:solidFill>
                  <a:srgbClr val="00B050"/>
                </a:solidFill>
                <a:effectLst>
                  <a:outerShdw blurRad="50800" dist="38100" dir="8100000" algn="tr" rotWithShape="0">
                    <a:prstClr val="black">
                      <a:alpha val="40000"/>
                    </a:prstClr>
                  </a:outerShdw>
                </a:effectLst>
                <a:latin typeface="Monotype Koufi" pitchFamily="2" charset="-78"/>
                <a:ea typeface="Monotype Koufi" pitchFamily="2" charset="-78"/>
                <a:cs typeface="Monotype Koufi" pitchFamily="2" charset="-78"/>
              </a:rPr>
              <a:t>محاضرات علم الحديث النبوي</a:t>
            </a:r>
            <a:br>
              <a:rPr lang="ar-IQ" sz="2000" dirty="0" smtClean="0">
                <a:ln>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700000" scaled="1"/>
                    <a:tileRect/>
                  </a:gradFill>
                </a:ln>
                <a:solidFill>
                  <a:srgbClr val="00B050"/>
                </a:solidFill>
                <a:effectLst>
                  <a:outerShdw blurRad="50800" dist="38100" dir="8100000" algn="tr" rotWithShape="0">
                    <a:prstClr val="black">
                      <a:alpha val="40000"/>
                    </a:prstClr>
                  </a:outerShdw>
                </a:effectLst>
                <a:latin typeface="Monotype Koufi" pitchFamily="2" charset="-78"/>
                <a:ea typeface="Monotype Koufi" pitchFamily="2" charset="-78"/>
                <a:cs typeface="Monotype Koufi" pitchFamily="2" charset="-78"/>
              </a:rPr>
            </a:br>
            <a:r>
              <a:rPr lang="ar-IQ" sz="2000" dirty="0" smtClean="0">
                <a:ln>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700000" scaled="1"/>
                    <a:tileRect/>
                  </a:gradFill>
                </a:ln>
                <a:solidFill>
                  <a:srgbClr val="00B050"/>
                </a:solidFill>
                <a:effectLst>
                  <a:outerShdw blurRad="50800" dist="38100" dir="8100000" algn="tr" rotWithShape="0">
                    <a:prstClr val="black">
                      <a:alpha val="40000"/>
                    </a:prstClr>
                  </a:outerShdw>
                </a:effectLst>
                <a:latin typeface="Monotype Koufi" pitchFamily="2" charset="-78"/>
                <a:ea typeface="Monotype Koufi" pitchFamily="2" charset="-78"/>
                <a:cs typeface="Monotype Koufi" pitchFamily="2" charset="-78"/>
              </a:rPr>
              <a:t>المرحلة الاولى</a:t>
            </a:r>
            <a:br>
              <a:rPr lang="ar-IQ" sz="2000" dirty="0" smtClean="0">
                <a:ln>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700000" scaled="1"/>
                    <a:tileRect/>
                  </a:gradFill>
                </a:ln>
                <a:solidFill>
                  <a:srgbClr val="00B050"/>
                </a:solidFill>
                <a:effectLst>
                  <a:outerShdw blurRad="50800" dist="38100" dir="8100000" algn="tr" rotWithShape="0">
                    <a:prstClr val="black">
                      <a:alpha val="40000"/>
                    </a:prstClr>
                  </a:outerShdw>
                </a:effectLst>
                <a:latin typeface="Monotype Koufi" pitchFamily="2" charset="-78"/>
                <a:ea typeface="Monotype Koufi" pitchFamily="2" charset="-78"/>
                <a:cs typeface="Monotype Koufi" pitchFamily="2" charset="-78"/>
              </a:rPr>
            </a:br>
            <a: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t>المصادر:</a:t>
            </a:r>
            <a:b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br>
            <a: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t>- تيسير علوم السنة </a:t>
            </a:r>
            <a:r>
              <a:rPr lang="ar-IQ" sz="1200" dirty="0" err="1"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t>ا.د</a:t>
            </a:r>
            <a: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t>. داود سلمان صالح</a:t>
            </a:r>
            <a:b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br>
            <a:r>
              <a:rPr lang="ar-IQ" sz="1200" dirty="0" smtClean="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rPr>
              <a:t>-المدخل الى دراسة علوم الحديث, سيد عبد الماجد الغوري</a:t>
            </a:r>
            <a:endParaRPr lang="ar-IQ" sz="2000" dirty="0">
              <a:ln>
                <a:solidFill>
                  <a:srgbClr val="002060"/>
                </a:solidFill>
              </a:ln>
              <a:solidFill>
                <a:srgbClr val="7030A0"/>
              </a:solidFill>
              <a:effectLst>
                <a:glow rad="228600">
                  <a:schemeClr val="accent6">
                    <a:satMod val="175000"/>
                    <a:alpha val="40000"/>
                  </a:schemeClr>
                </a:glow>
              </a:effectLst>
              <a:latin typeface="Monotype Koufi" pitchFamily="2" charset="-78"/>
              <a:ea typeface="Monotype Koufi" pitchFamily="2" charset="-78"/>
              <a:cs typeface="PT Simple Bold Ruled" pitchFamily="2" charset="-78"/>
            </a:endParaRPr>
          </a:p>
        </p:txBody>
      </p:sp>
      <p:sp>
        <p:nvSpPr>
          <p:cNvPr id="3" name="عنوان فرعي 2"/>
          <p:cNvSpPr>
            <a:spLocks noGrp="1"/>
          </p:cNvSpPr>
          <p:nvPr>
            <p:ph type="subTitle" idx="1"/>
          </p:nvPr>
        </p:nvSpPr>
        <p:spPr>
          <a:xfrm>
            <a:off x="3851920" y="4395192"/>
            <a:ext cx="4240560" cy="762000"/>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solidFill>
              <a:srgbClr val="FFC000"/>
            </a:solidFill>
          </a:ln>
        </p:spPr>
        <p:txBody>
          <a:bodyPr>
            <a:normAutofit fontScale="77500" lnSpcReduction="20000"/>
          </a:bodyPr>
          <a:lstStyle/>
          <a:p>
            <a:pPr algn="r"/>
            <a:r>
              <a:rPr lang="ar-IQ" sz="2000" b="1" i="0" dirty="0" smtClean="0">
                <a:solidFill>
                  <a:schemeClr val="accent5">
                    <a:lumMod val="20000"/>
                    <a:lumOff val="80000"/>
                  </a:schemeClr>
                </a:solidFill>
                <a:cs typeface="Kufi Extended Outline" pitchFamily="82" charset="-78"/>
              </a:rPr>
              <a:t>اعداد: </a:t>
            </a:r>
            <a:r>
              <a:rPr lang="ar-IQ" sz="2000" b="1" i="0" dirty="0" err="1" smtClean="0">
                <a:solidFill>
                  <a:schemeClr val="accent5">
                    <a:lumMod val="20000"/>
                    <a:lumOff val="80000"/>
                  </a:schemeClr>
                </a:solidFill>
                <a:cs typeface="Kufi Extended Outline" pitchFamily="82" charset="-78"/>
              </a:rPr>
              <a:t>ا.م.د</a:t>
            </a:r>
            <a:r>
              <a:rPr lang="ar-IQ" sz="2000" b="1" i="0" dirty="0" smtClean="0">
                <a:solidFill>
                  <a:schemeClr val="accent5">
                    <a:lumMod val="20000"/>
                    <a:lumOff val="80000"/>
                  </a:schemeClr>
                </a:solidFill>
                <a:cs typeface="Kufi Extended Outline" pitchFamily="82" charset="-78"/>
              </a:rPr>
              <a:t>. محمد سراج الدين قحطان</a:t>
            </a:r>
            <a:endParaRPr lang="ar-IQ" sz="2000" b="1" i="0" dirty="0">
              <a:solidFill>
                <a:schemeClr val="accent5">
                  <a:lumMod val="20000"/>
                  <a:lumOff val="80000"/>
                </a:schemeClr>
              </a:solidFill>
              <a:cs typeface="Kufi Extended Outline" pitchFamily="82" charset="-78"/>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36504" cy="4176464"/>
          </a:xfrm>
          <a:prstGeom prst="rect">
            <a:avLst/>
          </a:prstGeom>
        </p:spPr>
      </p:pic>
      <p:sp>
        <p:nvSpPr>
          <p:cNvPr id="5" name="مستطيل 4"/>
          <p:cNvSpPr/>
          <p:nvPr/>
        </p:nvSpPr>
        <p:spPr>
          <a:xfrm>
            <a:off x="4644008" y="1196752"/>
            <a:ext cx="4155343" cy="954107"/>
          </a:xfrm>
          <a:prstGeom prst="rect">
            <a:avLst/>
          </a:prstGeom>
          <a:pattFill prst="pct5">
            <a:fgClr>
              <a:schemeClr val="accent1"/>
            </a:fgClr>
            <a:bgClr>
              <a:schemeClr val="bg1"/>
            </a:bgClr>
          </a:pattFill>
          <a:effectLst>
            <a:innerShdw blurRad="114300">
              <a:schemeClr val="accent2">
                <a:lumMod val="50000"/>
              </a:schemeClr>
            </a:innerShdw>
          </a:effectLst>
        </p:spPr>
        <p:txBody>
          <a:bodyPr wrap="square" lIns="91440" tIns="45720" rIns="91440" bIns="45720">
            <a:spAutoFit/>
          </a:bodyPr>
          <a:lstStyle/>
          <a:p>
            <a:pPr algn="ctr"/>
            <a:r>
              <a:rPr lang="ar-IQ" sz="28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كلية العلوم الاسلامية</a:t>
            </a:r>
          </a:p>
          <a:p>
            <a:pPr algn="ctr"/>
            <a:r>
              <a:rPr lang="ar-IQ" sz="2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قسم العقيدة والفكر الاسلامي</a:t>
            </a:r>
            <a:endParaRPr lang="ar-SA" sz="28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val="19557929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 calcmode="lin" valueType="num">
                                      <p:cBhvr>
                                        <p:cTn id="24" dur="500" fill="hold"/>
                                        <p:tgtEl>
                                          <p:spTgt spid="3">
                                            <p:bg/>
                                          </p:spTgt>
                                        </p:tgtEl>
                                        <p:attrNameLst>
                                          <p:attrName>ppt_w</p:attrName>
                                        </p:attrNameLst>
                                      </p:cBhvr>
                                      <p:tavLst>
                                        <p:tav tm="0">
                                          <p:val>
                                            <p:fltVal val="0"/>
                                          </p:val>
                                        </p:tav>
                                        <p:tav tm="100000">
                                          <p:val>
                                            <p:strVal val="#ppt_w"/>
                                          </p:val>
                                        </p:tav>
                                      </p:tavLst>
                                    </p:anim>
                                    <p:anim calcmode="lin" valueType="num">
                                      <p:cBhvr>
                                        <p:cTn id="25" dur="500" fill="hold"/>
                                        <p:tgtEl>
                                          <p:spTgt spid="3">
                                            <p:bg/>
                                          </p:spTgt>
                                        </p:tgtEl>
                                        <p:attrNameLst>
                                          <p:attrName>ppt_h</p:attrName>
                                        </p:attrNameLst>
                                      </p:cBhvr>
                                      <p:tavLst>
                                        <p:tav tm="0">
                                          <p:val>
                                            <p:fltVal val="0"/>
                                          </p:val>
                                        </p:tav>
                                        <p:tav tm="100000">
                                          <p:val>
                                            <p:strVal val="#ppt_h"/>
                                          </p:val>
                                        </p:tav>
                                      </p:tavLst>
                                    </p:anim>
                                    <p:animEffect transition="in" filter="fade">
                                      <p:cBhvr>
                                        <p:cTn id="26" dur="500"/>
                                        <p:tgtEl>
                                          <p:spTgt spid="3">
                                            <p:bg/>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p:cTn id="3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gradFill>
            <a:gsLst>
              <a:gs pos="0">
                <a:srgbClr val="8488C4"/>
              </a:gs>
              <a:gs pos="53000">
                <a:srgbClr val="D4DEFF"/>
              </a:gs>
              <a:gs pos="83000">
                <a:srgbClr val="D4DEFF"/>
              </a:gs>
              <a:gs pos="100000">
                <a:srgbClr val="96AB94"/>
              </a:gs>
            </a:gsLst>
            <a:lin ang="5400000" scaled="0"/>
          </a:gradFill>
        </p:spPr>
        <p:txBody>
          <a:bodyPr>
            <a:scene3d>
              <a:camera prst="orthographicFront"/>
              <a:lightRig rig="threePt" dir="t"/>
            </a:scene3d>
            <a:sp3d contourW="12700">
              <a:contourClr>
                <a:srgbClr val="00B0F0"/>
              </a:contourClr>
            </a:sp3d>
          </a:bodyPr>
          <a:lstStyle/>
          <a:p>
            <a:pPr lvl="0">
              <a:spcBef>
                <a:spcPct val="20000"/>
              </a:spcBef>
            </a:pPr>
            <a:r>
              <a:rPr lang="ar-IQ" dirty="0" smtClean="0">
                <a:ln cmpd="sng">
                  <a:solidFill>
                    <a:schemeClr val="tx1"/>
                  </a:solidFill>
                </a:ln>
                <a:effectLst>
                  <a:glow rad="228600">
                    <a:schemeClr val="accent1">
                      <a:satMod val="175000"/>
                      <a:alpha val="40000"/>
                    </a:schemeClr>
                  </a:glow>
                  <a:outerShdw blurRad="50800" dist="38100" dir="2700000" algn="tl" rotWithShape="0">
                    <a:prstClr val="black">
                      <a:alpha val="40000"/>
                    </a:prstClr>
                  </a:outerShdw>
                </a:effectLst>
              </a:rPr>
              <a:t>السنة النبوية مكانتها وحجيتها</a:t>
            </a:r>
            <a:endParaRPr lang="ar-IQ" dirty="0">
              <a:ln cmpd="sng">
                <a:solidFill>
                  <a:schemeClr val="tx1"/>
                </a:solidFill>
              </a:ln>
              <a:effectLst>
                <a:glow rad="228600">
                  <a:schemeClr val="accent1">
                    <a:satMod val="175000"/>
                    <a:alpha val="40000"/>
                  </a:schemeClr>
                </a:glow>
                <a:outerShdw blurRad="50800" dist="38100" dir="2700000" algn="tl" rotWithShape="0">
                  <a:prstClr val="black">
                    <a:alpha val="40000"/>
                  </a:prstClr>
                </a:outerShdw>
              </a:effectLst>
            </a:endParaRPr>
          </a:p>
        </p:txBody>
      </p:sp>
      <p:sp>
        <p:nvSpPr>
          <p:cNvPr id="3" name="عنصر نائب للمحتوى 2"/>
          <p:cNvSpPr>
            <a:spLocks noGrp="1"/>
          </p:cNvSpPr>
          <p:nvPr>
            <p:ph idx="1"/>
          </p:nvPr>
        </p:nvSpPr>
        <p:spPr>
          <a:xfrm>
            <a:off x="1371600" y="2438400"/>
            <a:ext cx="6400800" cy="3510880"/>
          </a:xfrm>
        </p:spPr>
        <p:txBody>
          <a:bodyPr>
            <a:normAutofit/>
          </a:bodyPr>
          <a:lstStyle/>
          <a:p>
            <a:r>
              <a:rPr lang="ar-IQ" dirty="0" smtClean="0"/>
              <a:t>اولاً: السنة في اللغة – استعمل العرب كلمة (السُّنة) قديما بمعنى (الطَّريقة) حَسنة كانت او قبيحة.</a:t>
            </a:r>
          </a:p>
          <a:p>
            <a:r>
              <a:rPr lang="ar-IQ" dirty="0" smtClean="0"/>
              <a:t>وورد لفظ السُّنة في القران الكريم بمعنى الشَّريعة والطريقة في قوله تعالى: </a:t>
            </a:r>
            <a:endParaRPr lang="ar-IQ" dirty="0"/>
          </a:p>
          <a:p>
            <a:endParaRPr lang="ar-IQ" dirty="0" smtClean="0"/>
          </a:p>
          <a:p>
            <a:endParaRPr lang="ar-IQ" dirty="0" smtClean="0"/>
          </a:p>
          <a:p>
            <a:r>
              <a:rPr lang="ar-IQ" dirty="0" smtClean="0"/>
              <a:t>كما ورد لفظ ( السُّنة) في كلام النبي صلى الله عليه </a:t>
            </a:r>
            <a:r>
              <a:rPr lang="ar-IQ" dirty="0" err="1" smtClean="0"/>
              <a:t>وآله</a:t>
            </a:r>
            <a:r>
              <a:rPr lang="ar-IQ" dirty="0" smtClean="0"/>
              <a:t> وسلم في قوله: ((مّنْ سَنَّ في الاسلام سُنَّة حَسَنة فلَهُ أجرُها وأجْرُ من عَمِلَ بها بعده...))</a:t>
            </a:r>
            <a:endParaRPr lang="en-US" dirty="0" smtClean="0"/>
          </a:p>
          <a:p>
            <a:pPr indent="0">
              <a:buNone/>
            </a:pPr>
            <a:endParaRPr lang="ar-IQ"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8813" y="3933056"/>
            <a:ext cx="52863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800612"/>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371600" y="1334869"/>
            <a:ext cx="6400800" cy="646331"/>
          </a:xfrm>
          <a:blipFill>
            <a:blip r:embed="rId2"/>
            <a:tile tx="0" ty="0" sx="100000" sy="100000" flip="none" algn="tl"/>
          </a:blipFill>
          <a:effectLst>
            <a:glow rad="139700">
              <a:schemeClr val="accent2">
                <a:satMod val="175000"/>
                <a:alpha val="40000"/>
              </a:schemeClr>
            </a:glow>
            <a:innerShdw blurRad="114300">
              <a:prstClr val="black"/>
            </a:innerShdw>
          </a:effectLst>
        </p:spPr>
        <p:txBody>
          <a:bodyPr>
            <a:spAutoFit/>
            <a:scene3d>
              <a:camera prst="orthographicFront"/>
              <a:lightRig rig="threePt" dir="t"/>
            </a:scene3d>
            <a:sp3d extrusionH="57150">
              <a:bevelT w="38100" h="38100"/>
            </a:sp3d>
          </a:bodyPr>
          <a:lstStyle/>
          <a:p>
            <a:r>
              <a:rPr lang="ar-IQ" dirty="0" smtClean="0">
                <a:gradFill>
                  <a:gsLst>
                    <a:gs pos="0">
                      <a:srgbClr val="FF0000"/>
                    </a:gs>
                    <a:gs pos="53000">
                      <a:srgbClr val="D4DEFF"/>
                    </a:gs>
                    <a:gs pos="83000">
                      <a:srgbClr val="D4DEFF"/>
                    </a:gs>
                    <a:gs pos="100000">
                      <a:srgbClr val="96AB94"/>
                    </a:gs>
                  </a:gsLst>
                  <a:lin ang="5400000" scaled="0"/>
                </a:gradFill>
                <a:effectLst>
                  <a:glow rad="63500">
                    <a:schemeClr val="accent6">
                      <a:satMod val="175000"/>
                      <a:alpha val="40000"/>
                    </a:schemeClr>
                  </a:glow>
                  <a:outerShdw blurRad="50800" dist="38100" dir="5400000" algn="t" rotWithShape="0">
                    <a:srgbClr val="C00000">
                      <a:alpha val="40000"/>
                    </a:srgbClr>
                  </a:outerShdw>
                </a:effectLst>
                <a:cs typeface="PT Simple Bold Ruled" pitchFamily="2" charset="-78"/>
              </a:rPr>
              <a:t>السنة في الاصطلاح</a:t>
            </a:r>
            <a:endParaRPr lang="ar-IQ" dirty="0">
              <a:gradFill>
                <a:gsLst>
                  <a:gs pos="0">
                    <a:srgbClr val="FF0000"/>
                  </a:gs>
                  <a:gs pos="53000">
                    <a:srgbClr val="D4DEFF"/>
                  </a:gs>
                  <a:gs pos="83000">
                    <a:srgbClr val="D4DEFF"/>
                  </a:gs>
                  <a:gs pos="100000">
                    <a:srgbClr val="96AB94"/>
                  </a:gs>
                </a:gsLst>
                <a:lin ang="5400000" scaled="0"/>
              </a:gradFill>
              <a:effectLst>
                <a:glow rad="63500">
                  <a:schemeClr val="accent6">
                    <a:satMod val="175000"/>
                    <a:alpha val="40000"/>
                  </a:schemeClr>
                </a:glow>
                <a:outerShdw blurRad="50800" dist="38100" dir="5400000" algn="t" rotWithShape="0">
                  <a:srgbClr val="C00000">
                    <a:alpha val="40000"/>
                  </a:srgbClr>
                </a:outerShdw>
              </a:effectLst>
              <a:cs typeface="PT Simple Bold Ruled" pitchFamily="2" charset="-78"/>
            </a:endParaRPr>
          </a:p>
        </p:txBody>
      </p:sp>
      <p:sp>
        <p:nvSpPr>
          <p:cNvPr id="3" name="عنصر نائب للمحتوى 2"/>
          <p:cNvSpPr>
            <a:spLocks noGrp="1"/>
          </p:cNvSpPr>
          <p:nvPr>
            <p:ph idx="1"/>
          </p:nvPr>
        </p:nvSpPr>
        <p:spPr/>
        <p:txBody>
          <a:bodyPr>
            <a:normAutofit fontScale="92500" lnSpcReduction="20000"/>
          </a:bodyPr>
          <a:lstStyle/>
          <a:p>
            <a:r>
              <a:rPr lang="ar-IQ" dirty="0" smtClean="0"/>
              <a:t>ثانيا: السُّنة في الاصطلاح: يختلف معنى (السُّنة) في المعنى بين المُحَدثين والفُقهاء والاصُوليين:</a:t>
            </a:r>
          </a:p>
          <a:p>
            <a:r>
              <a:rPr lang="ar-IQ" dirty="0" smtClean="0"/>
              <a:t>السنة عند الفقهاء: تذكر في ابواب العبادات مثلا في مقابلة الفَرْض, فغَسل الوَجه في الوضوء فرَضٌ بينما تَثليث الغَسْل سنة...فهي تطلق عند الفقهاء: على ما يثاب فاعله ولا يعاقب تاركه...</a:t>
            </a:r>
          </a:p>
          <a:p>
            <a:r>
              <a:rPr lang="ar-IQ" dirty="0" smtClean="0"/>
              <a:t>السنة عند الاصوليين: يذكرونها كدليل من ادلة الفقه التي تبنى عليها الاحكام, مثل الكتاب(القران) والاجماع والقياس وغيرها من الادلة...ويعرفونها بانها: ما ثبت عن النبي صلى الله عليه </a:t>
            </a:r>
            <a:r>
              <a:rPr lang="ar-IQ" dirty="0" err="1" smtClean="0"/>
              <a:t>وآله</a:t>
            </a:r>
            <a:r>
              <a:rPr lang="ar-IQ" dirty="0" smtClean="0"/>
              <a:t> وسلم من قول او فعل او تقرير...</a:t>
            </a:r>
            <a:endParaRPr lang="ar-IQ" dirty="0"/>
          </a:p>
        </p:txBody>
      </p:sp>
    </p:spTree>
    <p:extLst>
      <p:ext uri="{BB962C8B-B14F-4D97-AF65-F5344CB8AC3E}">
        <p14:creationId xmlns:p14="http://schemas.microsoft.com/office/powerpoint/2010/main" val="655797872"/>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p>
            <a:r>
              <a:rPr lang="ar-IQ" dirty="0" smtClean="0">
                <a:ln cmpd="sng">
                  <a:solidFill>
                    <a:schemeClr val="tx1"/>
                  </a:solidFill>
                </a:ln>
                <a:effectLst>
                  <a:glow rad="228600">
                    <a:schemeClr val="accent3">
                      <a:satMod val="175000"/>
                      <a:alpha val="40000"/>
                    </a:schemeClr>
                  </a:glow>
                  <a:outerShdw blurRad="50800" dist="38100" dir="16200000" rotWithShape="0">
                    <a:prstClr val="black">
                      <a:alpha val="40000"/>
                    </a:prstClr>
                  </a:outerShdw>
                  <a:reflection blurRad="6350" stA="60000" endA="900" endPos="58000" dir="5400000" sy="-100000" algn="bl" rotWithShape="0"/>
                </a:effectLst>
                <a:cs typeface="PT Simple Bold Ruled" pitchFamily="2" charset="-78"/>
              </a:rPr>
              <a:t>تعريف السنة عند اهل الحديث</a:t>
            </a:r>
            <a:endParaRPr lang="ar-IQ" dirty="0">
              <a:ln cmpd="sng">
                <a:solidFill>
                  <a:schemeClr val="tx1"/>
                </a:solidFill>
              </a:ln>
              <a:effectLst>
                <a:glow rad="228600">
                  <a:schemeClr val="accent3">
                    <a:satMod val="175000"/>
                    <a:alpha val="40000"/>
                  </a:schemeClr>
                </a:glow>
                <a:outerShdw blurRad="50800" dist="38100" dir="16200000" rotWithShape="0">
                  <a:prstClr val="black">
                    <a:alpha val="40000"/>
                  </a:prstClr>
                </a:outerShdw>
                <a:reflection blurRad="6350" stA="60000" endA="900" endPos="58000" dir="5400000" sy="-100000" algn="bl" rotWithShape="0"/>
              </a:effectLst>
              <a:cs typeface="PT Simple Bold Ruled" pitchFamily="2" charset="-78"/>
            </a:endParaRPr>
          </a:p>
        </p:txBody>
      </p:sp>
      <p:sp>
        <p:nvSpPr>
          <p:cNvPr id="3" name="عنصر نائب للمحتوى 2"/>
          <p:cNvSpPr>
            <a:spLocks noGrp="1"/>
          </p:cNvSpPr>
          <p:nvPr>
            <p:ph idx="1"/>
          </p:nvPr>
        </p:nvSpPr>
        <p:spPr/>
        <p:txBody>
          <a:bodyPr/>
          <a:lstStyle/>
          <a:p>
            <a:r>
              <a:rPr lang="ar-IQ" dirty="0" smtClean="0"/>
              <a:t>السنة عند المحدثين: هي ما اضيف الى النبي صلى الله عليه وسلم من قول او فعل او تقرير او صفة خلقية او خلقية او سيرة, وقد يضاف اليها ما اضيف الى الصحابي والتابعي...</a:t>
            </a:r>
          </a:p>
          <a:p>
            <a:r>
              <a:rPr lang="ar-IQ" dirty="0" smtClean="0"/>
              <a:t>وهذا يبين ان السنة في تعريف المحدثين اعم منها عند الاصوليين ...</a:t>
            </a:r>
            <a:endParaRPr lang="ar-IQ" dirty="0"/>
          </a:p>
        </p:txBody>
      </p:sp>
    </p:spTree>
    <p:extLst>
      <p:ext uri="{BB962C8B-B14F-4D97-AF65-F5344CB8AC3E}">
        <p14:creationId xmlns:p14="http://schemas.microsoft.com/office/powerpoint/2010/main" val="261017918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scene3d>
              <a:camera prst="perspectiveBelow"/>
              <a:lightRig rig="threePt" dir="t"/>
            </a:scene3d>
            <a:sp3d>
              <a:bevelB w="57150" h="38100" prst="artDeco"/>
            </a:sp3d>
          </a:bodyPr>
          <a:lstStyle/>
          <a:p>
            <a:r>
              <a:rPr lang="ar-IQ" dirty="0" smtClean="0">
                <a:ln>
                  <a:solidFill>
                    <a:srgbClr val="FF0000"/>
                  </a:solidFill>
                </a:ln>
                <a:effectLst>
                  <a:glow rad="139700">
                    <a:srgbClr val="00B050">
                      <a:alpha val="40000"/>
                    </a:srgbClr>
                  </a:glow>
                  <a:innerShdw blurRad="63500" dist="50800" dir="18900000">
                    <a:prstClr val="black">
                      <a:alpha val="50000"/>
                    </a:prstClr>
                  </a:innerShdw>
                </a:effectLst>
                <a:cs typeface="Kufi Extended Outline" pitchFamily="82" charset="-78"/>
              </a:rPr>
              <a:t>اقسام السنة</a:t>
            </a:r>
            <a:br>
              <a:rPr lang="ar-IQ" dirty="0" smtClean="0">
                <a:ln>
                  <a:solidFill>
                    <a:srgbClr val="FF0000"/>
                  </a:solidFill>
                </a:ln>
                <a:effectLst>
                  <a:glow rad="139700">
                    <a:srgbClr val="00B050">
                      <a:alpha val="40000"/>
                    </a:srgbClr>
                  </a:glow>
                  <a:innerShdw blurRad="63500" dist="50800" dir="18900000">
                    <a:prstClr val="black">
                      <a:alpha val="50000"/>
                    </a:prstClr>
                  </a:innerShdw>
                </a:effectLst>
                <a:cs typeface="Kufi Extended Outline" pitchFamily="82" charset="-78"/>
              </a:rPr>
            </a:br>
            <a:r>
              <a:rPr lang="ar-IQ" sz="1800" dirty="0" smtClean="0">
                <a:ln>
                  <a:solidFill>
                    <a:srgbClr val="FF0000"/>
                  </a:solidFill>
                </a:ln>
                <a:effectLst>
                  <a:glow rad="139700">
                    <a:srgbClr val="00B050">
                      <a:alpha val="40000"/>
                    </a:srgbClr>
                  </a:glow>
                  <a:innerShdw blurRad="63500" dist="50800" dir="18900000">
                    <a:prstClr val="black">
                      <a:alpha val="50000"/>
                    </a:prstClr>
                  </a:innerShdw>
                </a:effectLst>
                <a:cs typeface="PT Simple Bold Ruled" pitchFamily="2" charset="-78"/>
              </a:rPr>
              <a:t>تقسم الى اربعة اقسام, هي:</a:t>
            </a:r>
            <a:endParaRPr lang="ar-IQ" dirty="0">
              <a:ln>
                <a:solidFill>
                  <a:srgbClr val="FF0000"/>
                </a:solidFill>
              </a:ln>
              <a:effectLst>
                <a:glow rad="139700">
                  <a:srgbClr val="00B050">
                    <a:alpha val="40000"/>
                  </a:srgbClr>
                </a:glow>
                <a:innerShdw blurRad="63500" dist="50800" dir="18900000">
                  <a:prstClr val="black">
                    <a:alpha val="50000"/>
                  </a:prstClr>
                </a:innerShdw>
              </a:effectLst>
              <a:cs typeface="PT Simple Bold Ruled" pitchFamily="2" charset="-78"/>
            </a:endParaRPr>
          </a:p>
        </p:txBody>
      </p:sp>
      <p:sp>
        <p:nvSpPr>
          <p:cNvPr id="3" name="عنصر نائب للمحتوى 2"/>
          <p:cNvSpPr>
            <a:spLocks noGrp="1"/>
          </p:cNvSpPr>
          <p:nvPr>
            <p:ph idx="1"/>
          </p:nvPr>
        </p:nvSpPr>
        <p:spPr>
          <a:xfrm>
            <a:off x="899592" y="2132856"/>
            <a:ext cx="7272808" cy="3744416"/>
          </a:xfrm>
        </p:spPr>
        <p:txBody>
          <a:bodyPr>
            <a:normAutofit fontScale="85000" lnSpcReduction="20000"/>
          </a:bodyPr>
          <a:lstStyle/>
          <a:p>
            <a:r>
              <a:rPr lang="ar-IQ" dirty="0" smtClean="0"/>
              <a:t>السُّنّة التَقْريرية: وهي سكوته عليه الصلاة والسلام عن انكار قول او فعل صدر من اصحابه في حضرته او غيبته وعلم به, وهذا السكوت يدل على جواز الفعل...</a:t>
            </a:r>
          </a:p>
          <a:p>
            <a:r>
              <a:rPr lang="ar-IQ" dirty="0" smtClean="0"/>
              <a:t>السُّنّة الخِلقِية او الخُلُقية: من صفته الخِلقِية قول كعب (( كان اذا سُرَّ اسْتَنارَ وَجْهُهُ كأنّه قِطعَة قَمَر))--- ومن السنة الخُلُقية قول ابي سعيد الخدري (( كان رسول الله صلى الله عليه </a:t>
            </a:r>
            <a:r>
              <a:rPr lang="ar-IQ" dirty="0" err="1" smtClean="0"/>
              <a:t>وآله</a:t>
            </a:r>
            <a:r>
              <a:rPr lang="ar-IQ" dirty="0" smtClean="0"/>
              <a:t> وسلم أشَدّ حَياءً من العَذراء في خِدْرها))...</a:t>
            </a:r>
          </a:p>
          <a:p>
            <a:r>
              <a:rPr lang="ar-IQ" dirty="0" smtClean="0"/>
              <a:t>السُّنة الفِعْلية: هي ما صدر عن النبي عليه الصلاة والسلام من افعال ليست جِبِلِّيَّة كـ اداء الصلاة بهيئتها المعروفة, وكيفية الوضوء وغير ذلك من الافعال التشريعية...</a:t>
            </a:r>
          </a:p>
          <a:p>
            <a:r>
              <a:rPr lang="ar-IQ" dirty="0" smtClean="0"/>
              <a:t>السُّنّة القَولية: وهي تمثل في الواقع جمهرة السنة فعلا, وعليها دَارَ توجيه وتشريع الاحكام, وفيها يتجلى البيان النبوي والبلاغة المحمدية التي اختصت بحُسْن التعبير وجَوامِعْ الكَلِم, وجمعت في بطون دواوين السنة الالاف منها , وفيها المتواتر والاحاد, ومنهما الصحيح والحسن والضعيف, ومن امثلتها: </a:t>
            </a:r>
          </a:p>
          <a:p>
            <a:r>
              <a:rPr lang="ar-IQ" dirty="0" smtClean="0"/>
              <a:t>قوله عليه الصلاة واسلام: (( من حُسنِ إسلام المَرءِ تَرْكُهُ ما لا يَعنيه))...</a:t>
            </a:r>
          </a:p>
          <a:p>
            <a:r>
              <a:rPr lang="ar-IQ" dirty="0" smtClean="0"/>
              <a:t>ومنها قوله صلى الله عليه </a:t>
            </a:r>
            <a:r>
              <a:rPr lang="ar-IQ" dirty="0" err="1" smtClean="0"/>
              <a:t>وآله</a:t>
            </a:r>
            <a:r>
              <a:rPr lang="ar-IQ" dirty="0" smtClean="0"/>
              <a:t> وسلم: (( </a:t>
            </a:r>
            <a:r>
              <a:rPr lang="ar-IQ" smtClean="0"/>
              <a:t>لا ضَرَرَ ولا ضِرَارَ))..</a:t>
            </a:r>
            <a:endParaRPr lang="ar-IQ" dirty="0"/>
          </a:p>
        </p:txBody>
      </p:sp>
    </p:spTree>
    <p:extLst>
      <p:ext uri="{BB962C8B-B14F-4D97-AF65-F5344CB8AC3E}">
        <p14:creationId xmlns:p14="http://schemas.microsoft.com/office/powerpoint/2010/main" val="32161172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p:cTn id="4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p:cTn id="49"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فن الخياطه الرفيعة">
  <a:themeElements>
    <a:clrScheme name="فن الخياطه الرفيعة">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ربطة عنق سوداء">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فن الخياطه الرفيعة">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131</TotalTime>
  <Words>425</Words>
  <Application>Microsoft Office PowerPoint</Application>
  <PresentationFormat>عرض على الشاشة (3:4)‏</PresentationFormat>
  <Paragraphs>24</Paragraphs>
  <Slides>5</Slides>
  <Notes>0</Notes>
  <HiddenSlides>0</HiddenSlides>
  <MMClips>0</MMClips>
  <ScaleCrop>false</ScaleCrop>
  <HeadingPairs>
    <vt:vector size="4" baseType="variant">
      <vt:variant>
        <vt:lpstr>نسق</vt:lpstr>
      </vt:variant>
      <vt:variant>
        <vt:i4>1</vt:i4>
      </vt:variant>
      <vt:variant>
        <vt:lpstr>عناوين الشرائح</vt:lpstr>
      </vt:variant>
      <vt:variant>
        <vt:i4>5</vt:i4>
      </vt:variant>
    </vt:vector>
  </HeadingPairs>
  <TitlesOfParts>
    <vt:vector size="6" baseType="lpstr">
      <vt:lpstr>فن الخياطه الرفيعة</vt:lpstr>
      <vt:lpstr>محاضرات علم الحديث النبوي المرحلة الاولى المصادر: - تيسير علوم السنة ا.د. داود سلمان صالح -المدخل الى دراسة علوم الحديث, سيد عبد الماجد الغوري</vt:lpstr>
      <vt:lpstr>السنة النبوية مكانتها وحجيتها</vt:lpstr>
      <vt:lpstr>السنة في الاصطلاح</vt:lpstr>
      <vt:lpstr>تعريف السنة عند اهل الحديث</vt:lpstr>
      <vt:lpstr>اقسام السنة تقسم الى اربعة اقسام, هي:</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جامعة بغداد كلية العلوم الاسلامية قسم العقيدة والفكر الاسلامي  از</dc:title>
  <dc:creator>user</dc:creator>
  <cp:lastModifiedBy>user</cp:lastModifiedBy>
  <cp:revision>14</cp:revision>
  <dcterms:created xsi:type="dcterms:W3CDTF">2019-07-01T11:50:58Z</dcterms:created>
  <dcterms:modified xsi:type="dcterms:W3CDTF">2019-07-06T14:22:02Z</dcterms:modified>
</cp:coreProperties>
</file>