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261" r:id="rId3"/>
    <p:sldId id="258" r:id="rId4"/>
    <p:sldId id="259" r:id="rId5"/>
    <p:sldId id="263" r:id="rId6"/>
    <p:sldId id="264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9" d="100"/>
          <a:sy n="79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0" indent="-274320" algn="r" defTabSz="914400" rtl="1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008112"/>
            <a:ext cx="4320480" cy="3068960"/>
          </a:xfrm>
        </p:spPr>
        <p:txBody>
          <a:bodyPr>
            <a:normAutofit/>
          </a:bodyPr>
          <a:lstStyle/>
          <a:p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محاضرات علم الحديث النبوي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الاولى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المصادر: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 تيسير علوم السنة </a:t>
            </a:r>
            <a:r>
              <a:rPr lang="ar-IQ" sz="1200" dirty="0" err="1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ا.د</a:t>
            </a: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. داود سلمان صالح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-المدخل الى دراسة علوم الحديث, سيد عبد الماجد الغوري</a:t>
            </a:r>
            <a:endParaRPr lang="ar-IQ" sz="2000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Koufi" pitchFamily="2" charset="-78"/>
              <a:ea typeface="Monotype Koufi" pitchFamily="2" charset="-78"/>
              <a:cs typeface="PT Simple Bold Ruled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851920" y="4395192"/>
            <a:ext cx="4240560" cy="1015663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ln w="12700"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</p:spPr>
        <p:txBody>
          <a:bodyPr anchor="ctr" anchorCtr="0">
            <a:noAutofit/>
          </a:bodyPr>
          <a:lstStyle/>
          <a:p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اعداد: </a:t>
            </a:r>
            <a:r>
              <a:rPr lang="ar-IQ" b="1" i="0" dirty="0" err="1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ا.م.د</a:t>
            </a:r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. محمد سراج الدين قحطان</a:t>
            </a:r>
            <a:endParaRPr lang="ar-IQ" b="1" i="0" dirty="0">
              <a:ln cmpd="sng">
                <a:solidFill>
                  <a:schemeClr val="tx1"/>
                </a:solidFill>
              </a:ln>
              <a:solidFill>
                <a:srgbClr val="00206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cs typeface="PT Simple Bold Ruled" pitchFamily="2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36504" cy="4176464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4644008" y="1196752"/>
            <a:ext cx="4155343" cy="954107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effectLst>
            <a:innerShdw blurRad="114300">
              <a:schemeClr val="accent2">
                <a:lumMod val="50000"/>
              </a:scheme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IQ" sz="2800" b="1" cap="none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كلية العلوم الاسلامية</a:t>
            </a:r>
          </a:p>
          <a:p>
            <a:pPr algn="ctr"/>
            <a:r>
              <a:rPr lang="ar-IQ" sz="2800" b="1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قسم العقيدة والفكر الاسلامي</a:t>
            </a:r>
            <a:endParaRPr lang="ar-SA" sz="2800" b="1" cap="none" spc="100" dirty="0">
              <a:ln w="18000" cmpd="sng">
                <a:gradFill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0"/>
                </a:gra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CBCBCB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path path="circle">
              <a:fillToRect l="100000" b="100000"/>
            </a:path>
            <a:tileRect t="-100000" r="-100000"/>
          </a:gradFill>
          <a:effectLst>
            <a:glow rad="228600">
              <a:srgbClr val="C00000">
                <a:alpha val="40000"/>
              </a:srgbClr>
            </a:glow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r>
              <a:rPr lang="ar-IQ" sz="4000" dirty="0" smtClean="0">
                <a:ln cmpd="sng">
                  <a:gradFill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5400000" scaled="0"/>
                  </a:gradFill>
                </a:ln>
                <a:pattFill prst="pct90">
                  <a:fgClr>
                    <a:schemeClr val="tx1"/>
                  </a:fgClr>
                  <a:bgClr>
                    <a:schemeClr val="bg1"/>
                  </a:bgClr>
                </a:pattFill>
                <a:effectLst>
                  <a:glow rad="101600">
                    <a:srgbClr val="FFFF00">
                      <a:alpha val="40000"/>
                    </a:srgbClr>
                  </a:glow>
                  <a:outerShdw blurRad="60007" dist="200025" dir="15000000" sy="30000" kx="-1800000" algn="bl" rotWithShape="0">
                    <a:srgbClr val="FFFF00">
                      <a:alpha val="32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القسم </a:t>
            </a:r>
            <a:r>
              <a:rPr lang="ar-IQ" sz="4000" dirty="0" err="1" smtClean="0">
                <a:ln cmpd="sng">
                  <a:gradFill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5400000" scaled="0"/>
                  </a:gradFill>
                </a:ln>
                <a:pattFill prst="pct90">
                  <a:fgClr>
                    <a:schemeClr val="tx1"/>
                  </a:fgClr>
                  <a:bgClr>
                    <a:schemeClr val="bg1"/>
                  </a:bgClr>
                </a:pattFill>
                <a:effectLst>
                  <a:glow rad="101600">
                    <a:srgbClr val="FFFF00">
                      <a:alpha val="40000"/>
                    </a:srgbClr>
                  </a:glow>
                  <a:outerShdw blurRad="60007" dist="200025" dir="15000000" sy="30000" kx="-1800000" algn="bl" rotWithShape="0">
                    <a:srgbClr val="FFFF00">
                      <a:alpha val="32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الثاني:حديث</a:t>
            </a:r>
            <a:r>
              <a:rPr lang="ar-IQ" sz="4000" dirty="0" smtClean="0">
                <a:ln cmpd="sng">
                  <a:gradFill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5400000" scaled="0"/>
                  </a:gradFill>
                </a:ln>
                <a:pattFill prst="pct90">
                  <a:fgClr>
                    <a:schemeClr val="tx1"/>
                  </a:fgClr>
                  <a:bgClr>
                    <a:schemeClr val="bg1"/>
                  </a:bgClr>
                </a:pattFill>
                <a:effectLst>
                  <a:glow rad="101600">
                    <a:srgbClr val="FFFF00">
                      <a:alpha val="40000"/>
                    </a:srgbClr>
                  </a:glow>
                  <a:outerShdw blurRad="60007" dist="200025" dir="15000000" sy="30000" kx="-1800000" algn="bl" rotWithShape="0">
                    <a:srgbClr val="FFFF00">
                      <a:alpha val="32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الاحاد</a:t>
            </a:r>
            <a:endParaRPr lang="ar-IQ" sz="4000" dirty="0">
              <a:ln cmpd="sng"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</a:ln>
              <a:pattFill prst="pct90">
                <a:fgClr>
                  <a:schemeClr val="tx1"/>
                </a:fgClr>
                <a:bgClr>
                  <a:schemeClr val="bg1"/>
                </a:bgClr>
              </a:pattFill>
              <a:effectLst>
                <a:glow rad="101600">
                  <a:srgbClr val="FFFF00">
                    <a:alpha val="40000"/>
                  </a:srgbClr>
                </a:glow>
                <a:outerShdw blurRad="60007" dist="200025" dir="15000000" sy="30000" kx="-1800000" algn="bl" rotWithShape="0">
                  <a:srgbClr val="FFFF00">
                    <a:alpha val="32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الاحاد لغة</a:t>
            </a:r>
            <a:r>
              <a:rPr lang="ar-IQ" dirty="0" smtClean="0"/>
              <a:t>: </a:t>
            </a:r>
            <a:r>
              <a:rPr lang="ar-IQ" dirty="0" smtClean="0"/>
              <a:t>جمع (أحد) بمعنى واحد, وهو ما يرويه شخص واحد.</a:t>
            </a:r>
            <a:endParaRPr lang="ar-IQ" dirty="0"/>
          </a:p>
          <a:p>
            <a:r>
              <a:rPr lang="ar-IQ" dirty="0" smtClean="0"/>
              <a:t>اصطلاحا: </a:t>
            </a:r>
            <a:r>
              <a:rPr lang="ar-IQ" dirty="0" smtClean="0"/>
              <a:t>هو الحديث الذي لم يجمع شروط المتواتر, ويشمل الانواع </a:t>
            </a:r>
            <a:r>
              <a:rPr lang="ar-IQ" dirty="0" err="1" smtClean="0"/>
              <a:t>التاية</a:t>
            </a:r>
            <a:r>
              <a:rPr lang="ar-IQ" dirty="0" smtClean="0"/>
              <a:t>:</a:t>
            </a:r>
          </a:p>
          <a:p>
            <a:r>
              <a:rPr lang="ar-IQ" dirty="0" smtClean="0"/>
              <a:t>الحديث المشهور.</a:t>
            </a:r>
          </a:p>
          <a:p>
            <a:r>
              <a:rPr lang="ar-IQ" dirty="0" smtClean="0"/>
              <a:t>الحديث العزيز.</a:t>
            </a:r>
          </a:p>
          <a:p>
            <a:r>
              <a:rPr lang="ar-IQ" dirty="0" smtClean="0"/>
              <a:t>الحديث الفرد.</a:t>
            </a:r>
          </a:p>
          <a:p>
            <a:r>
              <a:rPr lang="ar-IQ" dirty="0" smtClean="0"/>
              <a:t>الحديث الغريب.</a:t>
            </a:r>
            <a:endParaRPr lang="ar-IQ" dirty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23350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457980"/>
            <a:ext cx="6400800" cy="523220"/>
          </a:xfrm>
          <a:solidFill>
            <a:schemeClr val="accent1">
              <a:lumMod val="60000"/>
              <a:lumOff val="4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ar-IQ" sz="2800" b="1" dirty="0" smtClean="0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srgbClr val="C00000">
                      <a:alpha val="40000"/>
                    </a:srgbClr>
                  </a:outerShdw>
                </a:effectLst>
                <a:cs typeface="PT Simple Bold Ruled" pitchFamily="2" charset="-78"/>
              </a:rPr>
              <a:t>اولا: الحديث المشهور</a:t>
            </a:r>
            <a:endParaRPr lang="ar-IQ" sz="2800" b="1" dirty="0"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srgbClr val="C00000">
                    <a:alpha val="40000"/>
                  </a:srgbClr>
                </a:outerShdw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IQ" dirty="0" smtClean="0"/>
              <a:t>تعريف (المشهور) لغة: اسم مفعول من (الشهرة), وهي: الظهور.</a:t>
            </a:r>
            <a:endParaRPr lang="ar-IQ" dirty="0" smtClean="0"/>
          </a:p>
          <a:p>
            <a:r>
              <a:rPr lang="ar-IQ" dirty="0" smtClean="0"/>
              <a:t>(المشهور) اصطلاحا: ما رواه ثلاثة فاكثر-في كل طبقة من طبقات السند- ما لم يبلغ حد التواتر.</a:t>
            </a:r>
            <a:endParaRPr lang="ar-IQ" dirty="0" smtClean="0"/>
          </a:p>
          <a:p>
            <a:r>
              <a:rPr lang="ar-IQ" dirty="0" smtClean="0"/>
              <a:t>مثاله حديث : ((</a:t>
            </a:r>
            <a:r>
              <a:rPr lang="ar-IQ" b="1" dirty="0"/>
              <a:t>إِنَّ اللَّهَ لاَ يَقْبِضُ العِلْمَ انْتِزَاعًا يَنْتَزِعُهُ مِنَ العِبَادِ، وَلَكِنْ يَقْبِضُ العِلْمَ بِقَبْضِ العُلَمَاءِ، حَتَّى إِذَا لَمْ يُبْقِ عَالِمًا اتَّخَذَ النَّاسُ </a:t>
            </a:r>
            <a:r>
              <a:rPr lang="ar-IQ" b="1" dirty="0" err="1"/>
              <a:t>رُءُوسًا</a:t>
            </a:r>
            <a:r>
              <a:rPr lang="ar-IQ" b="1" dirty="0"/>
              <a:t> جُهَّالًا، فَسُئِلُوا فَأَفْتَوْا بِغَيْرِ عِلْمٍ، فَضَلُّوا </a:t>
            </a:r>
            <a:r>
              <a:rPr lang="ar-IQ" b="1" dirty="0" smtClean="0"/>
              <a:t>وَأَضَلُّوا))</a:t>
            </a:r>
            <a:r>
              <a:rPr lang="ar-IQ" dirty="0" smtClean="0"/>
              <a:t>.</a:t>
            </a:r>
          </a:p>
          <a:p>
            <a:r>
              <a:rPr lang="ar-IQ" dirty="0" smtClean="0"/>
              <a:t>قيل (المستفيض) مرادف لـ(ألمشهور) وقيل هو اخص منه, وقيل هو اعم منه...</a:t>
            </a:r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 anchorCtr="0">
            <a:noAutofit/>
          </a:bodyPr>
          <a:lstStyle/>
          <a:p>
            <a:r>
              <a:rPr lang="ar-IQ" sz="2800" dirty="0" smtClean="0">
                <a:ln cmpd="sng">
                  <a:solidFill>
                    <a:schemeClr val="tx1"/>
                  </a:solidFill>
                </a:ln>
                <a:gradFill>
                  <a:gsLst>
                    <a:gs pos="0">
                      <a:srgbClr val="C00000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cs typeface="PT Simple Bold Ruled" pitchFamily="2" charset="-78"/>
              </a:rPr>
              <a:t>المشهور غير الاصطلاحي</a:t>
            </a:r>
            <a:endParaRPr lang="ar-IQ" sz="2800" dirty="0">
              <a:ln cmpd="sng">
                <a:solidFill>
                  <a:schemeClr val="tx1"/>
                </a:solidFill>
              </a:ln>
              <a:gradFill>
                <a:gsLst>
                  <a:gs pos="0">
                    <a:srgbClr val="C00000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path path="shape">
                  <a:fillToRect l="50000" t="50000" r="50000" b="50000"/>
                </a:path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2276872"/>
            <a:ext cx="7416824" cy="3600400"/>
          </a:xfrm>
        </p:spPr>
        <p:txBody>
          <a:bodyPr>
            <a:normAutofit fontScale="92500" lnSpcReduction="20000"/>
          </a:bodyPr>
          <a:lstStyle/>
          <a:p>
            <a:r>
              <a:rPr lang="ar-IQ" dirty="0" smtClean="0"/>
              <a:t>يقصد به ما اشتهر على الالسنة من غير شروط تحكمه, وانواعه:</a:t>
            </a:r>
            <a:endParaRPr lang="ar-IQ" dirty="0" smtClean="0"/>
          </a:p>
          <a:p>
            <a:r>
              <a:rPr lang="ar-IQ" sz="1700" dirty="0" smtClean="0">
                <a:cs typeface="PT Bold Heading" pitchFamily="2" charset="-78"/>
              </a:rPr>
              <a:t>مشهور بين اهل الحديث خاصة</a:t>
            </a:r>
            <a:r>
              <a:rPr lang="ar-IQ" dirty="0" smtClean="0"/>
              <a:t>, مثل حديث (( ان رسول الله صلى الله عليه </a:t>
            </a:r>
            <a:r>
              <a:rPr lang="ar-IQ" dirty="0" err="1" smtClean="0"/>
              <a:t>وآله</a:t>
            </a:r>
            <a:r>
              <a:rPr lang="ar-IQ" dirty="0" smtClean="0"/>
              <a:t> وسلم قنت شهرا بعد الركوع يدعو على رعل وذكوان))</a:t>
            </a:r>
            <a:endParaRPr lang="ar-IQ" dirty="0" smtClean="0"/>
          </a:p>
          <a:p>
            <a:r>
              <a:rPr lang="ar-IQ" sz="1700" dirty="0" smtClean="0">
                <a:cs typeface="PT Bold Heading" pitchFamily="2" charset="-78"/>
              </a:rPr>
              <a:t>مشهور بين اهل الحديث والعلماء والعوام</a:t>
            </a:r>
            <a:r>
              <a:rPr lang="ar-IQ" dirty="0" smtClean="0"/>
              <a:t>, حديث ((المسلم من سلم المسلمون من لسانه ويده))</a:t>
            </a:r>
          </a:p>
          <a:p>
            <a:r>
              <a:rPr lang="ar-IQ" sz="1700" dirty="0" smtClean="0">
                <a:cs typeface="PT Bold Heading" pitchFamily="2" charset="-78"/>
              </a:rPr>
              <a:t>مشهور بين الفقها</a:t>
            </a:r>
            <a:r>
              <a:rPr lang="ar-IQ" dirty="0" smtClean="0">
                <a:cs typeface="PT Bold Heading" pitchFamily="2" charset="-78"/>
              </a:rPr>
              <a:t>ء</a:t>
            </a:r>
            <a:r>
              <a:rPr lang="ar-IQ" dirty="0" smtClean="0"/>
              <a:t>, حديث: ((ابغض الحلال الى الله الطلاق)).</a:t>
            </a:r>
          </a:p>
          <a:p>
            <a:r>
              <a:rPr lang="ar-IQ" sz="1700" dirty="0" smtClean="0">
                <a:cs typeface="PT Bold Heading" pitchFamily="2" charset="-78"/>
              </a:rPr>
              <a:t>مشهور بين الاصوليين</a:t>
            </a:r>
            <a:r>
              <a:rPr lang="ar-IQ" dirty="0" smtClean="0">
                <a:cs typeface="PT Bold Heading" pitchFamily="2" charset="-78"/>
              </a:rPr>
              <a:t> , </a:t>
            </a:r>
            <a:r>
              <a:rPr lang="ar-IQ" dirty="0" smtClean="0"/>
              <a:t>حديث</a:t>
            </a:r>
            <a:r>
              <a:rPr lang="ar-IQ" dirty="0" smtClean="0"/>
              <a:t> (( رفع عن امتي الخطأ والنسيان وما استكرهوا عليه)).</a:t>
            </a:r>
          </a:p>
          <a:p>
            <a:r>
              <a:rPr lang="ar-IQ" sz="1700" dirty="0" smtClean="0">
                <a:cs typeface="PT Bold Heading" pitchFamily="2" charset="-78"/>
              </a:rPr>
              <a:t>مشهور بين النحاة</a:t>
            </a:r>
            <a:r>
              <a:rPr lang="ar-IQ" dirty="0" smtClean="0"/>
              <a:t>, حديث (( نعم العبد صهيب, لو لم يخف الله لم يعصه)).</a:t>
            </a:r>
          </a:p>
          <a:p>
            <a:r>
              <a:rPr lang="ar-IQ" sz="1700" dirty="0" smtClean="0">
                <a:cs typeface="PT Bold Heading" pitchFamily="2" charset="-78"/>
              </a:rPr>
              <a:t>مشهور بين العامة</a:t>
            </a:r>
            <a:r>
              <a:rPr lang="ar-IQ" dirty="0" smtClean="0"/>
              <a:t>, حديث (( العجلة من الشيطان)).</a:t>
            </a:r>
          </a:p>
          <a:p>
            <a:r>
              <a:rPr lang="ar-IQ" dirty="0" smtClean="0"/>
              <a:t>حكم الحديث المشهور: منه الصحيح والحسن والضعيف , حسب توفر شروط الصحة في الاسناد والمتن. </a:t>
            </a:r>
            <a:endParaRPr lang="ar-IQ" dirty="0" smtClean="0"/>
          </a:p>
          <a:p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ar-IQ" dirty="0" smtClean="0">
                <a:solidFill>
                  <a:srgbClr val="92D050"/>
                </a:solidFill>
                <a:effectLst>
                  <a:glow rad="101600">
                    <a:srgbClr val="7030A0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PT Bold Heading" pitchFamily="2" charset="-78"/>
              </a:rPr>
              <a:t>ثانيا: الحديث العزيز</a:t>
            </a:r>
            <a:endParaRPr lang="ar-IQ" dirty="0">
              <a:solidFill>
                <a:srgbClr val="92D050"/>
              </a:solidFill>
              <a:effectLst>
                <a:glow rad="101600">
                  <a:srgbClr val="7030A0">
                    <a:alpha val="4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99592" y="2276872"/>
            <a:ext cx="6872808" cy="3528392"/>
          </a:xfrm>
        </p:spPr>
        <p:txBody>
          <a:bodyPr>
            <a:normAutofit lnSpcReduction="10000"/>
          </a:bodyPr>
          <a:lstStyle/>
          <a:p>
            <a:r>
              <a:rPr lang="ar-IQ" dirty="0" smtClean="0"/>
              <a:t>تعريف (العزيز) لغة: اما بمعنى (عزَّ يَعِزُّ) يكسر العين بمعنى: قَوِيَ واشتدَّ, او بمعنى (عزَّ يَعَزُّ ) بفتح العين فيكون معناه: قَلّ وندر, فلا يكاد يوجد فهو عزيز... </a:t>
            </a:r>
            <a:endParaRPr lang="ar-IQ" dirty="0" smtClean="0"/>
          </a:p>
          <a:p>
            <a:r>
              <a:rPr lang="ar-IQ" dirty="0" smtClean="0"/>
              <a:t>تعريفه اصطلاحا: ما كانت </a:t>
            </a:r>
            <a:r>
              <a:rPr lang="ar-IQ" smtClean="0"/>
              <a:t>طرقه محصورة </a:t>
            </a:r>
            <a:r>
              <a:rPr lang="ar-IQ" dirty="0" smtClean="0"/>
              <a:t>باثنين, وقال ابن حجر : الا يرويه اقل من اثنين عن اثنين.</a:t>
            </a:r>
            <a:endParaRPr lang="ar-IQ" dirty="0" smtClean="0"/>
          </a:p>
          <a:p>
            <a:r>
              <a:rPr lang="ar-IQ" dirty="0" smtClean="0"/>
              <a:t>مثاله: حديث (( لا يؤمن احدكم حتى اكون احب اليه من ماله وولده والناس اجمعين))...</a:t>
            </a:r>
            <a:endParaRPr lang="ar-IQ" dirty="0" smtClean="0"/>
          </a:p>
          <a:p>
            <a:r>
              <a:rPr lang="ar-IQ" dirty="0" smtClean="0"/>
              <a:t>فقد رواه اثنان من الصحابة هما انس وابو هريرة, وعن كل واحد منهما راوه اثنان وهكذا...</a:t>
            </a:r>
            <a:endParaRPr lang="ar-IQ" dirty="0" smtClean="0"/>
          </a:p>
          <a:p>
            <a:r>
              <a:rPr lang="ar-IQ" dirty="0" smtClean="0"/>
              <a:t>حكمه: لا يلزم من كونه عزيزا ان يكون صحيحا, فقد يكون صحيحا او حسنا او ضعيفا, وذلك تبعا لتوافر شروط الصحيح او تخلفها.</a:t>
            </a:r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27060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ar-IQ" dirty="0" smtClean="0">
                <a:gradFill flip="none" rotWithShape="1">
                  <a:gsLst>
                    <a:gs pos="0">
                      <a:srgbClr val="DCEBF5">
                        <a:lumMod val="79000"/>
                        <a:lumOff val="21000"/>
                      </a:srgbClr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16200000" scaled="1"/>
                  <a:tileRect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ثالثا: الحديث الفرد والغريب</a:t>
            </a:r>
            <a:endParaRPr lang="ar-IQ" dirty="0">
              <a:gradFill flip="none" rotWithShape="1">
                <a:gsLst>
                  <a:gs pos="0">
                    <a:srgbClr val="DCEBF5">
                      <a:lumMod val="79000"/>
                      <a:lumOff val="21000"/>
                    </a:srgbClr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16200000" scaled="1"/>
                <a:tileRect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2348880"/>
            <a:ext cx="7560840" cy="3528392"/>
          </a:xfrm>
        </p:spPr>
        <p:txBody>
          <a:bodyPr>
            <a:normAutofit fontScale="85000" lnSpcReduction="20000"/>
          </a:bodyPr>
          <a:lstStyle/>
          <a:p>
            <a:r>
              <a:rPr lang="ar-IQ" dirty="0" smtClean="0"/>
              <a:t>تعريف (الفرد) في اللغة: (الافراد) جمع فرد, والفرد نصف الزوج ومن لا نظير له.</a:t>
            </a:r>
          </a:p>
          <a:p>
            <a:r>
              <a:rPr lang="ar-IQ" dirty="0" smtClean="0"/>
              <a:t>تعريف (الفرد) في الاصطلاح: هو ما تفرد به راويه باي وجه من وجوه التفرد, وهو قسمان : (الفرد مطلق) و( الفرد نسبي).</a:t>
            </a:r>
          </a:p>
          <a:p>
            <a:r>
              <a:rPr lang="ar-IQ" dirty="0" smtClean="0"/>
              <a:t>تعريف (الغريب) في اللغة : صفة مشبهة من الغرابة, وهو الوحيد الذي لا اصل له عنده.</a:t>
            </a:r>
          </a:p>
          <a:p>
            <a:r>
              <a:rPr lang="ar-IQ" dirty="0" smtClean="0"/>
              <a:t>تعريف (الغريب) في الاصطلاح: هو ما يتفرد بروايته راو واحد في اي موضع وقع التفرد به من السند.</a:t>
            </a:r>
          </a:p>
          <a:p>
            <a:r>
              <a:rPr lang="ar-IQ" dirty="0" smtClean="0"/>
              <a:t>الفرد المطلق: ما تفرد به راويه عن جميع الرواة ولم يروه احد غيره, مثل حديث((انما الاعمال بالنيات))...</a:t>
            </a:r>
          </a:p>
          <a:p>
            <a:r>
              <a:rPr lang="ar-IQ" dirty="0" smtClean="0"/>
              <a:t>الفرد النسبي: وهو ما يقع فيه التفرد بالنسبة الى جهة خاصة , مثل تفرد شخص عن شخص, او اهل بلد عن شخص, او شخص عن اهل بلد, او اهل بلد عن اهل بلد اخر, وهكذا...</a:t>
            </a:r>
          </a:p>
          <a:p>
            <a:r>
              <a:rPr lang="ar-IQ" dirty="0" smtClean="0"/>
              <a:t>حكمه:  افرد او الغريب قد يكون صحيحا كأفراد (الصحيحين), وقد يكون حسنا او ضعيفا بحسب ما يتوفر من ضبط الرواة والاتصال بالإسناد.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90994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ن الخياطه الرفيعة">
  <a:themeElements>
    <a:clrScheme name="فن الخياطه الرفيعة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ربطة عنق سوداء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فن الخياطه الرفيعة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382</TotalTime>
  <Words>603</Words>
  <Application>Microsoft Office PowerPoint</Application>
  <PresentationFormat>عرض على الشاشة (3:4)‏</PresentationFormat>
  <Paragraphs>39</Paragraphs>
  <Slides>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فن الخياطه الرفيعة</vt:lpstr>
      <vt:lpstr>محاضرات علم الحديث النبوي المرحلة الاولى المصادر: - تيسير علوم السنة ا.د. داود سلمان صالح -المدخل الى دراسة علوم الحديث, سيد عبد الماجد الغوري</vt:lpstr>
      <vt:lpstr>القسم الثاني:حديث الاحاد</vt:lpstr>
      <vt:lpstr>اولا: الحديث المشهور</vt:lpstr>
      <vt:lpstr>المشهور غير الاصطلاحي</vt:lpstr>
      <vt:lpstr>ثانيا: الحديث العزيز</vt:lpstr>
      <vt:lpstr>ثالثا: الحديث الفرد والغريب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user</cp:lastModifiedBy>
  <cp:revision>38</cp:revision>
  <dcterms:created xsi:type="dcterms:W3CDTF">2019-07-01T11:50:58Z</dcterms:created>
  <dcterms:modified xsi:type="dcterms:W3CDTF">2019-07-22T15:04:37Z</dcterms:modified>
</cp:coreProperties>
</file>