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9" d="100"/>
          <a:sy n="79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B8ABB09-4A1D-463E-8065-109CC2B7EFAA}" type="datetimeFigureOut">
              <a:rPr lang="ar-SA" smtClean="0"/>
              <a:t>29/10/1440</a:t>
            </a:fld>
            <a:endParaRPr lang="ar-SA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29/10/1440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29/10/1440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29/10/1440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29/10/1440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29/10/1440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29/10/1440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29/10/1440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29/10/1440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29/10/1440</a:t>
            </a:fld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29/10/1440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29/10/1440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36504" cy="4176464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4644007" y="836712"/>
            <a:ext cx="36004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IQ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جامعة بغداد</a:t>
            </a:r>
            <a:br>
              <a:rPr lang="ar-IQ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ar-IQ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كلية العلوم الاسلامية</a:t>
            </a:r>
            <a:br>
              <a:rPr lang="ar-IQ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ar-IQ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قسم العقيدة والفكر </a:t>
            </a:r>
            <a:r>
              <a:rPr lang="ar-IQ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الاسلامي</a:t>
            </a:r>
            <a:endParaRPr lang="ar-IQ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عنوان فرعي 2"/>
          <p:cNvSpPr>
            <a:spLocks noGrp="1"/>
          </p:cNvSpPr>
          <p:nvPr>
            <p:ph type="subTitle" idx="1"/>
          </p:nvPr>
        </p:nvSpPr>
        <p:spPr>
          <a:xfrm>
            <a:off x="4067945" y="4421080"/>
            <a:ext cx="3975224" cy="145619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algn="r"/>
            <a:r>
              <a:rPr lang="ar-IQ" sz="2000" b="1" dirty="0" smtClean="0"/>
              <a:t>المقرر:- علم الحديث </a:t>
            </a:r>
            <a:r>
              <a:rPr lang="ar-IQ" sz="2000" b="1" dirty="0" smtClean="0"/>
              <a:t>النبوي/ المرحلة الاولى</a:t>
            </a:r>
          </a:p>
          <a:p>
            <a:pPr algn="r"/>
            <a:r>
              <a:rPr lang="ar-IQ" sz="2000" b="1" dirty="0" smtClean="0"/>
              <a:t>اعداد: </a:t>
            </a:r>
            <a:r>
              <a:rPr lang="ar-IQ" sz="2000" b="1" dirty="0" err="1" smtClean="0"/>
              <a:t>ا.م.د</a:t>
            </a:r>
            <a:r>
              <a:rPr lang="ar-IQ" sz="2000" b="1" dirty="0" smtClean="0"/>
              <a:t>. محمد سراج الدين قحطان </a:t>
            </a:r>
            <a:endParaRPr lang="ar-IQ" sz="2000" b="1" dirty="0" smtClean="0"/>
          </a:p>
          <a:p>
            <a:pPr algn="r"/>
            <a:r>
              <a:rPr lang="ar-IQ" sz="2000" b="1" dirty="0" smtClean="0"/>
              <a:t>المصادر: </a:t>
            </a:r>
          </a:p>
          <a:p>
            <a:pPr algn="r"/>
            <a:r>
              <a:rPr lang="ar-IQ" sz="2000" b="1" dirty="0" smtClean="0"/>
              <a:t>تيسير علوم السنة </a:t>
            </a:r>
            <a:r>
              <a:rPr lang="ar-IQ" sz="2000" b="1" dirty="0" err="1" smtClean="0"/>
              <a:t>ا.د</a:t>
            </a:r>
            <a:r>
              <a:rPr lang="ar-IQ" sz="2000" b="1" dirty="0" smtClean="0"/>
              <a:t>. داود سلمان صالح-المدخل الى دراسة علوم الحديث سيد عبد الماجد الغوري</a:t>
            </a:r>
            <a:endParaRPr lang="ar-IQ" sz="2000" b="1" dirty="0"/>
          </a:p>
        </p:txBody>
      </p:sp>
    </p:spTree>
    <p:extLst>
      <p:ext uri="{BB962C8B-B14F-4D97-AF65-F5344CB8AC3E}">
        <p14:creationId xmlns:p14="http://schemas.microsoft.com/office/powerpoint/2010/main" val="195579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936104"/>
          </a:xfrm>
          <a:solidFill>
            <a:schemeClr val="accent1"/>
          </a:solidFill>
          <a:effectLst>
            <a:glow rad="228600">
              <a:schemeClr val="accent3">
                <a:satMod val="175000"/>
                <a:alpha val="40000"/>
              </a:schemeClr>
            </a:glow>
            <a:innerShdw blurRad="114300">
              <a:schemeClr val="accent2">
                <a:lumMod val="60000"/>
                <a:lumOff val="40000"/>
              </a:schemeClr>
            </a:innerShdw>
          </a:effectLst>
          <a:scene3d>
            <a:camera prst="orthographicFront"/>
            <a:lightRig rig="glow" dir="t"/>
          </a:scene3d>
          <a:sp3d>
            <a:bevelT prst="slope"/>
          </a:sp3d>
        </p:spPr>
        <p:txBody>
          <a:bodyPr anchor="ctr" anchorCtr="0">
            <a:noAutofit/>
          </a:bodyPr>
          <a:lstStyle/>
          <a:p>
            <a:pPr lvl="0" algn="ctr">
              <a:spcBef>
                <a:spcPct val="20000"/>
              </a:spcBef>
            </a:pPr>
            <a:r>
              <a:rPr lang="ar-IQ" sz="2000" b="1" dirty="0">
                <a:solidFill>
                  <a:schemeClr val="accent3">
                    <a:lumMod val="50000"/>
                  </a:schemeClr>
                </a:solidFill>
                <a:effectLst>
                  <a:glow rad="101600">
                    <a:schemeClr val="accent3">
                      <a:lumMod val="60000"/>
                      <a:lumOff val="40000"/>
                      <a:alpha val="40000"/>
                    </a:schemeClr>
                  </a:glow>
                  <a:reflection blurRad="6350" stA="55000" endA="50" endPos="85000" dist="60007" dir="5400000" sy="-100000" algn="bl" rotWithShape="0"/>
                </a:effectLst>
                <a:ea typeface="+mn-ea"/>
                <a:cs typeface="PT Bold Heading" pitchFamily="2" charset="-78"/>
              </a:rPr>
              <a:t>تعريفات لأهم اصطلاحات المحدثين في السنة </a:t>
            </a:r>
            <a:r>
              <a:rPr lang="ar-IQ" sz="2000" b="1" dirty="0" smtClean="0">
                <a:solidFill>
                  <a:schemeClr val="accent3">
                    <a:lumMod val="50000"/>
                  </a:schemeClr>
                </a:solidFill>
                <a:effectLst>
                  <a:glow rad="101600">
                    <a:schemeClr val="accent3">
                      <a:lumMod val="60000"/>
                      <a:lumOff val="40000"/>
                      <a:alpha val="40000"/>
                    </a:schemeClr>
                  </a:glow>
                  <a:reflection blurRad="6350" stA="55000" endA="50" endPos="85000" dist="60007" dir="5400000" sy="-100000" algn="bl" rotWithShape="0"/>
                </a:effectLst>
                <a:ea typeface="+mn-ea"/>
                <a:cs typeface="PT Bold Heading" pitchFamily="2" charset="-78"/>
              </a:rPr>
              <a:t>النبوية</a:t>
            </a:r>
            <a:endParaRPr lang="ar-IQ" dirty="0">
              <a:solidFill>
                <a:schemeClr val="accent3">
                  <a:lumMod val="50000"/>
                </a:schemeClr>
              </a:solidFill>
              <a:effectLst>
                <a:glow rad="101600">
                  <a:schemeClr val="accent3">
                    <a:lumMod val="60000"/>
                    <a:lumOff val="40000"/>
                    <a:alpha val="40000"/>
                  </a:schemeClr>
                </a:glow>
                <a:reflection blurRad="6350" stA="55000" endA="50" endPos="85000" dist="60007" dir="5400000" sy="-100000" algn="bl" rotWithShape="0"/>
              </a:effectLst>
              <a:cs typeface="PT Bold Heading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43492" y="1916832"/>
            <a:ext cx="6777317" cy="3915797"/>
          </a:xfrm>
        </p:spPr>
        <p:txBody>
          <a:bodyPr>
            <a:normAutofit lnSpcReduction="10000"/>
          </a:bodyPr>
          <a:lstStyle/>
          <a:p>
            <a:r>
              <a:rPr lang="ar-IQ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الحديث لغةً: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هو ضد القديم و ويأتي الحديث في اللغة بمعنى الخبر قليلاً كان او كثيرا. وجمع الحديث على احاديث , وهو شاذ على غير القياس كما يجمع القطيع اقاطيع.</a:t>
            </a:r>
          </a:p>
          <a:p>
            <a:r>
              <a:rPr lang="ar-IQ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الحديث اصطلاحاً: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هو ما أُثر عن النبي (صلى الله عليه </a:t>
            </a:r>
            <a:r>
              <a:rPr lang="ar-IQ" dirty="0" err="1" smtClean="0">
                <a:latin typeface="Times New Roman" pitchFamily="18" charset="0"/>
                <a:cs typeface="Times New Roman" pitchFamily="18" charset="0"/>
              </a:rPr>
              <a:t>وآله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 وسلم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) بعد النبوة من قول او فعل او تقرير , أو وصف خلقي او خُلقي .</a:t>
            </a:r>
          </a:p>
          <a:p>
            <a:pPr marL="68580" indent="0">
              <a:buNone/>
            </a:pP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والحديث مرادف للسنة عند جمهور المحدثين . ولا فرق بينهما الا من حيث المعنى اللغوي.</a:t>
            </a:r>
          </a:p>
          <a:p>
            <a:r>
              <a:rPr lang="ar-IQ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الخبر لغةً :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معناه النبأ , وجمعه اخبار .</a:t>
            </a:r>
          </a:p>
          <a:p>
            <a:r>
              <a:rPr lang="ar-IQ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الخبر اصطلاحاً: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هو مرادف للحديث . على رأي جمهور المحدثين.</a:t>
            </a:r>
          </a:p>
        </p:txBody>
      </p:sp>
    </p:spTree>
    <p:extLst>
      <p:ext uri="{BB962C8B-B14F-4D97-AF65-F5344CB8AC3E}">
        <p14:creationId xmlns:p14="http://schemas.microsoft.com/office/powerpoint/2010/main" val="30780061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43492" y="980728"/>
            <a:ext cx="6777317" cy="4851901"/>
          </a:xfrm>
        </p:spPr>
        <p:txBody>
          <a:bodyPr>
            <a:normAutofit lnSpcReduction="10000"/>
          </a:bodyPr>
          <a:lstStyle/>
          <a:p>
            <a:pPr algn="just"/>
            <a:r>
              <a:rPr lang="ar-IQ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الاثر</a:t>
            </a:r>
            <a:r>
              <a:rPr lang="ar-IQ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لغةً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: بقية الشيء .</a:t>
            </a:r>
          </a:p>
          <a:p>
            <a:pPr algn="just"/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والأثر عند جمهور المحدثين مرادف للحديث .</a:t>
            </a:r>
          </a:p>
          <a:p>
            <a:pPr marL="68580" indent="0" algn="just">
              <a:buNone/>
            </a:pP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وخلاصة القول انه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اذا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اطلق لفظ (الحديث) أريد به ما أضيف الى النبي (صلى الله عليه </a:t>
            </a:r>
            <a:r>
              <a:rPr lang="ar-IQ" dirty="0" err="1" smtClean="0">
                <a:latin typeface="Times New Roman" pitchFamily="18" charset="0"/>
                <a:cs typeface="Times New Roman" pitchFamily="18" charset="0"/>
              </a:rPr>
              <a:t>وآله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 وسلم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) , وقد يراد به ما اضيف الى صحابي او تابعي ولكنه غالبا ما يقيد في مثل هذه الحالة </a:t>
            </a:r>
            <a:r>
              <a:rPr lang="ar-IQ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ar-IQ" smtClean="0">
                <a:latin typeface="Times New Roman" pitchFamily="18" charset="0"/>
                <a:cs typeface="Times New Roman" pitchFamily="18" charset="0"/>
              </a:rPr>
              <a:t>فيقال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مثلاً : حديث عمر, او علي (رضي الله عنهما)  , او حديث سعيد بن المسيب (رحمه الله) , وهو من التابعين .</a:t>
            </a:r>
          </a:p>
          <a:p>
            <a:pPr marL="68580" indent="0" algn="just">
              <a:buNone/>
            </a:pP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ولا فرق عند جمهور المحدثين بين الحديث والخبر والأثر </a:t>
            </a:r>
          </a:p>
          <a:p>
            <a:pPr algn="just"/>
            <a:r>
              <a:rPr lang="ar-IQ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علم الحديث رواية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: هو علم يشتمل على اقوال النبي ( صلى الله عليه </a:t>
            </a:r>
            <a:r>
              <a:rPr lang="ar-IQ" dirty="0" err="1" smtClean="0">
                <a:latin typeface="Times New Roman" pitchFamily="18" charset="0"/>
                <a:cs typeface="Times New Roman" pitchFamily="18" charset="0"/>
              </a:rPr>
              <a:t>وآله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 وسلم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) , وافعاله , </a:t>
            </a:r>
            <a:r>
              <a:rPr lang="ar-IQ" dirty="0" err="1" smtClean="0">
                <a:latin typeface="Times New Roman" pitchFamily="18" charset="0"/>
                <a:cs typeface="Times New Roman" pitchFamily="18" charset="0"/>
              </a:rPr>
              <a:t>وتقريراته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 او صفاته , وروايتها , وضبطها , وتحرير </a:t>
            </a:r>
            <a:r>
              <a:rPr lang="ar-IQ" dirty="0" err="1" smtClean="0">
                <a:latin typeface="Times New Roman" pitchFamily="18" charset="0"/>
                <a:cs typeface="Times New Roman" pitchFamily="18" charset="0"/>
              </a:rPr>
              <a:t>الفاضها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marL="68580" indent="0" algn="just">
              <a:buNone/>
            </a:pP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ونزيد في التعريف : او الصحابي او التابعين , ان أريد ما عليه جمهور المحدثين .</a:t>
            </a:r>
          </a:p>
          <a:p>
            <a:pPr marL="68580" indent="0" algn="just">
              <a:buNone/>
            </a:pPr>
            <a:endParaRPr lang="ar-IQ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79787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43492" y="836712"/>
            <a:ext cx="6777317" cy="4995917"/>
          </a:xfrm>
        </p:spPr>
        <p:txBody>
          <a:bodyPr/>
          <a:lstStyle/>
          <a:p>
            <a:pPr algn="just"/>
            <a:r>
              <a:rPr lang="ar-IQ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علم الحديث دراية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: انه علم بقوانين يعرف بها احوال السند والمتن.</a:t>
            </a:r>
          </a:p>
          <a:p>
            <a:pPr marL="68580" indent="0" algn="just">
              <a:buNone/>
            </a:pP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وغايته معرفة المقبول من المردود .</a:t>
            </a:r>
          </a:p>
          <a:p>
            <a:pPr algn="just"/>
            <a:r>
              <a:rPr lang="ar-IQ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السند لغةً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: المعتمد .</a:t>
            </a:r>
          </a:p>
          <a:p>
            <a:pPr algn="just"/>
            <a:r>
              <a:rPr lang="ar-IQ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السند اصطلاحاً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: هو سلسلة الرجال الذين نقلوا متن الحديث .</a:t>
            </a:r>
          </a:p>
          <a:p>
            <a:pPr algn="just"/>
            <a:r>
              <a:rPr lang="ar-IQ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الاسناد لغةً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: هو مصدر للفعل اسند , من قولهم : اسندت هذا الحديث الى فلان اسنده اسناداً : اذا رفعته .</a:t>
            </a:r>
          </a:p>
          <a:p>
            <a:pPr algn="just"/>
            <a:r>
              <a:rPr lang="ar-IQ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الاسناد اصطلاحاً: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هو رفع الحديث الى قائله . اي بيان طريق المتن برواية الحديث مسندة .</a:t>
            </a:r>
          </a:p>
          <a:p>
            <a:pPr algn="just"/>
            <a:r>
              <a:rPr lang="ar-IQ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المتن لغةً :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ما ارتفع وصلب من الارض .</a:t>
            </a:r>
          </a:p>
          <a:p>
            <a:pPr algn="just"/>
            <a:r>
              <a:rPr lang="ar-IQ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المتن اصطلاحاً 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: هو الفاظ الحديث التي تتقوم بها معانيه. </a:t>
            </a:r>
            <a:endParaRPr lang="ar-IQ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17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وستن">
  <a:themeElements>
    <a:clrScheme name="أوستن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أوستن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أوستن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106</TotalTime>
  <Words>375</Words>
  <Application>Microsoft Office PowerPoint</Application>
  <PresentationFormat>عرض على الشاشة (3:4)‏</PresentationFormat>
  <Paragraphs>25</Paragraphs>
  <Slides>4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4</vt:i4>
      </vt:variant>
    </vt:vector>
  </HeadingPairs>
  <TitlesOfParts>
    <vt:vector size="5" baseType="lpstr">
      <vt:lpstr>أوستن</vt:lpstr>
      <vt:lpstr>عرض تقديمي في PowerPoint</vt:lpstr>
      <vt:lpstr>تعريفات لأهم اصطلاحات المحدثين في السنة النبوية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جامعة بغداد كلية العلوم الاسلامية قسم العقيدة والفكر الاسلامي  از</dc:title>
  <dc:creator>user</dc:creator>
  <cp:lastModifiedBy>user</cp:lastModifiedBy>
  <cp:revision>14</cp:revision>
  <dcterms:created xsi:type="dcterms:W3CDTF">2019-07-01T11:50:58Z</dcterms:created>
  <dcterms:modified xsi:type="dcterms:W3CDTF">2019-07-02T12:43:16Z</dcterms:modified>
</cp:coreProperties>
</file>