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25" y="620688"/>
            <a:ext cx="35972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عنوان فرعي 2"/>
          <p:cNvSpPr>
            <a:spLocks noGrp="1"/>
          </p:cNvSpPr>
          <p:nvPr>
            <p:ph type="subTitle" idx="1"/>
          </p:nvPr>
        </p:nvSpPr>
        <p:spPr>
          <a:xfrm>
            <a:off x="2987824" y="4421080"/>
            <a:ext cx="5055345" cy="145619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r"/>
            <a:r>
              <a:rPr lang="ar-IQ" sz="2000" b="1" dirty="0" smtClean="0"/>
              <a:t>المقرر:- علم الحديث النبوي/ المرحلة الاولى</a:t>
            </a:r>
          </a:p>
          <a:p>
            <a:pPr algn="r"/>
            <a:r>
              <a:rPr lang="ar-IQ" sz="2000" b="1" dirty="0" smtClean="0"/>
              <a:t>اعداد: </a:t>
            </a:r>
            <a:r>
              <a:rPr lang="ar-IQ" sz="2000" b="1" dirty="0" err="1" smtClean="0"/>
              <a:t>ا.م.د</a:t>
            </a:r>
            <a:r>
              <a:rPr lang="ar-IQ" sz="2000" b="1" dirty="0" smtClean="0"/>
              <a:t>. محمد سراج الدين قحطان </a:t>
            </a:r>
          </a:p>
          <a:p>
            <a:pPr algn="r"/>
            <a:r>
              <a:rPr lang="ar-IQ" sz="2000" b="1" dirty="0" smtClean="0"/>
              <a:t>المصادر: </a:t>
            </a:r>
          </a:p>
          <a:p>
            <a:pPr algn="r"/>
            <a:r>
              <a:rPr lang="ar-IQ" sz="2000" b="1" dirty="0" smtClean="0"/>
              <a:t>تيسير علوم السنة </a:t>
            </a:r>
            <a:r>
              <a:rPr lang="ar-IQ" sz="2000" b="1" dirty="0" err="1" smtClean="0"/>
              <a:t>ا.د</a:t>
            </a:r>
            <a:r>
              <a:rPr lang="ar-IQ" sz="2000" b="1" dirty="0" smtClean="0"/>
              <a:t>. داود سلمان صالح-المدخل الى دراسة علوم الحديث سيد عبد الماجد الغوري</a:t>
            </a:r>
            <a:endParaRPr lang="ar-IQ" sz="2000" b="1" dirty="0"/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82989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>
            <a:normAutofit/>
          </a:bodyPr>
          <a:lstStyle/>
          <a:p>
            <a:pPr lvl="0" algn="just">
              <a:spcBef>
                <a:spcPct val="20000"/>
              </a:spcBef>
            </a:pPr>
            <a:r>
              <a:rPr lang="ar-IQ" sz="3600" b="1" dirty="0" smtClean="0">
                <a:latin typeface="Times New Roman" pitchFamily="18" charset="0"/>
                <a:cs typeface="Times New Roman" pitchFamily="18" charset="0"/>
              </a:rPr>
              <a:t>تعريف الالقاب العلمية للمشتغلين بالحديث </a:t>
            </a:r>
            <a:endParaRPr lang="ar-IQ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1700808"/>
            <a:ext cx="7344816" cy="4131821"/>
          </a:xfrm>
        </p:spPr>
        <p:txBody>
          <a:bodyPr>
            <a:noAutofit/>
          </a:bodyPr>
          <a:lstStyle/>
          <a:p>
            <a:pPr algn="just"/>
            <a:r>
              <a:rPr lang="ar-IQ" sz="2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طالب الحديث </a:t>
            </a: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: وهو من شرع في طلب الحديث .</a:t>
            </a:r>
          </a:p>
          <a:p>
            <a:pPr algn="just"/>
            <a:r>
              <a:rPr lang="ar-IQ" sz="2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المُسنِد ( بكسر النون)</a:t>
            </a: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 : هو من يروي الحديث بذكر سنده , سواءً أكان عنده علمٌ به , ام ليس له الا مجرد الرواية .</a:t>
            </a:r>
          </a:p>
          <a:p>
            <a:pPr algn="just"/>
            <a:r>
              <a:rPr lang="ar-IQ" sz="2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المُحَدِّث:</a:t>
            </a: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 هو من اشتغل بعلم الحديث روايةً ودراية , وأطلع على كثير  من الروايات , وعلم احوال رواتها جرحا وتعديلاً .</a:t>
            </a:r>
          </a:p>
          <a:p>
            <a:pPr algn="just"/>
            <a:r>
              <a:rPr lang="ar-IQ" sz="2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الحافِظْ :</a:t>
            </a: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 هو ارفع درجة من المحدث , بحيث يكون عدد الرجال اللذين يعرفهم من كل طبقة اكثر مما يجهله .</a:t>
            </a:r>
          </a:p>
          <a:p>
            <a:pPr marL="68580" indent="0" algn="just">
              <a:buNone/>
            </a:pPr>
            <a:r>
              <a:rPr lang="ar-IQ" sz="2000" dirty="0">
                <a:latin typeface="Times New Roman" pitchFamily="18" charset="0"/>
                <a:cs typeface="Times New Roman" pitchFamily="18" charset="0"/>
              </a:rPr>
              <a:t>وقيل فيه : هو من احاط علمه بمئة الف حديث مع معرفته </a:t>
            </a:r>
            <a:r>
              <a:rPr lang="ar-IQ" sz="2000" dirty="0" err="1">
                <a:latin typeface="Times New Roman" pitchFamily="18" charset="0"/>
                <a:cs typeface="Times New Roman" pitchFamily="18" charset="0"/>
              </a:rPr>
              <a:t>باحوال</a:t>
            </a:r>
            <a:r>
              <a:rPr lang="ar-IQ" sz="2000" dirty="0">
                <a:latin typeface="Times New Roman" pitchFamily="18" charset="0"/>
                <a:cs typeface="Times New Roman" pitchFamily="18" charset="0"/>
              </a:rPr>
              <a:t> رواتها جرحاً </a:t>
            </a: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وتعديلاً.</a:t>
            </a:r>
          </a:p>
          <a:p>
            <a:pPr marL="68580" indent="0" algn="just">
              <a:buNone/>
            </a:pP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ومن الحفاظ الذين يضرب بهم المثل ( الامام اجمد بن حنبل) الذي يقول(انتقيت المسند – مسند الامام احمد - من سبعمائة الف حديث وخمسين الف حديث )</a:t>
            </a:r>
          </a:p>
          <a:p>
            <a:pPr marL="68580" indent="0" algn="just">
              <a:buNone/>
            </a:pPr>
            <a:r>
              <a:rPr lang="ar-IQ" sz="2000" dirty="0" smtClean="0">
                <a:latin typeface="Times New Roman" pitchFamily="18" charset="0"/>
                <a:cs typeface="Times New Roman" pitchFamily="18" charset="0"/>
              </a:rPr>
              <a:t>وممن يضرب به المثل في الحفظ ( يحيى بن معين) الذ يقول (كتبت بيدي الف الف حديث) وغيرهما مثل البخاري, ابي زرعة , ومسلم ... </a:t>
            </a:r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908720"/>
            <a:ext cx="6777317" cy="4923909"/>
          </a:xfrm>
        </p:spPr>
        <p:txBody>
          <a:bodyPr>
            <a:normAutofit lnSpcReduction="10000"/>
          </a:bodyPr>
          <a:lstStyle/>
          <a:p>
            <a:pPr marL="68580" indent="0" algn="just">
              <a:buNone/>
            </a:pPr>
            <a:r>
              <a:rPr lang="ar-IQ" dirty="0">
                <a:latin typeface="Times New Roman" pitchFamily="18" charset="0"/>
                <a:cs typeface="Times New Roman" pitchFamily="18" charset="0"/>
              </a:rPr>
              <a:t>وذكر الحافظ بن حجر شروط التسمية بالحافظ فقال :</a:t>
            </a:r>
          </a:p>
          <a:p>
            <a:pPr marL="68580" indent="0" algn="just">
              <a:buNone/>
            </a:pPr>
            <a:r>
              <a:rPr lang="ar-IQ" dirty="0">
                <a:latin typeface="Times New Roman" pitchFamily="18" charset="0"/>
                <a:cs typeface="Times New Roman" pitchFamily="18" charset="0"/>
              </a:rPr>
              <a:t>اولاً: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الشهرة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بالطلب والاخذ من افواه الرجال لا من الصحف .</a:t>
            </a:r>
          </a:p>
          <a:p>
            <a:pPr marL="68580" indent="0" algn="just">
              <a:buNone/>
            </a:pPr>
            <a:r>
              <a:rPr lang="ar-IQ" dirty="0">
                <a:latin typeface="Times New Roman" pitchFamily="18" charset="0"/>
                <a:cs typeface="Times New Roman" pitchFamily="18" charset="0"/>
              </a:rPr>
              <a:t>ثانياً : والمعرفة بطبقات الرواة ومراتبهم .</a:t>
            </a:r>
          </a:p>
          <a:p>
            <a:pPr marL="68580" indent="0" algn="just">
              <a:buNone/>
            </a:pPr>
            <a:r>
              <a:rPr lang="ar-IQ">
                <a:latin typeface="Times New Roman" pitchFamily="18" charset="0"/>
                <a:cs typeface="Times New Roman" pitchFamily="18" charset="0"/>
              </a:rPr>
              <a:t>ثالثاً </a:t>
            </a:r>
            <a:r>
              <a:rPr lang="ar-IQ" smtClean="0">
                <a:latin typeface="Times New Roman" pitchFamily="18" charset="0"/>
                <a:cs typeface="Times New Roman" pitchFamily="18" charset="0"/>
              </a:rPr>
              <a:t>:المعرفة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بالتجريح والتعديل , وتمييز الصحيح من السقيم ...</a:t>
            </a:r>
          </a:p>
          <a:p>
            <a:pPr marL="68580" indent="0" algn="just">
              <a:buNone/>
            </a:pPr>
            <a:r>
              <a:rPr lang="ar-IQ" dirty="0">
                <a:latin typeface="Times New Roman" pitchFamily="18" charset="0"/>
                <a:cs typeface="Times New Roman" pitchFamily="18" charset="0"/>
              </a:rPr>
              <a:t>قال: هذه الشروط اذا جمعت في الراوي سموه حافظاً</a:t>
            </a:r>
          </a:p>
          <a:p>
            <a:pPr algn="just"/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المُفيد,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لغة : اسم فاعل من(افاد ,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يُفيد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) ,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والمُفيد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: هو الذي يفيد غيره علماً هو مالاً .</a:t>
            </a:r>
          </a:p>
          <a:p>
            <a:pPr marL="68580" indent="0" algn="just">
              <a:buNone/>
            </a:pPr>
            <a:r>
              <a:rPr lang="ar-IQ" dirty="0">
                <a:latin typeface="Times New Roman" pitchFamily="18" charset="0"/>
                <a:cs typeface="Times New Roman" pitchFamily="18" charset="0"/>
              </a:rPr>
              <a:t>واصطلاحا : هو من جمع شروط المحدث ,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وتأهل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بان يفيد الطلبة الذين يحضرون مجالس املاء الحافظ فيبلغه ما لم يسمعه ويفهمه ما لم يفهمه وهي رتبة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استخدمت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في القرن الثالث الهجري.</a:t>
            </a:r>
          </a:p>
          <a:p>
            <a:pPr marL="68580" indent="0" algn="just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وممن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لقب بالمفيد من  المحدثين ( ابراهيم بن اورمه) مفيد بغداد ( ت 266 هـ) ,  الطحان محدث الرملة (ت333 هـ ) , ابو العباس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محمد ابن </a:t>
            </a:r>
            <a:r>
              <a:rPr lang="ar-IQ" dirty="0">
                <a:latin typeface="Times New Roman" pitchFamily="18" charset="0"/>
                <a:cs typeface="Times New Roman" pitchFamily="18" charset="0"/>
              </a:rPr>
              <a:t>يعقوب الاصم ( ت 346 هـ ) .</a:t>
            </a:r>
          </a:p>
          <a:p>
            <a:pPr algn="just"/>
            <a:endParaRPr lang="ar-IQ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268760"/>
            <a:ext cx="6777317" cy="4563869"/>
          </a:xfrm>
        </p:spPr>
        <p:txBody>
          <a:bodyPr>
            <a:normAutofit/>
          </a:bodyPr>
          <a:lstStyle/>
          <a:p>
            <a:pPr lvl="0" algn="just">
              <a:buClr>
                <a:srgbClr val="94C600"/>
              </a:buClr>
            </a:pPr>
            <a:r>
              <a:rPr lang="ar-IQ" sz="2200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الحُجَّة</a:t>
            </a:r>
            <a:r>
              <a:rPr lang="ar-IQ" sz="2200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: هو من أحاط علمه بثلاثمائة الف حديث مع معرفته </a:t>
            </a:r>
            <a:r>
              <a:rPr lang="ar-IQ" sz="2200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بأحوال </a:t>
            </a:r>
            <a:r>
              <a:rPr lang="ar-IQ" sz="2200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رواتها جرحاً </a:t>
            </a:r>
            <a:r>
              <a:rPr lang="ar-IQ" sz="2200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وتعديلاً</a:t>
            </a:r>
            <a:endParaRPr lang="ar-IQ" dirty="0">
              <a:solidFill>
                <a:srgbClr val="3E3D2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94C600"/>
              </a:buClr>
            </a:pPr>
            <a:r>
              <a:rPr lang="ar-IQ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الحَاكِم</a:t>
            </a: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: هو من احاط علمه بجميع الاحاديث المروية سنداً ومتناً .</a:t>
            </a:r>
          </a:p>
          <a:p>
            <a:pPr marL="68580" lvl="0" indent="0" algn="just">
              <a:buClr>
                <a:srgbClr val="94C600"/>
              </a:buClr>
              <a:buNone/>
            </a:pP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وقيل هو من احاط علمه بسبعمائة الف حديث فاكثر , مع معرفته  </a:t>
            </a:r>
            <a:r>
              <a:rPr lang="ar-IQ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بأحوال </a:t>
            </a: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رجالها جرحاً وتعديلاً وتاريخاً </a:t>
            </a:r>
            <a:r>
              <a:rPr lang="ar-IQ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8580" lvl="0" indent="0" algn="just">
              <a:buClr>
                <a:srgbClr val="94C600"/>
              </a:buClr>
              <a:buNone/>
            </a:pPr>
            <a:r>
              <a:rPr lang="ar-IQ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ورأى بعض المحققين ان هذا اللقب اي: ( الحاكم ) وَصْفٌ لمن وَلِيَ القضاء ولا دخل له في حفظ الحديث وروايته .</a:t>
            </a:r>
            <a:endParaRPr lang="ar-IQ" dirty="0">
              <a:solidFill>
                <a:srgbClr val="3E3D2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94C600"/>
              </a:buClr>
            </a:pP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أمير المؤمنين في الحديث: قيل فيه : ارفع المراتب واعلاها , وهو من </a:t>
            </a:r>
            <a:r>
              <a:rPr lang="ar-IQ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فاق </a:t>
            </a:r>
            <a:r>
              <a:rPr lang="ar-IQ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حِفظاً واتقاناً </a:t>
            </a:r>
            <a:r>
              <a:rPr lang="ar-IQ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ar-IQ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وتعمقاً </a:t>
            </a: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في علم </a:t>
            </a:r>
            <a:r>
              <a:rPr lang="ar-IQ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الحديث </a:t>
            </a:r>
            <a:r>
              <a:rPr lang="ar-IQ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وعِلَله </a:t>
            </a: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كل من سبقه من  المراتب بحيث يكون </a:t>
            </a:r>
            <a:r>
              <a:rPr lang="ar-IQ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لإتقانه </a:t>
            </a:r>
            <a:r>
              <a:rPr lang="ar-IQ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مرجعاً للحاكم والحافظ وغيرهم</a:t>
            </a:r>
            <a:r>
              <a:rPr lang="ar-IQ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412776"/>
            <a:ext cx="6777317" cy="4419853"/>
          </a:xfrm>
        </p:spPr>
        <p:txBody>
          <a:bodyPr>
            <a:normAutofit fontScale="47500" lnSpcReduction="20000"/>
          </a:bodyPr>
          <a:lstStyle/>
          <a:p>
            <a:pPr marL="68580" indent="0" algn="just">
              <a:buNone/>
            </a:pPr>
            <a:r>
              <a:rPr lang="ar-IQ" sz="3200" b="1" dirty="0">
                <a:latin typeface="Times New Roman" pitchFamily="18" charset="0"/>
                <a:cs typeface="Times New Roman" pitchFamily="18" charset="0"/>
              </a:rPr>
              <a:t>وممن لقب بهذا اللقب </a:t>
            </a:r>
            <a:r>
              <a:rPr lang="ar-IQ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8580" indent="0" algn="just">
              <a:buNone/>
            </a:pPr>
            <a:r>
              <a:rPr lang="ar-IQ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ابو الزناد عبد الله بن ذكوان التابعي (ت130هـ) </a:t>
            </a: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68580" indent="0" algn="just">
              <a:buNone/>
            </a:pP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هشام </a:t>
            </a:r>
            <a:r>
              <a:rPr lang="ar-IQ" sz="29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الدستوائي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(ت153هـ</a:t>
            </a: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)...</a:t>
            </a:r>
          </a:p>
          <a:p>
            <a:pPr marL="68580" indent="0" algn="just">
              <a:buNone/>
            </a:pP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شعبه بن الحجاج ( ت 160هـ) </a:t>
            </a: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68580" indent="0" algn="just">
              <a:buNone/>
            </a:pP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سفيان الثوري (ت 161هـ) </a:t>
            </a: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68580" indent="0" algn="just">
              <a:buNone/>
            </a:pP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مالك بن انس المدني الامام المتوفى 179هـ </a:t>
            </a: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68580" indent="0" algn="just">
              <a:buNone/>
            </a:pP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ابو الحسن علي بن عمر الدار قطني (ت 385هـ) </a:t>
            </a: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68580" indent="0" algn="just">
              <a:buNone/>
            </a:pPr>
            <a:r>
              <a:rPr lang="ar-IQ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ابو الفضل احمد بن علي بن حجر العسقلاني (ت 852هـ).</a:t>
            </a:r>
          </a:p>
          <a:p>
            <a:pPr marL="68580" indent="0" algn="just">
              <a:buNone/>
            </a:pPr>
            <a:r>
              <a:rPr lang="ar-IQ" sz="36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ويتبين من عرضنا لألقاب اهل الحديث  ان ارفع هذه </a:t>
            </a:r>
            <a:r>
              <a:rPr lang="ar-IQ" sz="36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الالقاب هو:</a:t>
            </a:r>
          </a:p>
          <a:p>
            <a:pPr marL="68580" indent="0" algn="just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امير المؤمنين في الحديث , </a:t>
            </a:r>
            <a:endParaRPr lang="ar-IQ" sz="33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ثم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الحاكم , </a:t>
            </a:r>
            <a:endParaRPr lang="ar-IQ" sz="33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فالحُجة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ar-IQ" sz="33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فالمُفيد,</a:t>
            </a: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فالحافظ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ar-IQ" sz="33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فالمُحَدِّث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ar-IQ" sz="33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فالمُسْنِد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ar-IQ" sz="33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ar-IQ" sz="3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فطالب </a:t>
            </a:r>
            <a:r>
              <a:rPr lang="ar-IQ" sz="33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الحديث .</a:t>
            </a:r>
          </a:p>
          <a:p>
            <a:pPr algn="just"/>
            <a:r>
              <a:rPr lang="ar-IQ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وبهذا يكون طالب الحديث ادنى القاب اهل الحديث </a:t>
            </a:r>
            <a:r>
              <a:rPr lang="ar-IQ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درجةً ...</a:t>
            </a:r>
            <a:endParaRPr lang="ar-IQ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ar-IQ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ar-IQ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2040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101</TotalTime>
  <Words>557</Words>
  <Application>Microsoft Office PowerPoint</Application>
  <PresentationFormat>عرض على الشاشة (3:4)‏</PresentationFormat>
  <Paragraphs>43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عرض تقديمي في PowerPoint</vt:lpstr>
      <vt:lpstr>تعريف الالقاب العلمية للمشتغلين بالحديث 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16</cp:revision>
  <dcterms:created xsi:type="dcterms:W3CDTF">2019-07-01T11:50:58Z</dcterms:created>
  <dcterms:modified xsi:type="dcterms:W3CDTF">2019-07-08T14:57:10Z</dcterms:modified>
</cp:coreProperties>
</file>