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6" autoAdjust="0"/>
    <p:restoredTop sz="94671" autoAdjust="0"/>
  </p:normalViewPr>
  <p:slideViewPr>
    <p:cSldViewPr>
      <p:cViewPr varScale="1">
        <p:scale>
          <a:sx n="81" d="100"/>
          <a:sy n="81" d="100"/>
        </p:scale>
        <p:origin x="-105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244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1B8ABB09-4A1D-463E-8065-109CC2B7EFAA}" type="datetimeFigureOut">
              <a:rPr lang="ar-SA" smtClean="0"/>
              <a:t>06/11/1440</a:t>
            </a:fld>
            <a:endParaRPr lang="ar-SA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06/11/1440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06/11/1440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06/11/1440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06/11/1440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06/11/1440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06/11/1440</a:t>
            </a:fld>
            <a:endParaRPr lang="ar-S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06/11/1440</a:t>
            </a:fld>
            <a:endParaRPr lang="ar-S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06/11/1440</a:t>
            </a:fld>
            <a:endParaRPr lang="ar-S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06/11/1440</a:t>
            </a:fld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ar-SA" smtClean="0"/>
              <a:t>انقر فوق الأيقونة لإضافة صورة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06/11/1440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1B8ABB09-4A1D-463E-8065-109CC2B7EFAA}" type="datetimeFigureOut">
              <a:rPr lang="ar-SA" smtClean="0"/>
              <a:t>06/11/1440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1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27432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536504" cy="4176464"/>
          </a:xfrm>
          <a:prstGeom prst="rect">
            <a:avLst/>
          </a:prstGeom>
        </p:spPr>
      </p:pic>
      <p:sp>
        <p:nvSpPr>
          <p:cNvPr id="5" name="مستطيل 4"/>
          <p:cNvSpPr/>
          <p:nvPr/>
        </p:nvSpPr>
        <p:spPr>
          <a:xfrm>
            <a:off x="4644007" y="836712"/>
            <a:ext cx="360040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IQ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جامعة بغداد</a:t>
            </a:r>
            <a:br>
              <a:rPr lang="ar-IQ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</a:br>
            <a:r>
              <a:rPr lang="ar-IQ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كلية العلوم الاسلامية</a:t>
            </a:r>
            <a:br>
              <a:rPr lang="ar-IQ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</a:br>
            <a:r>
              <a:rPr lang="ar-IQ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قسم العقيدة والفكر الاسلامي</a:t>
            </a:r>
            <a:endParaRPr lang="ar-IQ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9" name="عنوان فرعي 8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ar-IQ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1491" y="4315743"/>
            <a:ext cx="5114925" cy="1633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55792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043490" y="1052736"/>
            <a:ext cx="6624854" cy="792088"/>
          </a:xfrm>
          <a:blipFill>
            <a:blip r:embed="rId2"/>
            <a:tile tx="0" ty="0" sx="100000" sy="100000" flip="none" algn="tl"/>
          </a:blipFill>
          <a:effectLst>
            <a:innerShdw blurRad="114300">
              <a:prstClr val="black"/>
            </a:innerShdw>
          </a:effectLst>
        </p:spPr>
        <p:txBody>
          <a:bodyPr>
            <a:normAutofit/>
          </a:bodyPr>
          <a:lstStyle/>
          <a:p>
            <a:pPr lvl="0" algn="ctr">
              <a:spcBef>
                <a:spcPct val="20000"/>
              </a:spcBef>
            </a:pPr>
            <a:r>
              <a:rPr lang="ar-IQ" sz="36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الحديث القدسي  </a:t>
            </a:r>
            <a:endParaRPr lang="ar-IQ" sz="36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1043492" y="1988840"/>
            <a:ext cx="6777317" cy="3843789"/>
          </a:xfrm>
        </p:spPr>
        <p:txBody>
          <a:bodyPr>
            <a:normAutofit/>
          </a:bodyPr>
          <a:lstStyle/>
          <a:p>
            <a:r>
              <a:rPr lang="ar-IQ" sz="3200" dirty="0" smtClean="0">
                <a:solidFill>
                  <a:schemeClr val="accent3">
                    <a:lumMod val="50000"/>
                  </a:schemeClr>
                </a:solidFill>
                <a:latin typeface="QCF2256" pitchFamily="2" charset="-78"/>
                <a:cs typeface="DecoType Naskh Special" pitchFamily="2" charset="-78"/>
              </a:rPr>
              <a:t>تعريف الحديث القدسي لغة واصطلاحا:</a:t>
            </a:r>
          </a:p>
          <a:p>
            <a:r>
              <a:rPr lang="ar-IQ" sz="3200" dirty="0" smtClean="0">
                <a:solidFill>
                  <a:schemeClr val="accent3">
                    <a:lumMod val="50000"/>
                  </a:schemeClr>
                </a:solidFill>
                <a:latin typeface="QCF2256" pitchFamily="2" charset="-78"/>
                <a:cs typeface="DecoType Naskh Special" pitchFamily="2" charset="-78"/>
              </a:rPr>
              <a:t>لغة</a:t>
            </a:r>
            <a:r>
              <a:rPr lang="ar-IQ" sz="3200" dirty="0" smtClean="0">
                <a:solidFill>
                  <a:schemeClr val="accent3">
                    <a:lumMod val="50000"/>
                  </a:schemeClr>
                </a:solidFill>
                <a:latin typeface="QCF2256" pitchFamily="2" charset="-78"/>
                <a:cs typeface="DecoType Naskh Special" pitchFamily="2" charset="-78"/>
                <a:sym typeface="Wingdings" pitchFamily="2" charset="2"/>
              </a:rPr>
              <a:t>:( القدسي ) : نسبة الى القدس وهو الطهر.</a:t>
            </a:r>
          </a:p>
          <a:p>
            <a:r>
              <a:rPr lang="ar-IQ" sz="3200" dirty="0" smtClean="0">
                <a:solidFill>
                  <a:schemeClr val="accent3">
                    <a:lumMod val="50000"/>
                  </a:schemeClr>
                </a:solidFill>
                <a:latin typeface="QCF2256" pitchFamily="2" charset="-78"/>
                <a:cs typeface="DecoType Naskh Special" pitchFamily="2" charset="-78"/>
                <a:sym typeface="Wingdings" pitchFamily="2" charset="2"/>
              </a:rPr>
              <a:t>واصطلاحا : هو ما نقل الينا عن النبي ( صلى الله عليه وسلم ) مع اسناده اياه الى ربه عز وجل بقوله صراحة: «قال الله»: او : «يقول الله»:, او «ان روح القدس نفث في روعي»، او ما شابه ذلك من الالفاظ.</a:t>
            </a:r>
          </a:p>
        </p:txBody>
      </p:sp>
    </p:spTree>
    <p:extLst>
      <p:ext uri="{BB962C8B-B14F-4D97-AF65-F5344CB8AC3E}">
        <p14:creationId xmlns:p14="http://schemas.microsoft.com/office/powerpoint/2010/main" val="307800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547664" y="1027664"/>
            <a:ext cx="6520570" cy="673144"/>
          </a:xfrm>
          <a:blipFill>
            <a:blip r:embed="rId2"/>
            <a:tile tx="0" ty="0" sx="100000" sy="100000" flip="none" algn="tl"/>
          </a:blipFill>
        </p:spPr>
        <p:txBody>
          <a:bodyPr>
            <a:noAutofit/>
          </a:bodyPr>
          <a:lstStyle/>
          <a:p>
            <a:pPr algn="ctr"/>
            <a:r>
              <a:rPr lang="ar-IQ" sz="2800" dirty="0" smtClean="0">
                <a:solidFill>
                  <a:schemeClr val="accent6">
                    <a:lumMod val="20000"/>
                    <a:lumOff val="80000"/>
                  </a:schemeClr>
                </a:solidFill>
                <a:cs typeface="PT Bold Heading" pitchFamily="2" charset="-78"/>
              </a:rPr>
              <a:t>سبب تسميته بـ ( الحديث القدسي) ؟</a:t>
            </a:r>
            <a:endParaRPr lang="ar-IQ" sz="2800" dirty="0">
              <a:solidFill>
                <a:schemeClr val="accent6">
                  <a:lumMod val="20000"/>
                  <a:lumOff val="80000"/>
                </a:schemeClr>
              </a:solidFill>
              <a:cs typeface="PT Bold Heading" pitchFamily="2" charset="-78"/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1043492" y="2060848"/>
            <a:ext cx="6912883" cy="3771781"/>
          </a:xfrm>
        </p:spPr>
        <p:txBody>
          <a:bodyPr>
            <a:normAutofit fontScale="92500" lnSpcReduction="10000"/>
          </a:bodyPr>
          <a:lstStyle/>
          <a:p>
            <a:r>
              <a:rPr lang="ar-IQ" dirty="0"/>
              <a:t>سمي بذلك </a:t>
            </a:r>
            <a:r>
              <a:rPr lang="ar-IQ" dirty="0" smtClean="0"/>
              <a:t>لإضافته </a:t>
            </a:r>
            <a:r>
              <a:rPr lang="ar-IQ" dirty="0"/>
              <a:t>الى </a:t>
            </a:r>
            <a:r>
              <a:rPr lang="ar-IQ" dirty="0" smtClean="0"/>
              <a:t>الذَّات القُدسية </a:t>
            </a:r>
            <a:r>
              <a:rPr lang="ar-IQ" dirty="0"/>
              <a:t>, اي : </a:t>
            </a:r>
            <a:r>
              <a:rPr lang="ar-IQ" dirty="0" smtClean="0"/>
              <a:t>المُنزهة </a:t>
            </a:r>
            <a:r>
              <a:rPr lang="ar-IQ" dirty="0"/>
              <a:t>عما لا يليق به سبحانه وتعالى , وهو يسمى ايضا </a:t>
            </a:r>
            <a:r>
              <a:rPr lang="ar-IQ" dirty="0" smtClean="0"/>
              <a:t>بـ </a:t>
            </a:r>
            <a:r>
              <a:rPr lang="ar-IQ" dirty="0"/>
              <a:t>«الحديث </a:t>
            </a:r>
            <a:r>
              <a:rPr lang="ar-IQ" dirty="0" smtClean="0"/>
              <a:t>الإلهي</a:t>
            </a:r>
            <a:r>
              <a:rPr lang="ar-IQ" dirty="0"/>
              <a:t>» و «الحديث </a:t>
            </a:r>
            <a:r>
              <a:rPr lang="ar-IQ" dirty="0" smtClean="0"/>
              <a:t>الرَّباني</a:t>
            </a:r>
            <a:r>
              <a:rPr lang="ar-IQ" dirty="0"/>
              <a:t>» .</a:t>
            </a:r>
          </a:p>
          <a:p>
            <a:r>
              <a:rPr lang="ar-IQ" dirty="0" smtClean="0"/>
              <a:t>سُمي </a:t>
            </a:r>
            <a:r>
              <a:rPr lang="ar-IQ" dirty="0" smtClean="0"/>
              <a:t>مثل هذا الحديث : «</a:t>
            </a:r>
            <a:r>
              <a:rPr lang="ar-IQ" dirty="0" smtClean="0"/>
              <a:t>قُدسيا</a:t>
            </a:r>
            <a:r>
              <a:rPr lang="ar-IQ" dirty="0" smtClean="0"/>
              <a:t>» نسبة الى الذات المقدسة والمنزهة عن كل نقص ، وعن كل ما لا يليق به.</a:t>
            </a:r>
          </a:p>
          <a:p>
            <a:r>
              <a:rPr lang="ar-IQ" dirty="0" smtClean="0"/>
              <a:t>وقيل سمي به لان الاحاديث القدسية تدور معناها حول تقديس الله , وتنزيه ذاته </a:t>
            </a:r>
            <a:r>
              <a:rPr lang="ar-IQ" dirty="0" smtClean="0"/>
              <a:t>العَلِيّة </a:t>
            </a:r>
            <a:r>
              <a:rPr lang="ar-IQ" dirty="0" smtClean="0"/>
              <a:t>عن النقائص , وعما لا يليق بشأنه سبحانه . وسمي </a:t>
            </a:r>
            <a:r>
              <a:rPr lang="ar-IQ" dirty="0" smtClean="0"/>
              <a:t>بـ </a:t>
            </a:r>
            <a:r>
              <a:rPr lang="ar-IQ" smtClean="0"/>
              <a:t>«</a:t>
            </a:r>
            <a:r>
              <a:rPr lang="ar-IQ" smtClean="0"/>
              <a:t>الإلهي» نسبة </a:t>
            </a:r>
            <a:r>
              <a:rPr lang="ar-IQ" dirty="0" smtClean="0"/>
              <a:t>الى الإله </a:t>
            </a:r>
            <a:r>
              <a:rPr lang="ar-IQ" smtClean="0"/>
              <a:t>, </a:t>
            </a:r>
            <a:r>
              <a:rPr lang="ar-IQ" smtClean="0"/>
              <a:t>وبـ: </a:t>
            </a:r>
            <a:r>
              <a:rPr lang="ar-IQ" smtClean="0"/>
              <a:t>«</a:t>
            </a:r>
            <a:r>
              <a:rPr lang="ar-IQ" smtClean="0"/>
              <a:t>الرّباني</a:t>
            </a:r>
            <a:r>
              <a:rPr lang="ar-IQ" dirty="0" smtClean="0"/>
              <a:t>» نسبة الى الرب .</a:t>
            </a:r>
          </a:p>
          <a:p>
            <a:pPr marL="68580" indent="0">
              <a:buNone/>
            </a:pPr>
            <a:r>
              <a:rPr lang="ar-IQ" dirty="0" smtClean="0"/>
              <a:t> </a:t>
            </a:r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655797872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475656" y="692696"/>
            <a:ext cx="6768752" cy="720080"/>
          </a:xfrm>
          <a:blipFill>
            <a:blip r:embed="rId2"/>
            <a:tile tx="0" ty="0" sx="100000" sy="100000" flip="none" algn="tl"/>
          </a:blipFill>
        </p:spPr>
        <p:txBody>
          <a:bodyPr>
            <a:normAutofit fontScale="90000"/>
          </a:bodyPr>
          <a:lstStyle/>
          <a:p>
            <a:pPr algn="ctr"/>
            <a:r>
              <a:rPr lang="ar-IQ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حكم الحديث القدسي </a:t>
            </a:r>
            <a:r>
              <a:rPr lang="ar-IQ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ومثاله</a:t>
            </a:r>
            <a:endParaRPr lang="ar-IQ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1043492" y="1772816"/>
            <a:ext cx="7128908" cy="4059813"/>
          </a:xfrm>
        </p:spPr>
        <p:txBody>
          <a:bodyPr>
            <a:normAutofit/>
          </a:bodyPr>
          <a:lstStyle/>
          <a:p>
            <a:r>
              <a:rPr lang="ar-IQ" dirty="0"/>
              <a:t>حكمه :</a:t>
            </a:r>
          </a:p>
          <a:p>
            <a:r>
              <a:rPr lang="ar-IQ" dirty="0"/>
              <a:t>قد يكون «الحديث </a:t>
            </a:r>
            <a:r>
              <a:rPr lang="ar-IQ" dirty="0" smtClean="0"/>
              <a:t>القدسي» </a:t>
            </a:r>
            <a:r>
              <a:rPr lang="ar-IQ" dirty="0"/>
              <a:t>صحيحا, او حسنا ,او ضعيفا ,او موضوعا. ولا يعني كونه صحيحا بالضرورة.</a:t>
            </a:r>
          </a:p>
          <a:p>
            <a:r>
              <a:rPr lang="ar-IQ" dirty="0"/>
              <a:t>مثاله:</a:t>
            </a:r>
          </a:p>
          <a:p>
            <a:r>
              <a:rPr lang="ar-IQ" dirty="0"/>
              <a:t>قول الصحابي : فيما رواه او يرويه عن ربه او الله : مثل ما رواه أبو ذر _ رضي الله عنه _ عن النبي (صلى الله عليه وسلم) فيما </a:t>
            </a:r>
            <a:r>
              <a:rPr lang="ar-IQ" dirty="0" smtClean="0"/>
              <a:t>روى عن الله تبارك وتعالى أنه قال: «</a:t>
            </a:r>
            <a:r>
              <a:rPr lang="ar-IQ" dirty="0" err="1" smtClean="0"/>
              <a:t>ياعبادي</a:t>
            </a:r>
            <a:r>
              <a:rPr lang="ar-IQ" dirty="0" smtClean="0"/>
              <a:t> إني حرمت الظلم على نفسي , وجعلته بينكم حراما , فلا تظالموا ..»</a:t>
            </a:r>
            <a:r>
              <a:rPr lang="ar-IQ" dirty="0"/>
              <a:t> </a:t>
            </a:r>
            <a:r>
              <a:rPr lang="ar-IQ" dirty="0" smtClean="0"/>
              <a:t>.</a:t>
            </a:r>
          </a:p>
          <a:p>
            <a:pPr marL="68580" indent="0">
              <a:buNone/>
            </a:pPr>
            <a:endParaRPr lang="ar-IQ" dirty="0" smtClean="0"/>
          </a:p>
          <a:p>
            <a:pPr marL="68580" indent="0">
              <a:buNone/>
            </a:pPr>
            <a:endParaRPr lang="ar-IQ" dirty="0" smtClean="0"/>
          </a:p>
        </p:txBody>
      </p:sp>
      <p:sp>
        <p:nvSpPr>
          <p:cNvPr id="6" name="مستطيل 5"/>
          <p:cNvSpPr/>
          <p:nvPr/>
        </p:nvSpPr>
        <p:spPr>
          <a:xfrm>
            <a:off x="4479639" y="2967335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endParaRPr lang="ar-SA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10179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971600" y="1027664"/>
            <a:ext cx="7096634" cy="529128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txBody>
          <a:bodyPr>
            <a:noAutofit/>
          </a:bodyPr>
          <a:lstStyle/>
          <a:p>
            <a:pPr algn="ctr"/>
            <a:r>
              <a:rPr lang="ar-IQ" sz="2000" dirty="0" smtClean="0">
                <a:solidFill>
                  <a:srgbClr val="00B050"/>
                </a:solidFill>
                <a:cs typeface="PT Bold Heading" pitchFamily="2" charset="-78"/>
              </a:rPr>
              <a:t>هل الحديث القدسي كلام الله (تعالى) بالمعنى ام باللفظ؟</a:t>
            </a:r>
            <a:endParaRPr lang="ar-IQ" sz="2000" dirty="0">
              <a:solidFill>
                <a:srgbClr val="00B050"/>
              </a:solidFill>
              <a:cs typeface="PT Bold Heading" pitchFamily="2" charset="-78"/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1043492" y="1772816"/>
            <a:ext cx="7056900" cy="4059813"/>
          </a:xfrm>
        </p:spPr>
        <p:txBody>
          <a:bodyPr>
            <a:normAutofit fontScale="92500"/>
          </a:bodyPr>
          <a:lstStyle/>
          <a:p>
            <a:r>
              <a:rPr lang="ar-IQ" dirty="0" smtClean="0"/>
              <a:t>الرأي </a:t>
            </a:r>
            <a:r>
              <a:rPr lang="ar-IQ" dirty="0"/>
              <a:t>الذي استقر عليه العلماء هو ان (الحديث القدسي)معناه من الله تعالى, ولفظه من الرسول عليه الصلاة والسلام.</a:t>
            </a:r>
          </a:p>
          <a:p>
            <a:r>
              <a:rPr lang="ar-IQ" dirty="0"/>
              <a:t>وقيل انه كلام الله بلفظه ومعناه, ولكن لم يرد الله به التحدي . وبه يفترق القدسي عن القران الكريم عند صاحب هذا القول</a:t>
            </a:r>
            <a:r>
              <a:rPr lang="ar-IQ" dirty="0" smtClean="0"/>
              <a:t>.</a:t>
            </a:r>
          </a:p>
          <a:p>
            <a:r>
              <a:rPr lang="ar-IQ" dirty="0" smtClean="0">
                <a:solidFill>
                  <a:srgbClr val="00B050"/>
                </a:solidFill>
                <a:cs typeface="PT Bold Heading" pitchFamily="2" charset="-78"/>
              </a:rPr>
              <a:t>حكمة إنزال الحديث القدسي بالمعنى:</a:t>
            </a:r>
          </a:p>
          <a:p>
            <a:r>
              <a:rPr lang="ar-IQ" dirty="0" smtClean="0"/>
              <a:t>الحكمة في ذلك ان الله عز وجل إنما انزله بالمعنى , لا باللفظ , وذلك لمجرد العلم والعمل , لا التحدي , ولا للتعبد بتلاوته , خلافا لما قصده في القران الكريم , حيث انه أنزل للعلم والعمل والتحدي والتعبد بتلاوته معا . </a:t>
            </a:r>
          </a:p>
        </p:txBody>
      </p:sp>
    </p:spTree>
    <p:extLst>
      <p:ext uri="{BB962C8B-B14F-4D97-AF65-F5344CB8AC3E}">
        <p14:creationId xmlns:p14="http://schemas.microsoft.com/office/powerpoint/2010/main" val="3216117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2051720" y="1027664"/>
            <a:ext cx="6016514" cy="601136"/>
          </a:xfrm>
          <a:blipFill>
            <a:blip r:embed="rId2"/>
            <a:tile tx="0" ty="0" sx="100000" sy="100000" flip="none" algn="tl"/>
          </a:blipFill>
        </p:spPr>
        <p:txBody>
          <a:bodyPr>
            <a:noAutofit/>
          </a:bodyPr>
          <a:lstStyle/>
          <a:p>
            <a:pPr algn="ctr"/>
            <a:r>
              <a:rPr lang="ar-IQ" sz="2400" dirty="0" smtClean="0">
                <a:solidFill>
                  <a:schemeClr val="tx2">
                    <a:lumMod val="50000"/>
                  </a:schemeClr>
                </a:solidFill>
                <a:cs typeface="PT Bold Heading" pitchFamily="2" charset="-78"/>
              </a:rPr>
              <a:t>الفرق بين الحديث القدسي والقران الكريم:</a:t>
            </a:r>
            <a:endParaRPr lang="ar-IQ" sz="2400" dirty="0">
              <a:solidFill>
                <a:schemeClr val="tx2">
                  <a:lumMod val="50000"/>
                </a:schemeClr>
              </a:solidFill>
              <a:cs typeface="PT Bold Heading" pitchFamily="2" charset="-78"/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1043492" y="1700808"/>
            <a:ext cx="7056900" cy="4131821"/>
          </a:xfrm>
        </p:spPr>
        <p:txBody>
          <a:bodyPr>
            <a:normAutofit fontScale="70000" lnSpcReduction="20000"/>
          </a:bodyPr>
          <a:lstStyle/>
          <a:p>
            <a:pPr marL="68580" indent="0">
              <a:buNone/>
            </a:pPr>
            <a:endParaRPr lang="ar-IQ" dirty="0"/>
          </a:p>
          <a:p>
            <a:r>
              <a:rPr lang="ar-IQ" dirty="0"/>
              <a:t>1_ نزل القران كله بواسطة جبريل , ونزل الحديث القدسي بواسطة جبريل , والالهام , والمنام.</a:t>
            </a:r>
          </a:p>
          <a:p>
            <a:r>
              <a:rPr lang="ar-IQ" dirty="0"/>
              <a:t>2_ القران الكريم معجزة باقية الى الابد , والحديث القدسي ليس كذلك.</a:t>
            </a:r>
          </a:p>
          <a:p>
            <a:r>
              <a:rPr lang="ar-IQ" dirty="0"/>
              <a:t>3_ القران الكريم متواتر لفظا ومعنى , ومحفوظ من التغيير والتبديل , خلافا للقدسي .</a:t>
            </a:r>
          </a:p>
          <a:p>
            <a:r>
              <a:rPr lang="ar-IQ" dirty="0"/>
              <a:t>4 _ تعين قراءة القران الكريم في الصلاة , فلا تصح صلاة من قرا الحديث القدسي فيها .</a:t>
            </a:r>
          </a:p>
          <a:p>
            <a:r>
              <a:rPr lang="ar-IQ" dirty="0" smtClean="0"/>
              <a:t> 5_ حرمة مس القران للمحدث, وحرمة تلاوته للجنب والحائض والنفساء, خلافا للقدسي.</a:t>
            </a:r>
          </a:p>
          <a:p>
            <a:r>
              <a:rPr lang="ar-IQ" dirty="0" smtClean="0"/>
              <a:t>6_ التعبد بقراءة القران على كل حرف منه عشر حسنات كما قال النبي (صلى الله عليه وسلم) «من قرا حرفا من كتاب الله تعالى فله حسنة , والحسنة بعشر امثالها, لا اقول : (الم) حرف , ولكن الف حرف ولام حرف وميم حرف» ,وليس الامر كذلك في القدسي.</a:t>
            </a:r>
          </a:p>
          <a:p>
            <a:r>
              <a:rPr lang="ar-IQ" dirty="0" smtClean="0"/>
              <a:t>7_ حرمة رواية القران في المعنى, وجواز رواية الحديث القدسي به .</a:t>
            </a:r>
          </a:p>
          <a:p>
            <a:pPr marL="68580" indent="0">
              <a:buNone/>
            </a:pPr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102557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619672" y="764704"/>
            <a:ext cx="6448562" cy="576064"/>
          </a:xfrm>
          <a:blipFill>
            <a:blip r:embed="rId2"/>
            <a:tile tx="0" ty="0" sx="100000" sy="100000" flip="none" algn="tl"/>
          </a:blipFill>
        </p:spPr>
        <p:txBody>
          <a:bodyPr>
            <a:noAutofit/>
          </a:bodyPr>
          <a:lstStyle/>
          <a:p>
            <a:pPr algn="ctr"/>
            <a:r>
              <a:rPr lang="ar-IQ" sz="2800" strike="dblStrike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PT Bold Heading" pitchFamily="2" charset="-78"/>
              </a:rPr>
              <a:t>الفرق بين الحديث القدسي والنبوي:</a:t>
            </a:r>
            <a:endParaRPr lang="ar-IQ" sz="2800" strike="dblStrike" dirty="0">
              <a:solidFill>
                <a:schemeClr val="tx1">
                  <a:lumMod val="95000"/>
                  <a:lumOff val="5000"/>
                </a:schemeClr>
              </a:solidFill>
              <a:cs typeface="PT Bold Heading" pitchFamily="2" charset="-78"/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1043492" y="1484784"/>
            <a:ext cx="7128908" cy="4347845"/>
          </a:xfrm>
        </p:spPr>
        <p:txBody>
          <a:bodyPr>
            <a:normAutofit fontScale="70000" lnSpcReduction="20000"/>
          </a:bodyPr>
          <a:lstStyle/>
          <a:p>
            <a:r>
              <a:rPr lang="ar-IQ" dirty="0"/>
              <a:t>الفرق بين الحديث القدسي والنبوي:</a:t>
            </a:r>
          </a:p>
          <a:p>
            <a:r>
              <a:rPr lang="ar-IQ" dirty="0"/>
              <a:t>الحديث قدسيا كان او نبويا, كله صادر عن الله عز وجل, إما بوحي خفي (اي : بتقرير من الله تعالى على اجتهاد رسول الله (صلى الله عليه وسلم) لان رسول الله (صلى الله عليه وسلم)قال: «ألا اني اوتيت الكتاب ومثله معه» , وهذا المثل هو السنة كما جاء التصريح به في احاديث أخرى.</a:t>
            </a:r>
          </a:p>
          <a:p>
            <a:r>
              <a:rPr lang="ar-IQ" dirty="0"/>
              <a:t>إذا كان الامر كذلك فلماذا الفرق في التسمية بان سمي احدهما بالقدسي والاخر بالنبوي؟</a:t>
            </a:r>
          </a:p>
          <a:p>
            <a:r>
              <a:rPr lang="ar-IQ" dirty="0" smtClean="0"/>
              <a:t>والجواب عن هذا السؤال هو ان الحديث النبوي نسب الى النبي (صلى الله عليه وسلم) باعتباره قولا له , بينما الحديث القدسي لما نسبه النبي (صلى الله عليه وسلم) الى الله تعالى صراحة بلفظ: «قال الله, يقول الله, ان روح القدس نفث في روعي» وما شابهه من الالفاظ , سمي لذلك بالحديث القدسي توقفا على النص . فحاصل الفرق ان وجود تلك الالفاظ في الحديث جعله قدسيا, وعدم وجودها فيه جعله نبويا.</a:t>
            </a:r>
          </a:p>
          <a:p>
            <a:r>
              <a:rPr lang="ar-IQ" dirty="0" smtClean="0">
                <a:solidFill>
                  <a:schemeClr val="accent1">
                    <a:lumMod val="50000"/>
                  </a:schemeClr>
                </a:solidFill>
                <a:cs typeface="PT Bold Heading" pitchFamily="2" charset="-78"/>
              </a:rPr>
              <a:t>عدد الاحاديث القدسية :</a:t>
            </a:r>
          </a:p>
          <a:p>
            <a:r>
              <a:rPr lang="ar-IQ" dirty="0" smtClean="0"/>
              <a:t>الاحاديث القدسية ليست بكثيرة بالنسبة لعدد الاحاديث النبوية, وعددها يزيد على (200) حديث.</a:t>
            </a:r>
          </a:p>
        </p:txBody>
      </p:sp>
    </p:spTree>
    <p:extLst>
      <p:ext uri="{BB962C8B-B14F-4D97-AF65-F5344CB8AC3E}">
        <p14:creationId xmlns:p14="http://schemas.microsoft.com/office/powerpoint/2010/main" val="2625601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2411760" y="836712"/>
            <a:ext cx="5656474" cy="648072"/>
          </a:xfr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path path="circle">
              <a:fillToRect l="100000" b="100000"/>
            </a:path>
            <a:tileRect t="-100000" r="-100000"/>
          </a:gradFill>
        </p:spPr>
        <p:txBody>
          <a:bodyPr>
            <a:noAutofit/>
          </a:bodyPr>
          <a:lstStyle/>
          <a:p>
            <a:pPr algn="ctr"/>
            <a:r>
              <a:rPr lang="ar-IQ" sz="2000" dirty="0" smtClean="0">
                <a:solidFill>
                  <a:schemeClr val="accent6">
                    <a:lumMod val="40000"/>
                    <a:lumOff val="60000"/>
                  </a:schemeClr>
                </a:solidFill>
                <a:cs typeface="PT Bold Heading" pitchFamily="2" charset="-78"/>
              </a:rPr>
              <a:t>ما اشهر المؤلفات التي جمعت الحديث القدسي؟</a:t>
            </a:r>
            <a:endParaRPr lang="ar-IQ" sz="2000" dirty="0">
              <a:solidFill>
                <a:schemeClr val="accent6">
                  <a:lumMod val="40000"/>
                  <a:lumOff val="60000"/>
                </a:schemeClr>
              </a:solidFill>
              <a:cs typeface="PT Bold Heading" pitchFamily="2" charset="-78"/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1043492" y="1628800"/>
            <a:ext cx="7128908" cy="4203829"/>
          </a:xfrm>
        </p:spPr>
        <p:txBody>
          <a:bodyPr>
            <a:normAutofit/>
          </a:bodyPr>
          <a:lstStyle/>
          <a:p>
            <a:r>
              <a:rPr lang="ar-IQ" dirty="0" smtClean="0"/>
              <a:t>اشهر المؤلفات في الحديث القدسي:</a:t>
            </a:r>
          </a:p>
          <a:p>
            <a:r>
              <a:rPr lang="ar-IQ" dirty="0" smtClean="0"/>
              <a:t>1_الاحاديث القدسية : </a:t>
            </a:r>
            <a:r>
              <a:rPr lang="ar-IQ" dirty="0" err="1" smtClean="0"/>
              <a:t>للامام</a:t>
            </a:r>
            <a:r>
              <a:rPr lang="ar-IQ" dirty="0" smtClean="0"/>
              <a:t> محي الدين ابي زكريا بن شرف النووي (المتوفى سنة 676 هـ),جمع فيه (95) حديثا قدسيا, وهو مطبوع...</a:t>
            </a:r>
          </a:p>
          <a:p>
            <a:r>
              <a:rPr lang="ar-IQ" dirty="0" smtClean="0"/>
              <a:t>المقاصد الحسنة في الاحاديث الالهية: </a:t>
            </a:r>
            <a:r>
              <a:rPr lang="ar-IQ" dirty="0" err="1" smtClean="0"/>
              <a:t>للامير</a:t>
            </a:r>
            <a:r>
              <a:rPr lang="ar-IQ" dirty="0" smtClean="0"/>
              <a:t> علاء الدين ابي الحسن علي بن بلبان الفارسي ( المتوفى سنة 739 هـ), وهو مطبوع.</a:t>
            </a:r>
          </a:p>
          <a:p>
            <a:r>
              <a:rPr lang="ar-IQ" dirty="0" smtClean="0"/>
              <a:t>الاربعون القدسية: لملا علي القاري, ابي الحسن نور الدين علي بن سلطان محمد ( المتوفى سنة 1014 هـ),</a:t>
            </a:r>
            <a:r>
              <a:rPr lang="ar-IQ" dirty="0"/>
              <a:t> </a:t>
            </a:r>
            <a:r>
              <a:rPr lang="ar-IQ" dirty="0" smtClean="0"/>
              <a:t>وهو مطبوع مع «معجم الاحاديث القدسية».</a:t>
            </a:r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2248909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أوستن">
  <a:themeElements>
    <a:clrScheme name="أوستن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أوستن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أوستن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340</TotalTime>
  <Words>821</Words>
  <Application>Microsoft Office PowerPoint</Application>
  <PresentationFormat>عرض على الشاشة (3:4)‏</PresentationFormat>
  <Paragraphs>41</Paragraphs>
  <Slides>8</Slides>
  <Notes>0</Notes>
  <HiddenSlides>0</HiddenSlides>
  <MMClips>0</MMClips>
  <ScaleCrop>false</ScaleCrop>
  <HeadingPairs>
    <vt:vector size="4" baseType="variant">
      <vt:variant>
        <vt:lpstr>نسق</vt:lpstr>
      </vt:variant>
      <vt:variant>
        <vt:i4>1</vt:i4>
      </vt:variant>
      <vt:variant>
        <vt:lpstr>عناوين الشرائح</vt:lpstr>
      </vt:variant>
      <vt:variant>
        <vt:i4>8</vt:i4>
      </vt:variant>
    </vt:vector>
  </HeadingPairs>
  <TitlesOfParts>
    <vt:vector size="9" baseType="lpstr">
      <vt:lpstr>أوستن</vt:lpstr>
      <vt:lpstr>عرض تقديمي في PowerPoint</vt:lpstr>
      <vt:lpstr>الحديث القدسي  </vt:lpstr>
      <vt:lpstr>سبب تسميته بـ ( الحديث القدسي) ؟</vt:lpstr>
      <vt:lpstr>حكم الحديث القدسي ومثاله</vt:lpstr>
      <vt:lpstr>هل الحديث القدسي كلام الله (تعالى) بالمعنى ام باللفظ؟</vt:lpstr>
      <vt:lpstr>الفرق بين الحديث القدسي والقران الكريم:</vt:lpstr>
      <vt:lpstr>الفرق بين الحديث القدسي والنبوي:</vt:lpstr>
      <vt:lpstr>ما اشهر المؤلفات التي جمعت الحديث القدسي؟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جامعة بغداد كلية العلوم الاسلامية قسم العقيدة والفكر الاسلامي  از</dc:title>
  <dc:creator>user</dc:creator>
  <cp:lastModifiedBy>user</cp:lastModifiedBy>
  <cp:revision>31</cp:revision>
  <dcterms:created xsi:type="dcterms:W3CDTF">2019-07-01T11:50:58Z</dcterms:created>
  <dcterms:modified xsi:type="dcterms:W3CDTF">2019-07-08T15:01:21Z</dcterms:modified>
</cp:coreProperties>
</file>