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9" d="100"/>
          <a:sy n="79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06/11/1440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0" indent="-274320" algn="r" defTabSz="914400" rtl="1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44008" y="1008112"/>
            <a:ext cx="4320480" cy="3068960"/>
          </a:xfrm>
        </p:spPr>
        <p:txBody>
          <a:bodyPr>
            <a:normAutofit/>
          </a:bodyPr>
          <a:lstStyle/>
          <a:p>
            <a: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محاضرات علم الحديث النبوي</a:t>
            </a:r>
            <a:b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الاولى</a:t>
            </a:r>
            <a:b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المصادر:</a:t>
            </a:r>
            <a:b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- تيسير علوم السنة </a:t>
            </a:r>
            <a:r>
              <a:rPr lang="ar-IQ" sz="1200" dirty="0" err="1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ا.د</a:t>
            </a: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. داود سلمان صالح</a:t>
            </a:r>
            <a:b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-المدخل الى دراسة علوم الحديث, سيد عبد الماجد الغوري</a:t>
            </a:r>
            <a:endParaRPr lang="ar-IQ" sz="2000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onotype Koufi" pitchFamily="2" charset="-78"/>
              <a:ea typeface="Monotype Koufi" pitchFamily="2" charset="-78"/>
              <a:cs typeface="PT Simple Bold Ruled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3851920" y="4395192"/>
            <a:ext cx="4240560" cy="1015663"/>
          </a:xfr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ln w="12700">
            <a:gradFill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5400000" scaled="0"/>
            </a:gradFill>
          </a:ln>
          <a:effectLst>
            <a:glow rad="101600">
              <a:schemeClr val="accent2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</p:spPr>
        <p:txBody>
          <a:bodyPr anchor="ctr" anchorCtr="0">
            <a:noAutofit/>
          </a:bodyPr>
          <a:lstStyle/>
          <a:p>
            <a:r>
              <a:rPr lang="ar-IQ" b="1" i="0" dirty="0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اعداد: </a:t>
            </a:r>
            <a:r>
              <a:rPr lang="ar-IQ" b="1" i="0" dirty="0" err="1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ا.م.د</a:t>
            </a:r>
            <a:r>
              <a:rPr lang="ar-IQ" b="1" i="0" dirty="0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. محمد سراج الدين قحطان</a:t>
            </a:r>
            <a:endParaRPr lang="ar-IQ" b="1" i="0" dirty="0">
              <a:ln cmpd="sng">
                <a:solidFill>
                  <a:schemeClr val="tx1"/>
                </a:solidFill>
              </a:ln>
              <a:solidFill>
                <a:srgbClr val="00206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cs typeface="PT Simple Bold Ruled" pitchFamily="2" charset="-78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36504" cy="4176464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4644008" y="1196752"/>
            <a:ext cx="4155343" cy="954107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effectLst>
            <a:innerShdw blurRad="114300">
              <a:schemeClr val="accent2">
                <a:lumMod val="50000"/>
              </a:scheme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IQ" sz="2800" b="1" cap="none" spc="100" dirty="0" smtClean="0">
                <a:ln w="18000" cmpd="sng">
                  <a:gradFill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كلية العلوم الاسلامية</a:t>
            </a:r>
          </a:p>
          <a:p>
            <a:pPr algn="ctr"/>
            <a:r>
              <a:rPr lang="ar-IQ" sz="2800" b="1" spc="100" dirty="0" smtClean="0">
                <a:ln w="18000" cmpd="sng">
                  <a:gradFill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قسم العقيدة والفكر الاسلامي</a:t>
            </a:r>
            <a:endParaRPr lang="ar-SA" sz="2800" b="1" cap="none" spc="100" dirty="0">
              <a:ln w="18000" cmpd="sng">
                <a:gradFill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0"/>
                </a:gra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txBody>
          <a:bodyPr>
            <a:scene3d>
              <a:camera prst="orthographicFront"/>
              <a:lightRig rig="threePt" dir="t"/>
            </a:scene3d>
            <a:sp3d contourW="12700">
              <a:contourClr>
                <a:srgbClr val="00B0F0"/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ar-IQ" dirty="0" smtClean="0">
                <a:ln cmpd="sng">
                  <a:solidFill>
                    <a:schemeClr val="tx1"/>
                  </a:solidFill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تدوين السنة النبوية</a:t>
            </a:r>
            <a:endParaRPr lang="ar-IQ" dirty="0">
              <a:ln cmpd="sng">
                <a:solidFill>
                  <a:schemeClr val="tx1"/>
                </a:solidFill>
              </a:ln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510880"/>
          </a:xfrm>
        </p:spPr>
        <p:txBody>
          <a:bodyPr>
            <a:normAutofit fontScale="85000" lnSpcReduction="20000"/>
          </a:bodyPr>
          <a:lstStyle/>
          <a:p>
            <a:r>
              <a:rPr lang="ar-IQ" dirty="0" smtClean="0"/>
              <a:t>هناك فرق بين كلمة ( تدوين ) و ( تأليف ) و ( تصنيف ) من جهة, وكلمة ( كتابة ) من جهة اخرى اذا اطلقت في اللغة العربية...</a:t>
            </a:r>
          </a:p>
          <a:p>
            <a:r>
              <a:rPr lang="ar-IQ" dirty="0" smtClean="0"/>
              <a:t>الكلمات الثلاثة الاولى تفيد عند اطلاقها ان هناك كتابا تم </a:t>
            </a:r>
            <a:r>
              <a:rPr lang="ar-IQ" dirty="0" err="1" smtClean="0"/>
              <a:t>تاليفه</a:t>
            </a:r>
            <a:r>
              <a:rPr lang="ar-IQ" dirty="0" smtClean="0"/>
              <a:t> بين دفتين ...</a:t>
            </a:r>
          </a:p>
          <a:p>
            <a:r>
              <a:rPr lang="ar-IQ" dirty="0" smtClean="0"/>
              <a:t>فالديوان: هو مجتمع الصحف والدفتر الذي يكتب فيه...</a:t>
            </a:r>
          </a:p>
          <a:p>
            <a:r>
              <a:rPr lang="ar-IQ" dirty="0" smtClean="0"/>
              <a:t>والتدوين: هو عمل وصناعة الديوان اي تقييد </a:t>
            </a:r>
            <a:r>
              <a:rPr lang="ar-IQ" dirty="0" err="1" smtClean="0"/>
              <a:t>الممفترق</a:t>
            </a:r>
            <a:r>
              <a:rPr lang="ar-IQ" dirty="0" smtClean="0"/>
              <a:t> المشتت من المعلومات وجمعها في ديوان او كتاب تجمع فيه الصحف..</a:t>
            </a:r>
          </a:p>
          <a:p>
            <a:r>
              <a:rPr lang="ar-IQ" dirty="0" smtClean="0"/>
              <a:t>والتأليف: هو جمع مادة مفرقة وضمها الى بعض بحيث تصبح كتابا واحدا هو المؤلَّفْ...</a:t>
            </a:r>
          </a:p>
          <a:p>
            <a:r>
              <a:rPr lang="ar-IQ" dirty="0" smtClean="0"/>
              <a:t>والتصنيف: هو التمييز والترتيب بحيث يكون الكتاب (المصنف) مقسما على ابواب وفصول, والتصنيف ادق من التدوين...</a:t>
            </a:r>
          </a:p>
          <a:p>
            <a:r>
              <a:rPr lang="ar-IQ" dirty="0" smtClean="0"/>
              <a:t>اما الكتابة: فهي عند الاطلاق – لا تفيد الا مجرد الخط او الرقم على ورقة او لوح او جدار...</a:t>
            </a:r>
            <a:endParaRPr lang="en-US" dirty="0" smtClean="0"/>
          </a:p>
          <a:p>
            <a:pPr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78006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457980"/>
            <a:ext cx="6400800" cy="523220"/>
          </a:xfrm>
          <a:blipFill>
            <a:blip r:embed="rId2"/>
            <a:tile tx="0" ty="0" sx="100000" sy="100000" flip="none" algn="tl"/>
          </a:blipFill>
          <a:effectLst>
            <a:glow rad="1397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ar-IQ" sz="2800" dirty="0" smtClean="0">
                <a:gradFill>
                  <a:gsLst>
                    <a:gs pos="0">
                      <a:srgbClr val="FF0000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5400000" scaled="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srgbClr val="C00000">
                      <a:alpha val="40000"/>
                    </a:srgbClr>
                  </a:outerShdw>
                </a:effectLst>
                <a:cs typeface="PT Simple Bold Ruled" pitchFamily="2" charset="-78"/>
              </a:rPr>
              <a:t>تدوين السنة في القرن الاول الهجري</a:t>
            </a:r>
            <a:endParaRPr lang="ar-IQ" sz="2800" dirty="0">
              <a:gradFill>
                <a:gsLst>
                  <a:gs pos="0">
                    <a:srgbClr val="FF0000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0800" dist="38100" dir="5400000" algn="t" rotWithShape="0">
                  <a:srgbClr val="C00000">
                    <a:alpha val="40000"/>
                  </a:srgbClr>
                </a:outerShdw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dirty="0" smtClean="0"/>
              <a:t>اشتهر عند الناس غير اهل العلم ان الحديث ظل اكثر من مائة سنة يتناقله العلماء حفظا دون كتابة..</a:t>
            </a:r>
          </a:p>
          <a:p>
            <a:r>
              <a:rPr lang="ar-IQ" dirty="0" smtClean="0"/>
              <a:t>سبب هذا الفهم الخطأ في </a:t>
            </a:r>
            <a:r>
              <a:rPr lang="ar-IQ" dirty="0" err="1" smtClean="0"/>
              <a:t>تاويل</a:t>
            </a:r>
            <a:r>
              <a:rPr lang="ar-IQ" dirty="0" smtClean="0"/>
              <a:t> المحدثين من ان اول من دون الحديث هو الامام الزهري (المتوفى 124هـ)..</a:t>
            </a:r>
          </a:p>
          <a:p>
            <a:r>
              <a:rPr lang="ar-IQ" dirty="0" smtClean="0"/>
              <a:t>الحقيقة ان تدوين الحديث قد بدأ على عهد النبي صلى الله عليه </a:t>
            </a:r>
            <a:r>
              <a:rPr lang="ar-IQ" dirty="0" err="1" smtClean="0"/>
              <a:t>وآله</a:t>
            </a:r>
            <a:r>
              <a:rPr lang="ar-IQ" dirty="0" smtClean="0"/>
              <a:t> وسلم من قبل كثير من الصحابة وآل البيت...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 anchorCtr="0">
            <a:noAutofit/>
          </a:bodyPr>
          <a:lstStyle/>
          <a:p>
            <a:r>
              <a:rPr lang="ar-IQ" sz="1800" dirty="0" smtClean="0">
                <a:ln cmpd="sng">
                  <a:solidFill>
                    <a:schemeClr val="tx1"/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cs typeface="PT Simple Bold Ruled" pitchFamily="2" charset="-78"/>
              </a:rPr>
              <a:t>كتابة الحديث في حياة الرسول عليه الصلاة والسلام</a:t>
            </a:r>
            <a:endParaRPr lang="ar-IQ" sz="1800" dirty="0">
              <a:ln cmpd="sng">
                <a:solidFill>
                  <a:schemeClr val="tx1"/>
                </a:solidFill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على الرغم من وجود عدد كبير من الكتاب من صحابة الرسول الا انهم امروا بتدوين القران الكريم... ولم يطلب منهم كتابة السنة </a:t>
            </a:r>
            <a:r>
              <a:rPr lang="ar-IQ" dirty="0" smtClean="0"/>
              <a:t>...</a:t>
            </a:r>
          </a:p>
          <a:p>
            <a:r>
              <a:rPr lang="ar-IQ" dirty="0" smtClean="0"/>
              <a:t>وذلك </a:t>
            </a:r>
            <a:r>
              <a:rPr lang="ar-IQ" dirty="0" err="1" smtClean="0"/>
              <a:t>لاسباب</a:t>
            </a:r>
            <a:r>
              <a:rPr lang="ar-IQ" dirty="0" smtClean="0"/>
              <a:t> عدة :</a:t>
            </a:r>
          </a:p>
          <a:p>
            <a:r>
              <a:rPr lang="ar-IQ" dirty="0" smtClean="0"/>
              <a:t>اراد النبي صلى الله عليه وسلم المحافظة على ملكة الحفظ والذاكرة عند الصحابة.</a:t>
            </a:r>
          </a:p>
          <a:p>
            <a:r>
              <a:rPr lang="ar-IQ" dirty="0" smtClean="0"/>
              <a:t>وللتخلص من احتمال حدوث التباس عند عامة المسلمين فيخلطون القران بالحديث.</a:t>
            </a:r>
          </a:p>
          <a:p>
            <a:r>
              <a:rPr lang="ar-IQ" dirty="0" smtClean="0"/>
              <a:t>وكذلك لينصب اهتمام المسلمين بحفظ القران والعمل به وعدم الانشغال عنه بشيء.</a:t>
            </a:r>
            <a:endParaRPr lang="ar-IQ" dirty="0" smtClean="0"/>
          </a:p>
          <a:p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perspectiveBelow"/>
              <a:lightRig rig="threePt" dir="t"/>
            </a:scene3d>
            <a:sp3d>
              <a:bevelB w="57150" h="38100" prst="artDeco"/>
            </a:sp3d>
          </a:bodyPr>
          <a:lstStyle/>
          <a:p>
            <a:r>
              <a:rPr lang="ar-IQ" sz="2400" dirty="0" smtClean="0">
                <a:ln>
                  <a:solidFill>
                    <a:srgbClr val="FF0000"/>
                  </a:solidFill>
                </a:ln>
                <a:effectLst>
                  <a:glow rad="139700">
                    <a:srgbClr val="00B050">
                      <a:alpha val="40000"/>
                    </a:srgb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Kufi Extended Outline" pitchFamily="82" charset="-78"/>
              </a:rPr>
              <a:t>الاحاديث التي وردت في النهي عن كتابة الحديث ثم السماح بها...</a:t>
            </a:r>
            <a:endParaRPr lang="ar-IQ" sz="2400" dirty="0">
              <a:ln>
                <a:solidFill>
                  <a:srgbClr val="FF0000"/>
                </a:solidFill>
              </a:ln>
              <a:effectLst>
                <a:glow rad="139700">
                  <a:srgbClr val="00B050">
                    <a:alpha val="40000"/>
                  </a:srgb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99592" y="2132856"/>
            <a:ext cx="7272808" cy="3744416"/>
          </a:xfrm>
        </p:spPr>
        <p:txBody>
          <a:bodyPr>
            <a:normAutofit fontScale="85000" lnSpcReduction="20000"/>
          </a:bodyPr>
          <a:lstStyle/>
          <a:p>
            <a:r>
              <a:rPr lang="ar-IQ" dirty="0" smtClean="0"/>
              <a:t>روي عن النبي (صلى الله عليه </a:t>
            </a:r>
            <a:r>
              <a:rPr lang="ar-IQ" dirty="0" err="1" smtClean="0"/>
              <a:t>وآله</a:t>
            </a:r>
            <a:r>
              <a:rPr lang="ar-IQ" dirty="0" smtClean="0"/>
              <a:t> وسلم) احاديث في النهي عن كتابة حديثه (عليه السلام) , واخرى وردت في اباحة الكتابة عنه (صلى الله عليه </a:t>
            </a:r>
            <a:r>
              <a:rPr lang="ar-IQ" dirty="0" err="1" smtClean="0"/>
              <a:t>وآله</a:t>
            </a:r>
            <a:r>
              <a:rPr lang="ar-IQ" dirty="0" smtClean="0"/>
              <a:t> وسلم)...</a:t>
            </a:r>
            <a:endParaRPr lang="ar-IQ" dirty="0" smtClean="0"/>
          </a:p>
          <a:p>
            <a:r>
              <a:rPr lang="ar-IQ" dirty="0" smtClean="0"/>
              <a:t>من احاديث النهي: (( لا تكتبوا عني, ومن كتب عني غير القران </a:t>
            </a:r>
            <a:r>
              <a:rPr lang="ar-IQ" dirty="0" err="1" smtClean="0"/>
              <a:t>فليمحه</a:t>
            </a:r>
            <a:r>
              <a:rPr lang="ar-IQ" dirty="0" smtClean="0"/>
              <a:t>, وحدثوا عني ولا حرج)) </a:t>
            </a:r>
            <a:endParaRPr lang="ar-IQ" dirty="0" smtClean="0"/>
          </a:p>
          <a:p>
            <a:r>
              <a:rPr lang="ar-IQ" dirty="0" smtClean="0"/>
              <a:t>من احاديث السماح بالكتابة حديث رافع بن خديج : قلت يا رسول الله : انا نسمع منك اشياء </a:t>
            </a:r>
            <a:r>
              <a:rPr lang="ar-IQ" dirty="0" err="1" smtClean="0"/>
              <a:t>افنكتبها</a:t>
            </a:r>
            <a:r>
              <a:rPr lang="ar-IQ" dirty="0" smtClean="0"/>
              <a:t>؟ قال : (( اكتبوا ولا حرج ))...</a:t>
            </a:r>
            <a:endParaRPr lang="ar-IQ" dirty="0" smtClean="0"/>
          </a:p>
          <a:p>
            <a:r>
              <a:rPr lang="ar-IQ" dirty="0" smtClean="0"/>
              <a:t>راي العلماء في تعارض هذه الاحاديث هو:</a:t>
            </a:r>
          </a:p>
          <a:p>
            <a:r>
              <a:rPr lang="ar-IQ" dirty="0" smtClean="0"/>
              <a:t>النهي كان بسبب خشية اختلاط الحديث بالقران الذي لم يكن قد جمع بعد في مصحف واليه ذهب </a:t>
            </a:r>
            <a:r>
              <a:rPr lang="ar-IQ" dirty="0" err="1" smtClean="0"/>
              <a:t>الرامهرمزي</a:t>
            </a:r>
            <a:r>
              <a:rPr lang="ar-IQ" dirty="0" smtClean="0"/>
              <a:t>...</a:t>
            </a:r>
            <a:endParaRPr lang="ar-IQ" dirty="0" smtClean="0"/>
          </a:p>
          <a:p>
            <a:r>
              <a:rPr lang="ar-IQ" dirty="0" err="1" smtClean="0"/>
              <a:t>راى</a:t>
            </a:r>
            <a:r>
              <a:rPr lang="ar-IQ" dirty="0" smtClean="0"/>
              <a:t> الخطابي انما كره ان يكتب شيء مع القران في صحيفة واحدة او يجمع بينهما في موضع واحد تعظيما وتنزيها للقران...</a:t>
            </a:r>
            <a:endParaRPr lang="ar-IQ" dirty="0" smtClean="0"/>
          </a:p>
          <a:p>
            <a:r>
              <a:rPr lang="ar-IQ" dirty="0" err="1" smtClean="0"/>
              <a:t>وراى</a:t>
            </a:r>
            <a:r>
              <a:rPr lang="ar-IQ" dirty="0" smtClean="0"/>
              <a:t> بعض العلماء الى ان احاديث السمح بالكتابة  نسخت احاديث النهي عنها وذلك بعد رسخت معرفة الصحابة بالقران...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2161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ن الخياطه الرفيعة">
  <a:themeElements>
    <a:clrScheme name="فن الخياطه الرفيعة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ربطة عنق سوداء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فن الخياطه الرفيعة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200</TotalTime>
  <Words>460</Words>
  <Application>Microsoft Office PowerPoint</Application>
  <PresentationFormat>عرض على الشاشة (3:4)‏</PresentationFormat>
  <Paragraphs>30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فن الخياطه الرفيعة</vt:lpstr>
      <vt:lpstr>محاضرات علم الحديث النبوي المرحلة الاولى المصادر: - تيسير علوم السنة ا.د. داود سلمان صالح -المدخل الى دراسة علوم الحديث, سيد عبد الماجد الغوري</vt:lpstr>
      <vt:lpstr>تدوين السنة النبوية</vt:lpstr>
      <vt:lpstr>تدوين السنة في القرن الاول الهجري</vt:lpstr>
      <vt:lpstr>كتابة الحديث في حياة الرسول عليه الصلاة والسلام</vt:lpstr>
      <vt:lpstr>الاحاديث التي وردت في النهي عن كتابة الحديث ثم السماح بها...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user</cp:lastModifiedBy>
  <cp:revision>20</cp:revision>
  <dcterms:created xsi:type="dcterms:W3CDTF">2019-07-01T11:50:58Z</dcterms:created>
  <dcterms:modified xsi:type="dcterms:W3CDTF">2019-07-08T15:07:27Z</dcterms:modified>
</cp:coreProperties>
</file>