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08" r:id="rId1"/>
  </p:sldMasterIdLst>
  <p:sldIdLst>
    <p:sldId id="256" r:id="rId2"/>
    <p:sldId id="259" r:id="rId3"/>
    <p:sldId id="257" r:id="rId4"/>
    <p:sldId id="258" r:id="rId5"/>
    <p:sldId id="260" r:id="rId6"/>
  </p:sldIdLst>
  <p:sldSz cx="9144000" cy="6858000" type="screen4x3"/>
  <p:notesSz cx="6858000" cy="9144000"/>
  <p:defaultTextStyle>
    <a:defPPr>
      <a:defRPr lang="ar-IQ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0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A74805B1-7AAD-4110-B0E1-AD967EF47B3C}" type="datetimeFigureOut">
              <a:rPr lang="ar-IQ" smtClean="0"/>
              <a:t>14/03/1441</a:t>
            </a:fld>
            <a:endParaRPr lang="ar-IQ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ar-IQ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C97A2968-0259-4510-B700-23F1FBE830DF}" type="slidenum">
              <a:rPr lang="ar-IQ" smtClean="0"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74805B1-7AAD-4110-B0E1-AD967EF47B3C}" type="datetimeFigureOut">
              <a:rPr lang="ar-IQ" smtClean="0"/>
              <a:t>14/03/1441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7A2968-0259-4510-B700-23F1FBE830DF}" type="slidenum">
              <a:rPr lang="ar-IQ" smtClean="0"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74805B1-7AAD-4110-B0E1-AD967EF47B3C}" type="datetimeFigureOut">
              <a:rPr lang="ar-IQ" smtClean="0"/>
              <a:t>14/03/1441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7A2968-0259-4510-B700-23F1FBE830DF}" type="slidenum">
              <a:rPr lang="ar-IQ" smtClean="0"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74805B1-7AAD-4110-B0E1-AD967EF47B3C}" type="datetimeFigureOut">
              <a:rPr lang="ar-IQ" smtClean="0"/>
              <a:t>14/03/1441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7A2968-0259-4510-B700-23F1FBE830DF}" type="slidenum">
              <a:rPr lang="ar-IQ" smtClean="0"/>
              <a:t>‹#›</a:t>
            </a:fld>
            <a:endParaRPr lang="ar-IQ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74805B1-7AAD-4110-B0E1-AD967EF47B3C}" type="datetimeFigureOut">
              <a:rPr lang="ar-IQ" smtClean="0"/>
              <a:t>14/03/1441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7A2968-0259-4510-B700-23F1FBE830DF}" type="slidenum">
              <a:rPr lang="ar-IQ" smtClean="0"/>
              <a:t>‹#›</a:t>
            </a:fld>
            <a:endParaRPr lang="ar-IQ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74805B1-7AAD-4110-B0E1-AD967EF47B3C}" type="datetimeFigureOut">
              <a:rPr lang="ar-IQ" smtClean="0"/>
              <a:t>14/03/1441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7A2968-0259-4510-B700-23F1FBE830DF}" type="slidenum">
              <a:rPr lang="ar-IQ" smtClean="0"/>
              <a:t>‹#›</a:t>
            </a:fld>
            <a:endParaRPr lang="ar-IQ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74805B1-7AAD-4110-B0E1-AD967EF47B3C}" type="datetimeFigureOut">
              <a:rPr lang="ar-IQ" smtClean="0"/>
              <a:t>14/03/1441</a:t>
            </a:fld>
            <a:endParaRPr lang="ar-IQ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IQ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7A2968-0259-4510-B700-23F1FBE830DF}" type="slidenum">
              <a:rPr lang="ar-IQ" smtClean="0"/>
              <a:t>‹#›</a:t>
            </a:fld>
            <a:endParaRPr lang="ar-IQ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74805B1-7AAD-4110-B0E1-AD967EF47B3C}" type="datetimeFigureOut">
              <a:rPr lang="ar-IQ" smtClean="0"/>
              <a:t>14/03/1441</a:t>
            </a:fld>
            <a:endParaRPr lang="ar-IQ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IQ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7A2968-0259-4510-B700-23F1FBE830DF}" type="slidenum">
              <a:rPr lang="ar-IQ" smtClean="0"/>
              <a:t>‹#›</a:t>
            </a:fld>
            <a:endParaRPr lang="ar-IQ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74805B1-7AAD-4110-B0E1-AD967EF47B3C}" type="datetimeFigureOut">
              <a:rPr lang="ar-IQ" smtClean="0"/>
              <a:t>14/03/1441</a:t>
            </a:fld>
            <a:endParaRPr lang="ar-IQ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IQ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7A2968-0259-4510-B700-23F1FBE830DF}" type="slidenum">
              <a:rPr lang="ar-IQ" smtClean="0"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A74805B1-7AAD-4110-B0E1-AD967EF47B3C}" type="datetimeFigureOut">
              <a:rPr lang="ar-IQ" smtClean="0"/>
              <a:t>14/03/1441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7A2968-0259-4510-B700-23F1FBE830DF}" type="slidenum">
              <a:rPr lang="ar-IQ" smtClean="0"/>
              <a:t>‹#›</a:t>
            </a:fld>
            <a:endParaRPr lang="ar-IQ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A74805B1-7AAD-4110-B0E1-AD967EF47B3C}" type="datetimeFigureOut">
              <a:rPr lang="ar-IQ" smtClean="0"/>
              <a:t>14/03/1441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C97A2968-0259-4510-B700-23F1FBE830DF}" type="slidenum">
              <a:rPr lang="ar-IQ" smtClean="0"/>
              <a:t>‹#›</a:t>
            </a:fld>
            <a:endParaRPr lang="ar-IQ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A74805B1-7AAD-4110-B0E1-AD967EF47B3C}" type="datetimeFigureOut">
              <a:rPr lang="ar-IQ" smtClean="0"/>
              <a:t>14/03/1441</a:t>
            </a:fld>
            <a:endParaRPr lang="ar-IQ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ar-IQ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C97A2968-0259-4510-B700-23F1FBE830DF}" type="slidenum">
              <a:rPr lang="ar-IQ" smtClean="0"/>
              <a:t>‹#›</a:t>
            </a:fld>
            <a:endParaRPr lang="ar-IQ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1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r" rtl="1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r" rtl="1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r" rtl="1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r" rtl="1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r" rtl="1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ar-IQ" dirty="0" smtClean="0"/>
              <a:t>مباحث</a:t>
            </a:r>
            <a:br>
              <a:rPr lang="ar-IQ" dirty="0" smtClean="0"/>
            </a:br>
            <a:r>
              <a:rPr lang="ar-IQ" dirty="0" smtClean="0"/>
              <a:t>علم التفسير</a:t>
            </a:r>
            <a:endParaRPr lang="ar-IQ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ar-IQ" dirty="0" smtClean="0"/>
              <a:t>قسم العقيدة والفكر الاسلامي</a:t>
            </a:r>
          </a:p>
          <a:p>
            <a:r>
              <a:rPr lang="ar-IQ" dirty="0" smtClean="0"/>
              <a:t>المرحلة الثالثة</a:t>
            </a:r>
          </a:p>
          <a:p>
            <a:endParaRPr lang="ar-IQ" dirty="0"/>
          </a:p>
          <a:p>
            <a:endParaRPr lang="ar-IQ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827584" y="5589240"/>
            <a:ext cx="352839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IQ" sz="2400" b="1" dirty="0" err="1" smtClean="0">
                <a:solidFill>
                  <a:schemeClr val="bg1"/>
                </a:solidFill>
              </a:rPr>
              <a:t>أ.م.د</a:t>
            </a:r>
            <a:r>
              <a:rPr lang="ar-IQ" sz="2400" b="1" dirty="0" smtClean="0">
                <a:solidFill>
                  <a:schemeClr val="bg1"/>
                </a:solidFill>
              </a:rPr>
              <a:t> ابراهيم عبد السلام ياسين</a:t>
            </a:r>
            <a:endParaRPr lang="ar-IQ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8040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412776"/>
            <a:ext cx="8712968" cy="5157192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ar-IQ" b="1" dirty="0">
                <a:solidFill>
                  <a:schemeClr val="accent1"/>
                </a:solidFill>
              </a:rPr>
              <a:t>التفسير قسمان </a:t>
            </a:r>
          </a:p>
          <a:p>
            <a:pPr marL="109728" indent="0">
              <a:buNone/>
            </a:pPr>
            <a:r>
              <a:rPr lang="ar-IQ" b="1" dirty="0">
                <a:solidFill>
                  <a:schemeClr val="accent1"/>
                </a:solidFill>
              </a:rPr>
              <a:t>الاول: التفسير بالمأثور </a:t>
            </a:r>
          </a:p>
          <a:p>
            <a:pPr marL="109728" indent="0">
              <a:buNone/>
            </a:pPr>
            <a:r>
              <a:rPr lang="ar-IQ" b="1" dirty="0">
                <a:solidFill>
                  <a:schemeClr val="accent1"/>
                </a:solidFill>
              </a:rPr>
              <a:t>الثاني : التفسير بالرأي </a:t>
            </a:r>
            <a:endParaRPr lang="ar-IQ" b="1" dirty="0" smtClean="0">
              <a:solidFill>
                <a:schemeClr val="accent1"/>
              </a:solidFill>
            </a:endParaRPr>
          </a:p>
          <a:p>
            <a:pPr marL="109728" indent="0">
              <a:buNone/>
            </a:pPr>
            <a:endParaRPr lang="ar-IQ" b="1" dirty="0">
              <a:solidFill>
                <a:schemeClr val="accent1"/>
              </a:solidFill>
            </a:endParaRPr>
          </a:p>
          <a:p>
            <a:pPr marL="109728" indent="0">
              <a:buNone/>
            </a:pPr>
            <a:r>
              <a:rPr lang="ar-IQ" dirty="0"/>
              <a:t>الاول :- التفسير بالمأثور </a:t>
            </a:r>
          </a:p>
          <a:p>
            <a:pPr marL="109728" indent="0">
              <a:buNone/>
            </a:pPr>
            <a:r>
              <a:rPr lang="ar-IQ" dirty="0"/>
              <a:t>ويسمى التفسير بالرواية : او التفسير النقلي وهو ما اثر عن النبي محمد " صلى الله عليه واله وسلم " من قران او سنة او عن الصحابة سواء كانوا من اهل البيت " عليهم السلام " او عمن عاصرهم من التابعين </a:t>
            </a:r>
          </a:p>
          <a:p>
            <a:pPr marL="109728" indent="0">
              <a:buNone/>
            </a:pPr>
            <a:r>
              <a:rPr lang="ar-IQ" dirty="0"/>
              <a:t>فعلى هذه الانواع الاربعة يدور التفسير بالمأثور </a:t>
            </a:r>
          </a:p>
          <a:p>
            <a:pPr marL="109728" indent="0">
              <a:buNone/>
            </a:pPr>
            <a:endParaRPr lang="ar-IQ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ar-IQ" dirty="0" smtClean="0"/>
              <a:t/>
            </a:r>
            <a:br>
              <a:rPr lang="ar-IQ" dirty="0" smtClean="0"/>
            </a:br>
            <a:r>
              <a:rPr lang="ar-IQ" dirty="0" smtClean="0"/>
              <a:t>المبحث </a:t>
            </a:r>
            <a:r>
              <a:rPr lang="ar-IQ" dirty="0"/>
              <a:t>الرابع </a:t>
            </a:r>
            <a:br>
              <a:rPr lang="ar-IQ" dirty="0"/>
            </a:br>
            <a:r>
              <a:rPr lang="ar-IQ" dirty="0"/>
              <a:t>في اقسام التفسيــــــر</a:t>
            </a:r>
            <a:br>
              <a:rPr lang="ar-IQ" dirty="0"/>
            </a:br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27683392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404664"/>
            <a:ext cx="8363272" cy="5688632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ar-IQ" dirty="0"/>
              <a:t>1-	تفسير القران بالقران قوله تعالى : " ان الانسان خلق هلوعا اذا مسه الشر جزوعا واذا مسه الخير منوعا " ومنها قوله تعالى " اهدنا الصراط المستقيم صراط الذين انعمت عليهم غير المغضوب عليهم ولا الضالين " فقد فسر المنعم عليهم بقوله تعالى " ومن يطع الله والرسول فأولئك مع الذين انعم الله عليهم من النبيين والصديقين والشهداء والصالحين وحسن اولئك رفيقا " ومنها قوله تعالى " فتلقى ادم من ربه كلمات فتاب عليه انه هو التواب الرحيم " </a:t>
            </a:r>
          </a:p>
          <a:p>
            <a:pPr marL="109728" indent="0">
              <a:buNone/>
            </a:pPr>
            <a:r>
              <a:rPr lang="ar-IQ" dirty="0"/>
              <a:t>2-	تفسير القران بالسنة النبوية تفسيره " صلى الله عليه واله وسلم ط مفاتح الغيب في قوله تعالى " وعنده مفاتح الغيب لا يعلمها الا هو" بقوله " صلى الله عليه واله وسلم " مفاتح الغيب خمس: ان الله عنده علم الساعة ، وينزل الغيث ، ويعلم ما في الارحام ، وما تدري نفس ما تكسب ، وما تدري نفس بأي ارض تموت ، ان الله عليم خبير "</a:t>
            </a:r>
          </a:p>
          <a:p>
            <a:pPr marL="109728" indent="0">
              <a:buNone/>
            </a:pPr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7295513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692696"/>
            <a:ext cx="8291264" cy="5314595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ar-IQ" dirty="0"/>
              <a:t>3-	تفسير الصحابة للقران الكريم ومنها تفسير قوله تعالى " وفرعون ذي الاوتاد " قال الاوتاد اي الجنود الذين يشدون له امره ويقال كان فرعون يوتد ايديهم وارجلهم على اوتاد من حديد يعلقهم بها .</a:t>
            </a:r>
          </a:p>
          <a:p>
            <a:pPr marL="109728" indent="0">
              <a:buNone/>
            </a:pPr>
            <a:r>
              <a:rPr lang="ar-IQ" dirty="0"/>
              <a:t>4-	تفسير التابعين للقران الكريم فمن امثلته ما رواه الرضا عن ابيه عبد الله ( رضي الله عنه) في تفسير قوله تعالى " والمستغفرين بالأسحار " اي المصلين وقت السحر ومنها تفسير سعيد بن جبير لقوله تعالى " ولا تتبدلوا الخبيث بالطيب " فقد فسره بقوله لا تتبدلوا الحرام من اموال الناس بالحلال من اموالهم " </a:t>
            </a:r>
          </a:p>
          <a:p>
            <a:pPr marL="109728" indent="0">
              <a:buNone/>
            </a:pPr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6940898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11560" y="836712"/>
            <a:ext cx="8136904" cy="5170579"/>
          </a:xfrm>
        </p:spPr>
        <p:txBody>
          <a:bodyPr/>
          <a:lstStyle/>
          <a:p>
            <a:pPr marL="109728" indent="0">
              <a:buNone/>
            </a:pPr>
            <a:r>
              <a:rPr lang="ar-IQ" dirty="0"/>
              <a:t>اهم كتب التفسير بالمأثور </a:t>
            </a:r>
          </a:p>
          <a:p>
            <a:pPr marL="109728" indent="0">
              <a:buNone/>
            </a:pPr>
            <a:r>
              <a:rPr lang="ar-IQ" dirty="0"/>
              <a:t>1-	جامع البيان في تفسير القران لابن جرير الطبري المتوفى سنة 310 هـ</a:t>
            </a:r>
          </a:p>
          <a:p>
            <a:pPr marL="109728" indent="0">
              <a:buNone/>
            </a:pPr>
            <a:r>
              <a:rPr lang="ar-IQ" dirty="0"/>
              <a:t>2-	تفسير بحر العلوم للسمرقندي المتوفى سنة 373 هـ </a:t>
            </a:r>
          </a:p>
          <a:p>
            <a:pPr marL="109728" indent="0">
              <a:buNone/>
            </a:pPr>
            <a:r>
              <a:rPr lang="ar-IQ" dirty="0"/>
              <a:t>3-	الكشف والبيان في تفسير القران لابي اسحاق احمد بن ابراهيم النيسابوري المتوفى سنة 427 هـ</a:t>
            </a:r>
          </a:p>
          <a:p>
            <a:pPr marL="109728" indent="0">
              <a:buNone/>
            </a:pPr>
            <a:r>
              <a:rPr lang="ar-IQ" dirty="0"/>
              <a:t>4-	التبيان في تفسير القران للطوسي المتوفى سنة 460 هـ</a:t>
            </a:r>
          </a:p>
          <a:p>
            <a:pPr marL="109728" indent="0">
              <a:buNone/>
            </a:pPr>
            <a:r>
              <a:rPr lang="ar-IQ" dirty="0"/>
              <a:t>5-	المحرر الوجيز في تفسير الكتاب العزيز لابن عطية الاندلسي المتوفى سنة 546 هـ</a:t>
            </a:r>
          </a:p>
          <a:p>
            <a:pPr marL="109728" indent="0">
              <a:buNone/>
            </a:pPr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397665026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47</TotalTime>
  <Words>81</Words>
  <Application>Microsoft Office PowerPoint</Application>
  <PresentationFormat>On-screen Show (4:3)</PresentationFormat>
  <Paragraphs>22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Concourse</vt:lpstr>
      <vt:lpstr>مباحث علم التفسير</vt:lpstr>
      <vt:lpstr> المبحث الرابع  في اقسام التفسيــــــر 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علم التفسير</dc:title>
  <dc:creator>PC1</dc:creator>
  <cp:lastModifiedBy>PC1</cp:lastModifiedBy>
  <cp:revision>6</cp:revision>
  <dcterms:created xsi:type="dcterms:W3CDTF">2019-11-11T07:23:00Z</dcterms:created>
  <dcterms:modified xsi:type="dcterms:W3CDTF">2019-11-11T08:10:00Z</dcterms:modified>
</cp:coreProperties>
</file>