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>
        <p:scale>
          <a:sx n="73" d="100"/>
          <a:sy n="73" d="100"/>
        </p:scale>
        <p:origin x="-1212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عنوان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7" name="عنوان فرعي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30" name="عنصر نائب للتاريخ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27/03/1441</a:t>
            </a:fld>
            <a:endParaRPr lang="ar-SA"/>
          </a:p>
        </p:txBody>
      </p:sp>
      <p:sp>
        <p:nvSpPr>
          <p:cNvPr id="19" name="عنصر نائب للتذييل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27" name="عنصر نائب لرقم الشريحة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27/03/1441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27/03/1441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27/03/1441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27/03/1441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27/03/1441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27/03/1441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27/03/1441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27/03/1441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27/03/1441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ذو زاوية واحدة مخدوشة ودائرية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مثلث قائم الزاوية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27/03/1441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10" name="شكل حر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شكل حر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شكل حر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شكل حر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عنصر نائب للعنوان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0" name="عنصر نائب للنص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27/03/1441</a:t>
            </a:fld>
            <a:endParaRPr lang="ar-SA"/>
          </a:p>
        </p:txBody>
      </p:sp>
      <p:sp>
        <p:nvSpPr>
          <p:cNvPr id="22" name="عنصر نائب للتذييل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18" name="عنصر نائب لرقم الشريحة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  <p:grpSp>
        <p:nvGrpSpPr>
          <p:cNvPr id="2" name="مجموعة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شكل حر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شكل حر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r" rtl="1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r" rtl="1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r" rtl="1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4082234"/>
          </a:xfrm>
        </p:spPr>
        <p:txBody>
          <a:bodyPr>
            <a:normAutofit/>
          </a:bodyPr>
          <a:lstStyle/>
          <a:p>
            <a:pPr algn="ctr"/>
            <a:r>
              <a:rPr lang="ar-IQ" sz="8800" smtClean="0">
                <a:solidFill>
                  <a:schemeClr val="tx1"/>
                </a:solidFill>
              </a:rPr>
              <a:t>الإلهيات/أدلة وجود </a:t>
            </a:r>
            <a:r>
              <a:rPr lang="ar-IQ" sz="8800" dirty="0" smtClean="0">
                <a:solidFill>
                  <a:schemeClr val="tx1"/>
                </a:solidFill>
              </a:rPr>
              <a:t>الله تعالى</a:t>
            </a:r>
            <a:r>
              <a:rPr lang="ar-IQ" dirty="0" smtClean="0"/>
              <a:t/>
            </a:r>
            <a:br>
              <a:rPr lang="ar-IQ" dirty="0" smtClean="0"/>
            </a:br>
            <a:r>
              <a:rPr lang="ar-IQ" sz="8000" dirty="0" smtClean="0">
                <a:solidFill>
                  <a:schemeClr val="tx1"/>
                </a:solidFill>
              </a:rPr>
              <a:t>إعداد</a:t>
            </a:r>
            <a:r>
              <a:rPr lang="ar-IQ" dirty="0" smtClean="0"/>
              <a:t> </a:t>
            </a:r>
            <a:br>
              <a:rPr lang="ar-IQ" dirty="0" smtClean="0"/>
            </a:br>
            <a:r>
              <a:rPr lang="ar-IQ" dirty="0" err="1" smtClean="0">
                <a:solidFill>
                  <a:schemeClr val="tx1"/>
                </a:solidFill>
              </a:rPr>
              <a:t>م</a:t>
            </a:r>
            <a:r>
              <a:rPr lang="ar-IQ" dirty="0" smtClean="0">
                <a:solidFill>
                  <a:schemeClr val="tx1"/>
                </a:solidFill>
              </a:rPr>
              <a:t>.</a:t>
            </a:r>
            <a:r>
              <a:rPr lang="ar-IQ" dirty="0" err="1" smtClean="0">
                <a:solidFill>
                  <a:schemeClr val="tx1"/>
                </a:solidFill>
              </a:rPr>
              <a:t>م</a:t>
            </a:r>
            <a:r>
              <a:rPr lang="ar-IQ" dirty="0" smtClean="0">
                <a:solidFill>
                  <a:schemeClr val="tx1"/>
                </a:solidFill>
              </a:rPr>
              <a:t> إسراء حميد العبيدي</a:t>
            </a:r>
            <a:endParaRPr lang="ar-IQ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305800" cy="4143404"/>
          </a:xfrm>
        </p:spPr>
        <p:txBody>
          <a:bodyPr>
            <a:noAutofit/>
          </a:bodyPr>
          <a:lstStyle/>
          <a:p>
            <a:pPr algn="r" rtl="1"/>
            <a:r>
              <a:rPr lang="ar-IQ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ar-IQ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ar-IQ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ar-IQ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ar-IQ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428596" y="1000108"/>
            <a:ext cx="828680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IQ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وجود الله تعالى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IQ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شغلت مسألة وجود الله تعالى الفكر </a:t>
            </a:r>
            <a:r>
              <a:rPr kumimoji="0" lang="ar-IQ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الانساني</a:t>
            </a:r>
            <a:r>
              <a:rPr kumimoji="0" lang="ar-IQ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قديما وحديثا , فتمخّض عن ذلك </a:t>
            </a:r>
            <a:r>
              <a:rPr kumimoji="0" lang="ar-IQ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ايمان</a:t>
            </a:r>
            <a:r>
              <a:rPr kumimoji="0" lang="ar-IQ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جمهور الناس بوجود الله تعالى , بعد </a:t>
            </a:r>
            <a:r>
              <a:rPr kumimoji="0" lang="ar-IQ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ان</a:t>
            </a:r>
            <a:r>
              <a:rPr kumimoji="0" lang="ar-IQ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حكموا عقولهم , وجنبوها الهوى والشطط , فنظروا في الكون ودقائقه </a:t>
            </a:r>
            <a:r>
              <a:rPr kumimoji="0" lang="ar-IQ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واسراره</a:t>
            </a:r>
            <a:r>
              <a:rPr kumimoji="0" lang="ar-IQ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IQ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وانكره</a:t>
            </a:r>
            <a:r>
              <a:rPr kumimoji="0" lang="ar-IQ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المنكرون , مدعين حرية العقل , لان الحواس لم تدركه , والغيب لا يعول عليه في </a:t>
            </a:r>
            <a:r>
              <a:rPr kumimoji="0" lang="ar-IQ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اثبات</a:t>
            </a:r>
            <a:r>
              <a:rPr kumimoji="0" lang="ar-IQ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وجوده...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IQ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لذا انبرى العلماء للمنكرين , فردوا عليهم , وجاءوا </a:t>
            </a:r>
            <a:r>
              <a:rPr kumimoji="0" lang="ar-IQ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بادلة</a:t>
            </a:r>
            <a:r>
              <a:rPr kumimoji="0" lang="ar-IQ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ar-IQ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نقلية</a:t>
            </a:r>
            <a:r>
              <a:rPr kumimoji="0" lang="ar-IQ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وعقلية تثبت للعاقل وجود الله سبحانه وتعالى , وانه علّة الكون.</a:t>
            </a:r>
            <a:endParaRPr kumimoji="0" lang="ar-IQ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00034" y="1000108"/>
            <a:ext cx="8286808" cy="4643470"/>
          </a:xfrm>
        </p:spPr>
        <p:txBody>
          <a:bodyPr>
            <a:noAutofit/>
          </a:bodyPr>
          <a:lstStyle/>
          <a:p>
            <a:pPr algn="r" rtl="1"/>
            <a:r>
              <a:rPr lang="ar-IQ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أدلة وجود الله تعالى</a:t>
            </a:r>
            <a:r>
              <a:rPr lang="en-US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ar-IQ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استدل العلماء على وجود الله تعالى بأدلة كثيرة أهمها :</a:t>
            </a:r>
            <a:r>
              <a:rPr lang="en-US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ar-IQ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الدليل </a:t>
            </a:r>
            <a:r>
              <a:rPr lang="ar-IQ" sz="32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الاول</a:t>
            </a:r>
            <a:r>
              <a:rPr lang="ar-IQ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: دليل الحدوث</a:t>
            </a:r>
            <a:r>
              <a:rPr lang="en-US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ar-IQ" sz="32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بنى</a:t>
            </a:r>
            <a:r>
              <a:rPr lang="ar-IQ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المتكلمون هذا الدليل على مقدمتين :</a:t>
            </a:r>
            <a:r>
              <a:rPr lang="en-US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ar-IQ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المقدمة </a:t>
            </a:r>
            <a:r>
              <a:rPr lang="ar-IQ" sz="32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الاولى</a:t>
            </a:r>
            <a:r>
              <a:rPr lang="ar-IQ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: العالم حادث .</a:t>
            </a:r>
            <a:r>
              <a:rPr lang="en-US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ar-IQ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المقدمة الثانية : كل حادث لابد له من محدث .</a:t>
            </a:r>
            <a:r>
              <a:rPr lang="en-US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ar-IQ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النتيجة : العالم لابد له من محدث يحدثه. أي يرجح وجوده على عدمه , وهو الله تعالى</a:t>
            </a:r>
            <a:r>
              <a:rPr lang="en-US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3200" b="1" dirty="0" smtClean="0">
                <a:latin typeface="Arial" pitchFamily="34" charset="0"/>
                <a:cs typeface="Arial" pitchFamily="34" charset="0"/>
              </a:rPr>
            </a:br>
            <a:endParaRPr lang="ar-IQ" sz="3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4868052"/>
          </a:xfrm>
        </p:spPr>
        <p:txBody>
          <a:bodyPr>
            <a:noAutofit/>
          </a:bodyPr>
          <a:lstStyle/>
          <a:p>
            <a:pPr algn="r" rtl="1"/>
            <a:r>
              <a:rPr lang="ar-IQ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الدليل على أن العالم حادث (المقدمة </a:t>
            </a:r>
            <a:r>
              <a:rPr lang="ar-IQ" sz="32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الاولى</a:t>
            </a:r>
            <a:r>
              <a:rPr lang="ar-IQ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).</a:t>
            </a:r>
            <a:r>
              <a:rPr lang="en-US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ar-IQ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يمكن صياغة دليل حدوث العالم بالدليلين الآتيين :</a:t>
            </a:r>
            <a:r>
              <a:rPr lang="en-US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ar-IQ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أولهما : العالم متغير .</a:t>
            </a:r>
            <a:r>
              <a:rPr lang="en-US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ar-IQ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وكل متغير حادث .</a:t>
            </a:r>
            <a:r>
              <a:rPr lang="en-US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ar-IQ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فالعالم حادث.</a:t>
            </a:r>
            <a:r>
              <a:rPr lang="en-US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ar-IQ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ثانيهما : العالم متركب من جواهر </a:t>
            </a:r>
            <a:r>
              <a:rPr lang="ar-IQ" sz="32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واعراض</a:t>
            </a:r>
            <a:r>
              <a:rPr lang="ar-IQ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en-US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ar-IQ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وكل من الجواهر </a:t>
            </a:r>
            <a:r>
              <a:rPr lang="ar-IQ" sz="32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والاعراض</a:t>
            </a:r>
            <a:r>
              <a:rPr lang="ar-IQ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متغير .</a:t>
            </a:r>
            <a:r>
              <a:rPr lang="en-US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ar-IQ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فالعالم متغير.</a:t>
            </a:r>
            <a:r>
              <a:rPr lang="en-US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endParaRPr lang="ar-IQ" sz="3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368118"/>
          </a:xfrm>
        </p:spPr>
        <p:txBody>
          <a:bodyPr>
            <a:normAutofit/>
          </a:bodyPr>
          <a:lstStyle/>
          <a:p>
            <a:pPr algn="r" rtl="1"/>
            <a:r>
              <a:rPr lang="ar-IQ" sz="2800" dirty="0" smtClean="0"/>
              <a:t/>
            </a:r>
            <a:br>
              <a:rPr lang="ar-IQ" sz="2800" dirty="0" smtClean="0"/>
            </a:br>
            <a:endParaRPr lang="ar-IQ" sz="2800" dirty="0"/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428596" y="785794"/>
            <a:ext cx="8358246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IQ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الجوهر (</a:t>
            </a:r>
            <a:r>
              <a:rPr kumimoji="0" lang="ar-IQ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الاجسام</a:t>
            </a:r>
            <a:r>
              <a:rPr kumimoji="0" lang="ar-IQ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): هو ما قام بنفسه .</a:t>
            </a: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IQ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العرض : هو ما قام بغيره . </a:t>
            </a:r>
            <a:r>
              <a:rPr kumimoji="0" lang="ar-IQ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كالالوان</a:t>
            </a:r>
            <a:r>
              <a:rPr kumimoji="0" lang="ar-IQ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والحركة والسكون.</a:t>
            </a: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IQ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فالحجر : جوهر وعرض . فمادته جوهر . </a:t>
            </a:r>
            <a:r>
              <a:rPr kumimoji="0" lang="ar-IQ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والوانه</a:t>
            </a:r>
            <a:r>
              <a:rPr kumimoji="0" lang="ar-IQ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وحركته وسكونه عرض .</a:t>
            </a: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IQ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والاعراض</a:t>
            </a:r>
            <a:r>
              <a:rPr kumimoji="0" lang="ar-IQ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حادثة بدليل :</a:t>
            </a: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IQ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مشاهدة تغيرها من وجود </a:t>
            </a:r>
            <a:r>
              <a:rPr kumimoji="0" lang="ar-IQ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الى</a:t>
            </a:r>
            <a:r>
              <a:rPr kumimoji="0" lang="ar-IQ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عدم , ومن عدم </a:t>
            </a:r>
            <a:r>
              <a:rPr kumimoji="0" lang="ar-IQ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الى</a:t>
            </a:r>
            <a:r>
              <a:rPr kumimoji="0" lang="ar-IQ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وجود , ومن سكون </a:t>
            </a:r>
            <a:r>
              <a:rPr kumimoji="0" lang="ar-IQ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الى</a:t>
            </a:r>
            <a:r>
              <a:rPr kumimoji="0" lang="ar-IQ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حركة , ومن حركة </a:t>
            </a:r>
            <a:r>
              <a:rPr kumimoji="0" lang="ar-IQ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الى</a:t>
            </a:r>
            <a:r>
              <a:rPr kumimoji="0" lang="ar-IQ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سكون , والتغير علامة الحدوث .</a:t>
            </a: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IQ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احتياجها </a:t>
            </a:r>
            <a:r>
              <a:rPr kumimoji="0" lang="ar-IQ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الى</a:t>
            </a:r>
            <a:r>
              <a:rPr kumimoji="0" lang="ar-IQ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مخصص بوقت حدوثها , فلابد من مرجح , لان الترجيح بدون مرجح محال.</a:t>
            </a: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IQ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افتقارها </a:t>
            </a:r>
            <a:r>
              <a:rPr kumimoji="0" lang="ar-IQ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الى</a:t>
            </a:r>
            <a:r>
              <a:rPr kumimoji="0" lang="ar-IQ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جسم يقوم </a:t>
            </a:r>
            <a:r>
              <a:rPr kumimoji="0" lang="ar-IQ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بها</a:t>
            </a:r>
            <a:r>
              <a:rPr kumimoji="0" lang="ar-IQ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.</a:t>
            </a: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IQ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والجواهر حادثة بدليل :</a:t>
            </a: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IQ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وهو كونها ملازمة </a:t>
            </a:r>
            <a:r>
              <a:rPr kumimoji="0" lang="ar-IQ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للاعراض</a:t>
            </a:r>
            <a:r>
              <a:rPr kumimoji="0" lang="ar-IQ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لا تنفصل عنها . فهي لا تخلو عن الحركة والسكون , </a:t>
            </a:r>
            <a:r>
              <a:rPr kumimoji="0" lang="ar-IQ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والاعراض</a:t>
            </a:r>
            <a:r>
              <a:rPr kumimoji="0" lang="ar-IQ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حادثة كما تقدم , وملازم الحادث حادث .</a:t>
            </a: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IQ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فأذا</a:t>
            </a:r>
            <a:r>
              <a:rPr kumimoji="0" lang="ar-IQ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ثبت </a:t>
            </a:r>
            <a:r>
              <a:rPr kumimoji="0" lang="ar-IQ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ان</a:t>
            </a:r>
            <a:r>
              <a:rPr kumimoji="0" lang="ar-IQ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الجواهر </a:t>
            </a:r>
            <a:r>
              <a:rPr kumimoji="0" lang="ar-IQ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والاعراض</a:t>
            </a:r>
            <a:r>
              <a:rPr kumimoji="0" lang="ar-IQ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حادثة , لزم </a:t>
            </a:r>
            <a:r>
              <a:rPr kumimoji="0" lang="ar-IQ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ان</a:t>
            </a:r>
            <a:r>
              <a:rPr kumimoji="0" lang="ar-IQ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يكون المكوّن منهما حادث , بذلك تسلم لنا المقدمة </a:t>
            </a:r>
            <a:r>
              <a:rPr kumimoji="0" lang="ar-IQ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الاولى</a:t>
            </a:r>
            <a:r>
              <a:rPr kumimoji="0" lang="ar-IQ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وهي (العالم حادث).</a:t>
            </a:r>
            <a:endParaRPr kumimoji="0" lang="ar-IQ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00034" y="1285860"/>
            <a:ext cx="8305800" cy="4143404"/>
          </a:xfrm>
        </p:spPr>
        <p:txBody>
          <a:bodyPr>
            <a:normAutofit/>
          </a:bodyPr>
          <a:lstStyle/>
          <a:p>
            <a:pPr algn="r" rtl="1"/>
            <a:r>
              <a:rPr lang="ar-IQ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الدليل على </a:t>
            </a:r>
            <a:r>
              <a:rPr lang="ar-IQ" sz="32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ان</a:t>
            </a:r>
            <a:r>
              <a:rPr lang="ar-IQ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كل حادث لابد له من محدث (المقدمة الثانية).</a:t>
            </a:r>
            <a:r>
              <a:rPr lang="en-US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ar-IQ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هو : لو حدث حادث بلا محدث , للزم </a:t>
            </a:r>
            <a:r>
              <a:rPr lang="ar-IQ" sz="32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ان</a:t>
            </a:r>
            <a:r>
              <a:rPr lang="ar-IQ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يترجح وجوده على عدمه بلا مرجح , وهو مستحيل بالبداهة.</a:t>
            </a:r>
            <a:r>
              <a:rPr lang="en-US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ar-IQ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ومعنى الرجحان بون مرجح هو : </a:t>
            </a:r>
            <a:r>
              <a:rPr lang="ar-IQ" sz="32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ان</a:t>
            </a:r>
            <a:r>
              <a:rPr lang="ar-IQ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يكون </a:t>
            </a:r>
            <a:r>
              <a:rPr lang="ar-IQ" sz="32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الشي</a:t>
            </a:r>
            <a:r>
              <a:rPr lang="ar-IQ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جاريا على نسق معين , ثم يتغير عن نسقه , ويتحول عنه بدون وجود </a:t>
            </a:r>
            <a:r>
              <a:rPr lang="ar-IQ" sz="32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اي</a:t>
            </a:r>
            <a:r>
              <a:rPr lang="ar-IQ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مغير </a:t>
            </a:r>
            <a:r>
              <a:rPr lang="ar-IQ" sz="3200" dirty="0" smtClean="0">
                <a:solidFill>
                  <a:schemeClr val="tx1"/>
                </a:solidFill>
              </a:rPr>
              <a:t>.</a:t>
            </a:r>
            <a:r>
              <a:rPr lang="en-US" sz="3200" dirty="0" smtClean="0"/>
              <a:t/>
            </a:r>
            <a:br>
              <a:rPr lang="en-US" sz="3200" dirty="0" smtClean="0"/>
            </a:br>
            <a:endParaRPr lang="ar-IQ" sz="3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4367986"/>
          </a:xfrm>
        </p:spPr>
        <p:txBody>
          <a:bodyPr>
            <a:noAutofit/>
          </a:bodyPr>
          <a:lstStyle/>
          <a:p>
            <a:pPr algn="r" rtl="1"/>
            <a:r>
              <a:rPr lang="ar-IQ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ar-IQ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ar-IQ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714348" y="1166842"/>
            <a:ext cx="7929618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IQ" sz="3200" dirty="0" smtClean="0">
                <a:latin typeface="Arial" pitchFamily="34" charset="0"/>
                <a:cs typeface="Arial" pitchFamily="34" charset="0"/>
              </a:rPr>
              <a:t>وهذا واضح البطلان ؛لان جميع العقلاء يعلمون </a:t>
            </a:r>
            <a:r>
              <a:rPr lang="ar-IQ" sz="3200" dirty="0" err="1" smtClean="0">
                <a:latin typeface="Arial" pitchFamily="34" charset="0"/>
                <a:cs typeface="Arial" pitchFamily="34" charset="0"/>
              </a:rPr>
              <a:t>ان</a:t>
            </a:r>
            <a:r>
              <a:rPr lang="ar-IQ" sz="3200" dirty="0" smtClean="0">
                <a:latin typeface="Arial" pitchFamily="34" charset="0"/>
                <a:cs typeface="Arial" pitchFamily="34" charset="0"/>
              </a:rPr>
              <a:t> لابد لتحويل الشيء عن حاله السابقة من محوّل ومؤثّر , يفرض عليه هذا الوضع الجديد , وينسخ حاله القديمة.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3200" dirty="0" smtClean="0">
                <a:latin typeface="Arial" pitchFamily="34" charset="0"/>
                <a:cs typeface="Arial" pitchFamily="34" charset="0"/>
              </a:rPr>
            </a:br>
            <a:r>
              <a:rPr lang="ar-IQ" sz="3200" dirty="0" smtClean="0">
                <a:latin typeface="Arial" pitchFamily="34" charset="0"/>
                <a:cs typeface="Arial" pitchFamily="34" charset="0"/>
              </a:rPr>
              <a:t>فانك لو تركت كفتي ميزان متساويتين , لا ثقل في احدهما , وزعمت </a:t>
            </a:r>
            <a:r>
              <a:rPr lang="ar-IQ" sz="3200" dirty="0" err="1" smtClean="0">
                <a:latin typeface="Arial" pitchFamily="34" charset="0"/>
                <a:cs typeface="Arial" pitchFamily="34" charset="0"/>
              </a:rPr>
              <a:t>ان</a:t>
            </a:r>
            <a:r>
              <a:rPr lang="ar-IQ" sz="3200" dirty="0" smtClean="0">
                <a:latin typeface="Arial" pitchFamily="34" charset="0"/>
                <a:cs typeface="Arial" pitchFamily="34" charset="0"/>
              </a:rPr>
              <a:t> احدهما قد ترجحت , دون مؤثر خارجي , كنفخة هواء </a:t>
            </a:r>
            <a:r>
              <a:rPr lang="ar-IQ" sz="3200" dirty="0" err="1" smtClean="0">
                <a:latin typeface="Arial" pitchFamily="34" charset="0"/>
                <a:cs typeface="Arial" pitchFamily="34" charset="0"/>
              </a:rPr>
              <a:t>او</a:t>
            </a:r>
            <a:r>
              <a:rPr lang="ar-IQ" sz="3200" dirty="0" smtClean="0">
                <a:latin typeface="Arial" pitchFamily="34" charset="0"/>
                <a:cs typeface="Arial" pitchFamily="34" charset="0"/>
              </a:rPr>
              <a:t> حجر... ولو زعمت للناس </a:t>
            </a:r>
            <a:r>
              <a:rPr lang="ar-IQ" sz="3200" dirty="0" err="1" smtClean="0">
                <a:latin typeface="Arial" pitchFamily="34" charset="0"/>
                <a:cs typeface="Arial" pitchFamily="34" charset="0"/>
              </a:rPr>
              <a:t>ان</a:t>
            </a:r>
            <a:r>
              <a:rPr lang="ar-IQ" sz="3200" dirty="0" smtClean="0">
                <a:latin typeface="Arial" pitchFamily="34" charset="0"/>
                <a:cs typeface="Arial" pitchFamily="34" charset="0"/>
              </a:rPr>
              <a:t> جهاز المذياع </a:t>
            </a:r>
            <a:r>
              <a:rPr lang="ar-IQ" sz="3200" dirty="0" err="1" smtClean="0">
                <a:latin typeface="Arial" pitchFamily="34" charset="0"/>
                <a:cs typeface="Arial" pitchFamily="34" charset="0"/>
              </a:rPr>
              <a:t>اوصل</a:t>
            </a:r>
            <a:r>
              <a:rPr lang="ar-IQ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ar-IQ" sz="3200" dirty="0" err="1" smtClean="0">
                <a:latin typeface="Arial" pitchFamily="34" charset="0"/>
                <a:cs typeface="Arial" pitchFamily="34" charset="0"/>
              </a:rPr>
              <a:t>اليك</a:t>
            </a:r>
            <a:r>
              <a:rPr lang="ar-IQ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ar-IQ" sz="3200" dirty="0" err="1" smtClean="0">
                <a:latin typeface="Arial" pitchFamily="34" charset="0"/>
                <a:cs typeface="Arial" pitchFamily="34" charset="0"/>
              </a:rPr>
              <a:t>اخبار</a:t>
            </a:r>
            <a:r>
              <a:rPr lang="ar-IQ" sz="3200" dirty="0" smtClean="0">
                <a:latin typeface="Arial" pitchFamily="34" charset="0"/>
                <a:cs typeface="Arial" pitchFamily="34" charset="0"/>
              </a:rPr>
              <a:t> العالم , دون </a:t>
            </a:r>
            <a:r>
              <a:rPr lang="ar-IQ" sz="3200" dirty="0" err="1" smtClean="0">
                <a:latin typeface="Arial" pitchFamily="34" charset="0"/>
                <a:cs typeface="Arial" pitchFamily="34" charset="0"/>
              </a:rPr>
              <a:t>ان</a:t>
            </a:r>
            <a:r>
              <a:rPr lang="ar-IQ" sz="3200" dirty="0" smtClean="0">
                <a:latin typeface="Arial" pitchFamily="34" charset="0"/>
                <a:cs typeface="Arial" pitchFamily="34" charset="0"/>
              </a:rPr>
              <a:t> تدير صمامه , لضحكوا منك </a:t>
            </a:r>
            <a:r>
              <a:rPr lang="ar-IQ" sz="3200" dirty="0" err="1" smtClean="0">
                <a:latin typeface="Arial" pitchFamily="34" charset="0"/>
                <a:cs typeface="Arial" pitchFamily="34" charset="0"/>
              </a:rPr>
              <a:t>واشفقوا</a:t>
            </a:r>
            <a:r>
              <a:rPr lang="ar-IQ" sz="3200" dirty="0" smtClean="0">
                <a:latin typeface="Arial" pitchFamily="34" charset="0"/>
                <a:cs typeface="Arial" pitchFamily="34" charset="0"/>
              </a:rPr>
              <a:t> عليك.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3200" dirty="0" smtClean="0">
                <a:latin typeface="Arial" pitchFamily="34" charset="0"/>
                <a:cs typeface="Arial" pitchFamily="34" charset="0"/>
              </a:rPr>
            </a:br>
            <a:endParaRPr lang="ar-IQ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00034" y="928670"/>
            <a:ext cx="8305800" cy="5072098"/>
          </a:xfrm>
        </p:spPr>
        <p:txBody>
          <a:bodyPr>
            <a:noAutofit/>
          </a:bodyPr>
          <a:lstStyle/>
          <a:p>
            <a:pPr algn="r" rtl="1"/>
            <a:r>
              <a:rPr lang="ar-IQ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وعلى ذلك نقول : كان العدم هو المنبسط محل العالم قبل وجوده , فالعدم </a:t>
            </a:r>
            <a:r>
              <a:rPr lang="ar-IQ" sz="32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ارجح</a:t>
            </a:r>
            <a:r>
              <a:rPr lang="ar-IQ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من الوجود لسبقه , ولكن حين خلق هذا العالم ترجح وجوده على العدم , فالوجود والعدم أمران متساويان , وترجيح احد </a:t>
            </a:r>
            <a:r>
              <a:rPr lang="ar-IQ" sz="32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الامرين</a:t>
            </a:r>
            <a:r>
              <a:rPr lang="ar-IQ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المتساويين على </a:t>
            </a:r>
            <a:r>
              <a:rPr lang="ar-IQ" sz="32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الاخر</a:t>
            </a:r>
            <a:r>
              <a:rPr lang="ar-IQ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بلا مرجح مستحيل وباطل بالبداهة.</a:t>
            </a:r>
            <a:r>
              <a:rPr lang="en-US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ar-IQ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وبذلك تسلم لنا المقدمة الثانية وهي : (</a:t>
            </a:r>
            <a:r>
              <a:rPr lang="ar-IQ" sz="32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ان</a:t>
            </a:r>
            <a:r>
              <a:rPr lang="ar-IQ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كل حادث لابد له من محدث).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ar-IQ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تدفق">
  <a:themeElements>
    <a:clrScheme name="تدفق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تدفق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تدفق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159</TotalTime>
  <Words>323</Words>
  <PresentationFormat>عرض على الشاشة (3:4)‏</PresentationFormat>
  <Paragraphs>23</Paragraphs>
  <Slides>8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8</vt:i4>
      </vt:variant>
    </vt:vector>
  </HeadingPairs>
  <TitlesOfParts>
    <vt:vector size="9" baseType="lpstr">
      <vt:lpstr>تدفق</vt:lpstr>
      <vt:lpstr>الإلهيات/أدلة وجود الله تعالى إعداد  م.م إسراء حميد العبيدي</vt:lpstr>
      <vt:lpstr>  </vt:lpstr>
      <vt:lpstr>أدلة وجود الله تعالى استدل العلماء على وجود الله تعالى بأدلة كثيرة أهمها : الدليل الاول : دليل الحدوث بنى المتكلمون هذا الدليل على مقدمتين : المقدمة الاولى : العالم حادث . المقدمة الثانية : كل حادث لابد له من محدث . النتيجة : العالم لابد له من محدث يحدثه. أي يرجح وجوده على عدمه , وهو الله تعالى </vt:lpstr>
      <vt:lpstr>الدليل على أن العالم حادث (المقدمة الاولى). يمكن صياغة دليل حدوث العالم بالدليلين الآتيين : أولهما : العالم متغير . وكل متغير حادث . فالعالم حادث. ثانيهما : العالم متركب من جواهر واعراض. وكل من الجواهر والاعراض متغير . فالعالم متغير. </vt:lpstr>
      <vt:lpstr> </vt:lpstr>
      <vt:lpstr>الدليل على ان كل حادث لابد له من محدث (المقدمة الثانية). هو : لو حدث حادث بلا محدث , للزم ان يترجح وجوده على عدمه بلا مرجح , وهو مستحيل بالبداهة. ومعنى الرجحان بون مرجح هو : ان يكون الشي جاريا على نسق معين , ثم يتغير عن نسقه , ويتحول عنه بدون وجود اي مغير . </vt:lpstr>
      <vt:lpstr> </vt:lpstr>
      <vt:lpstr>وعلى ذلك نقول : كان العدم هو المنبسط محل العالم قبل وجوده , فالعدم ارجح من الوجود لسبقه , ولكن حين خلق هذا العالم ترجح وجوده على العدم , فالوجود والعدم أمران متساويان , وترجيح احد الامرين المتساويين على الاخر بلا مرجح مستحيل وباطل بالبداهة. وبذلك تسلم لنا المقدمة الثانية وهي : (ان كل حادث لابد له من محدث).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مفهوم أصول الدين الإسلامي إعداد  م.م إسراء حميد العبيدي</dc:title>
  <dc:creator>Israa</dc:creator>
  <cp:lastModifiedBy>Israa</cp:lastModifiedBy>
  <cp:revision>45</cp:revision>
  <dcterms:created xsi:type="dcterms:W3CDTF">2019-04-10T19:02:33Z</dcterms:created>
  <dcterms:modified xsi:type="dcterms:W3CDTF">2019-11-24T20:01:47Z</dcterms:modified>
</cp:coreProperties>
</file>