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17605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4374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4036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04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34581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517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68534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2822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9936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82406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667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C5F8A-61C6-43EC-9978-978F1F7B94A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16F94-A471-4DBF-85C0-2E21F4EB177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4139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المحاضرة السابعة عشر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sz="5400" b="1" dirty="0" smtClean="0">
                <a:solidFill>
                  <a:srgbClr val="FF0000"/>
                </a:solidFill>
              </a:rPr>
              <a:t>الأنتباه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34791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الأنتباه 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يعرف الأنتباه :- بأنه تركيز الذهن في شيء معين .</a:t>
            </a:r>
          </a:p>
          <a:p>
            <a:pPr algn="just"/>
            <a:r>
              <a:rPr lang="ar-IQ" dirty="0" smtClean="0"/>
              <a:t>مثال :- عندما يشرح المدرس موضوعاً جديداً ، ويستولي هذا الموضوع على أن أنتباه الطلبة يقال هذا الموضوع في بؤرة الشعور .</a:t>
            </a:r>
          </a:p>
          <a:p>
            <a:pPr algn="just"/>
            <a:r>
              <a:rPr lang="ar-IQ" dirty="0" smtClean="0"/>
              <a:t>أو عندما نسمع صوتاً مرتفعاً يحدث فجأة داخل الصف في أثناء المحاضرة ، سيتوجه شعور الطلبة جميعاً نحو هذا الصوت ، ويصبح هذا الصوت في بؤرة شعورهم.</a:t>
            </a:r>
          </a:p>
          <a:p>
            <a:pPr algn="just"/>
            <a:r>
              <a:rPr lang="ar-IQ" dirty="0" smtClean="0"/>
              <a:t>فهذه الأشياء تسمى بالأنتباه..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01214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مشتتات الأنتباه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1- عوامل جسمية كالتعب والأرهاق الجسمي وعدم النوم</a:t>
            </a:r>
          </a:p>
          <a:p>
            <a:r>
              <a:rPr lang="ar-IQ" dirty="0" smtClean="0"/>
              <a:t>عوامل نفسية كالقلق </a:t>
            </a:r>
          </a:p>
          <a:p>
            <a:r>
              <a:rPr lang="ar-IQ" dirty="0" smtClean="0"/>
              <a:t>عدم وجود الميول والأهتمامات أو أنشغال الفكر</a:t>
            </a:r>
          </a:p>
          <a:p>
            <a:r>
              <a:rPr lang="ar-IQ" dirty="0" smtClean="0"/>
              <a:t>العوامل المادية كالصعوبات المادية</a:t>
            </a:r>
          </a:p>
          <a:p>
            <a:r>
              <a:rPr lang="ar-IQ" dirty="0" smtClean="0"/>
              <a:t>عوامل أجتماعية مثل المشكلات أو النزاعات </a:t>
            </a:r>
          </a:p>
          <a:p>
            <a:r>
              <a:rPr lang="ar-IQ" dirty="0" smtClean="0"/>
              <a:t>الظروف البيئية مثل سوء التهوية وأرتفاع درجات الحرارة والضوضاء..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353068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b="1" dirty="0" smtClean="0">
                <a:solidFill>
                  <a:srgbClr val="FF0000"/>
                </a:solidFill>
              </a:rPr>
              <a:t>العوامل المؤثرة في الأنتباه.......</a:t>
            </a:r>
            <a:br>
              <a:rPr lang="ar-IQ" b="1" dirty="0" smtClean="0">
                <a:solidFill>
                  <a:srgbClr val="FF0000"/>
                </a:solidFill>
              </a:rPr>
            </a:b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just"/>
            <a:r>
              <a:rPr lang="ar-IQ" sz="6000" b="1" dirty="0" smtClean="0"/>
              <a:t>العوامل المؤثرة في الأنتباه.......</a:t>
            </a:r>
          </a:p>
          <a:p>
            <a:pPr algn="just"/>
            <a:r>
              <a:rPr lang="ar-IQ" sz="6000" b="1" dirty="0" smtClean="0"/>
              <a:t>العوامل الخارجية:- وتشمل-</a:t>
            </a:r>
          </a:p>
          <a:p>
            <a:pPr algn="just"/>
            <a:r>
              <a:rPr lang="ar-IQ" sz="6000" b="1" dirty="0" smtClean="0"/>
              <a:t>1- الحدة (القوة):- كالصوت العالي يثير الانتباه اكثر من الصوت الواطئء، والضوء الساطع يثير الانتباه أكثر من الضوء الخافت والأشياء الكبيرة تثير الأنتباه أكثر من الأشياء الصغيرة </a:t>
            </a:r>
          </a:p>
          <a:p>
            <a:pPr algn="just"/>
            <a:r>
              <a:rPr lang="ar-IQ" sz="6000" b="1" dirty="0" smtClean="0"/>
              <a:t>2 - المغايرة والاختلاف :- الاشياء المختلفة تثير الانتباه </a:t>
            </a:r>
          </a:p>
          <a:p>
            <a:pPr algn="just"/>
            <a:r>
              <a:rPr lang="ar-IQ" sz="6000" b="1" dirty="0" smtClean="0"/>
              <a:t>3-  التكرار:- تكرار الاشياء تؤدي الى أثارة الانتباه </a:t>
            </a:r>
          </a:p>
          <a:p>
            <a:endParaRPr lang="ar-IQ" sz="6000" b="1" dirty="0" smtClean="0">
              <a:solidFill>
                <a:srgbClr val="FF0000"/>
              </a:solidFill>
            </a:endParaRPr>
          </a:p>
          <a:p>
            <a:r>
              <a:rPr lang="ar-IQ" sz="6000" b="1" dirty="0">
                <a:solidFill>
                  <a:srgbClr val="FF0000"/>
                </a:solidFill>
              </a:rPr>
              <a:t> </a:t>
            </a:r>
            <a:r>
              <a:rPr lang="ar-IQ" sz="6000" b="1" dirty="0" smtClean="0">
                <a:solidFill>
                  <a:srgbClr val="FF0000"/>
                </a:solidFill>
              </a:rPr>
              <a:t>         </a:t>
            </a:r>
            <a:endParaRPr lang="ar-IQ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40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العوامل المؤثرة في الأنتباه.......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الحركة :- الأشياء المتحركة أكثر أثارة من الاشياء الثابتة</a:t>
            </a:r>
          </a:p>
          <a:p>
            <a:r>
              <a:rPr lang="ar-IQ" dirty="0" smtClean="0"/>
              <a:t>الجدة أو الحداثة :- المثيرات الجديدة أو الأشياء الجديدة تثير الانتباه أكثر من الاشياء العادية أو المألوفة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303469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العوامل المؤثرة في الأنتباه.......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العوامل الداخلية وتشمل </a:t>
            </a:r>
          </a:p>
          <a:p>
            <a:r>
              <a:rPr lang="ar-IQ" dirty="0" smtClean="0"/>
              <a:t>1- الدوافع والحاجات والاهتمامات</a:t>
            </a:r>
          </a:p>
          <a:p>
            <a:r>
              <a:rPr lang="ar-IQ" dirty="0" smtClean="0"/>
              <a:t>الاشياء التي نحتاج اليها ونهتم بها هي التي تثير انتباهنا </a:t>
            </a:r>
          </a:p>
          <a:p>
            <a:r>
              <a:rPr lang="ar-IQ" dirty="0" smtClean="0"/>
              <a:t>فالجائع لايثير اهتمامه الالبسة الجديدة وانما الاطعمة والماكولات هي التي تثير اهتمامه.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88887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العوامل المؤثرة في الأنتباه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التهيؤ العقلي ( التوقع ) </a:t>
            </a:r>
          </a:p>
          <a:p>
            <a:r>
              <a:rPr lang="ar-IQ" dirty="0" smtClean="0"/>
              <a:t>هو أستعداد الشخص لأداء أستجابة محددة أو مجموعة أستجابات ، كالتهيؤ الحركي يمثل الأستعداد لأداء الحركة </a:t>
            </a:r>
          </a:p>
          <a:p>
            <a:r>
              <a:rPr lang="ar-IQ" dirty="0" smtClean="0"/>
              <a:t>2- الخبرات الماضية :- الخبرات والتجارب الماضية مهمة جدا للفرد تحدد مدى الأنتباه والطريقة التي يتعامل بها الفرد مع هذا المثير أو ذاك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064978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1898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288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المحاضرة السابعة عشر</vt:lpstr>
      <vt:lpstr>الأنتباه </vt:lpstr>
      <vt:lpstr>مشتتات الأنتباه</vt:lpstr>
      <vt:lpstr>العوامل المؤثرة في الأنتباه....... </vt:lpstr>
      <vt:lpstr>العوامل المؤثرة في الأنتباه.......</vt:lpstr>
      <vt:lpstr>العوامل المؤثرة في الأنتباه.......</vt:lpstr>
      <vt:lpstr>العوامل المؤثرة في الأنتباه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المحاضرة السابعة عشر</dc:title>
  <dc:creator>Maher</dc:creator>
  <cp:lastModifiedBy>Maher</cp:lastModifiedBy>
  <cp:revision>1</cp:revision>
  <dcterms:created xsi:type="dcterms:W3CDTF">2019-11-29T10:54:44Z</dcterms:created>
  <dcterms:modified xsi:type="dcterms:W3CDTF">2019-11-29T11:03:22Z</dcterms:modified>
</cp:coreProperties>
</file>