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71" d="100"/>
          <a:sy n="71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24/04/1441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r" defTabSz="914400" rtl="1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16632"/>
            <a:ext cx="4320480" cy="2160240"/>
          </a:xfrm>
          <a:pattFill prst="pct50">
            <a:fgClr>
              <a:schemeClr val="accent1"/>
            </a:fgClr>
            <a:bgClr>
              <a:schemeClr val="bg1"/>
            </a:bgClr>
          </a:pattFill>
          <a:effectLst>
            <a:glow rad="139700">
              <a:schemeClr val="accent1">
                <a:satMod val="175000"/>
                <a:alpha val="40000"/>
              </a:schemeClr>
            </a:glow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harsh" dir="t"/>
          </a:scene3d>
          <a:sp3d prstMaterial="powder">
            <a:bevelT prst="convex"/>
          </a:sp3d>
        </p:spPr>
        <p:txBody>
          <a:bodyPr anchor="ctr" anchorCtr="0">
            <a:normAutofit fontScale="90000"/>
          </a:bodyPr>
          <a:lstStyle/>
          <a:p>
            <a:pPr algn="ctr"/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جامعة بغداد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كلية العلوم الاسلامية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  <a:t>قسم العقيدة والفكر الاسلامي</a:t>
            </a:r>
            <a:br>
              <a:rPr lang="ar-IQ" sz="3100" dirty="0" smtClean="0">
                <a:solidFill>
                  <a:schemeClr val="tx1"/>
                </a:solidFill>
                <a:effectLst>
                  <a:glow rad="139700">
                    <a:schemeClr val="bg2">
                      <a:lumMod val="50000"/>
                      <a:alpha val="40000"/>
                    </a:schemeClr>
                  </a:glow>
                </a:effectLst>
                <a:cs typeface="DecoType Naskh Swashes" pitchFamily="2" charset="-78"/>
              </a:rPr>
            </a:br>
            <a:r>
              <a:rPr lang="ar-IQ" sz="2400" b="1" dirty="0" smtClean="0">
                <a:solidFill>
                  <a:schemeClr val="tx1"/>
                </a:solidFill>
              </a:rPr>
              <a:t/>
            </a:r>
            <a:br>
              <a:rPr lang="ar-IQ" sz="2400" b="1" dirty="0" smtClean="0">
                <a:solidFill>
                  <a:schemeClr val="tx1"/>
                </a:solidFill>
              </a:rPr>
            </a:br>
            <a:r>
              <a:rPr lang="ar-IQ" sz="2000" b="1" dirty="0">
                <a:solidFill>
                  <a:schemeClr val="tx1"/>
                </a:solidFill>
              </a:rPr>
              <a:t/>
            </a:r>
            <a:br>
              <a:rPr lang="ar-IQ" sz="2000" b="1" dirty="0">
                <a:solidFill>
                  <a:schemeClr val="tx1"/>
                </a:solidFill>
              </a:rPr>
            </a:br>
            <a:endParaRPr lang="ar-IQ" sz="2000" b="1" dirty="0">
              <a:solidFill>
                <a:schemeClr val="tx1"/>
              </a:solidFill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2483769" y="4421081"/>
            <a:ext cx="5559400" cy="1766637"/>
          </a:xfrm>
          <a:gradFill flip="none" rotWithShape="1">
            <a:gsLst>
              <a:gs pos="6563">
                <a:srgbClr val="E8E8E8"/>
              </a:gs>
              <a:gs pos="6125">
                <a:srgbClr val="EAEAEA"/>
              </a:gs>
              <a:gs pos="5250">
                <a:srgbClr val="EDEDED"/>
              </a:gs>
              <a:gs pos="3500">
                <a:srgbClr val="F3F3F3"/>
              </a:gs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1"/>
            <a:tileRect/>
          </a:gra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0" prst="slope"/>
            <a:bevelB w="165100" prst="coolSlant"/>
          </a:sp3d>
        </p:spPr>
        <p:txBody>
          <a:bodyPr wrap="square">
            <a:spAutoFit/>
          </a:bodyPr>
          <a:lstStyle/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المقرر:- علم الكلام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: الرابعة</a:t>
            </a:r>
          </a:p>
          <a:p>
            <a:pPr algn="r"/>
            <a:r>
              <a:rPr lang="ar-IQ" sz="3200" b="1" dirty="0" smtClean="0">
                <a:solidFill>
                  <a:schemeClr val="accent1">
                    <a:lumMod val="50000"/>
                  </a:schemeClr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الاستاذ الدكتور محسن قحطان حمدان</a:t>
            </a:r>
            <a:endParaRPr lang="ar-IQ" sz="3200" b="1" dirty="0">
              <a:solidFill>
                <a:schemeClr val="accent1">
                  <a:lumMod val="50000"/>
                </a:schemeClr>
              </a:solidFill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73" y="116632"/>
            <a:ext cx="4296519" cy="2045961"/>
          </a:xfrm>
          <a:prstGeom prst="rect">
            <a:avLst/>
          </a:prstGeom>
          <a:ln w="12700" cap="flat" cmpd="thickThin">
            <a:solidFill>
              <a:schemeClr val="tx1"/>
            </a:solidFill>
            <a:round/>
          </a:ln>
          <a:effectLst>
            <a:glow rad="406400">
              <a:schemeClr val="accent1">
                <a:alpha val="41000"/>
              </a:schemeClr>
            </a:glow>
            <a:innerShdw blurRad="152400" dir="1500000">
              <a:schemeClr val="tx2"/>
            </a:innerShdw>
            <a:reflection stA="99000" endPos="65000" dist="381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  <a:bevelB prst="relaxedInset"/>
          </a:sp3d>
        </p:spPr>
      </p:pic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>
              <a:spcBef>
                <a:spcPct val="20000"/>
              </a:spcBef>
            </a:pPr>
            <a:r>
              <a:rPr lang="ar-IQ" dirty="0" smtClean="0"/>
              <a:t>ادلة </a:t>
            </a:r>
            <a:r>
              <a:rPr lang="ar-IQ" dirty="0" err="1" smtClean="0"/>
              <a:t>المعادمن</a:t>
            </a:r>
            <a:r>
              <a:rPr lang="ar-IQ" smtClean="0"/>
              <a:t> المنقول </a:t>
            </a:r>
            <a:r>
              <a:rPr lang="ar-IQ" dirty="0" smtClean="0"/>
              <a:t>والمعقول </a:t>
            </a:r>
            <a:endParaRPr lang="ar-IQ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أدلة المنقول على المعاد : قوله  تعالى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(قل بلى وربي لتبعثن ) و(ثم انكم يوم القيامة تبعثون ) و(فإذا هم من الاجداث الى ربهم ينسلون) و(كما بدأكم تعودون)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  و(كما بدأنا اول خلق نعيده) و( قل يحييها الذي أنشأها اول مرة)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ادلة المعقول :</a:t>
            </a:r>
            <a:endParaRPr lang="en-US" dirty="0">
              <a:latin typeface="Calibri"/>
              <a:ea typeface="Calibri"/>
              <a:cs typeface="Arial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/>
                <a:ea typeface="Calibri"/>
                <a:cs typeface="Arial"/>
              </a:rPr>
              <a:t>1- ان الانبياء تأتي بما تدركه العقول او تتحير فيه ولا تأتي بما تحيله العقول ابدا , والمعاد ممكن لأنه اما ايجاد ما انعدم  او جمع ما تفرق او احياء  لما </a:t>
            </a:r>
            <a:r>
              <a:rPr lang="ar-IQ" dirty="0" err="1">
                <a:latin typeface="Calibri"/>
                <a:ea typeface="Calibri"/>
                <a:cs typeface="Arial"/>
              </a:rPr>
              <a:t>أ’ميت</a:t>
            </a:r>
            <a:r>
              <a:rPr lang="ar-IQ" dirty="0">
                <a:latin typeface="Calibri"/>
                <a:ea typeface="Calibri"/>
                <a:cs typeface="Arial"/>
              </a:rPr>
              <a:t>  , وهذه كلها ممكنة لا احالة في ذلك .</a:t>
            </a:r>
            <a:endParaRPr lang="en-US" dirty="0">
              <a:latin typeface="Calibri"/>
              <a:ea typeface="Calibri"/>
              <a:cs typeface="Arial"/>
            </a:endParaRPr>
          </a:p>
          <a:p>
            <a:r>
              <a:rPr lang="ar-IQ" dirty="0">
                <a:latin typeface="Calibri"/>
                <a:ea typeface="Calibri"/>
                <a:cs typeface="Arial"/>
              </a:rPr>
              <a:t>2- الاصل فيما لا دليل على وجوبه ولا على امتناعه هو الامكان كما يقول الحكماء والمتكلمون : من ان كل ما قرع سمعك من الغرائب  قدّره في حيز الامكان ما لم يردك عنه قائم البرهان , فمن زعم عدم اعادة المعدوم يلزم بالمبدأ , فإن المبدأ مثل المعاد بل هو ايسر منه وهو لا يخفى على العقلاء 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78006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أوستن">
  <a:themeElements>
    <a:clrScheme name="أوستن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أوستن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أوستن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56</TotalTime>
  <Words>167</Words>
  <Application>Microsoft Office PowerPoint</Application>
  <PresentationFormat>عرض على الشاشة (3:4)‏</PresentationFormat>
  <Paragraphs>11</Paragraphs>
  <Slides>5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أوستن</vt:lpstr>
      <vt:lpstr>جامعة بغداد كلية العلوم الاسلامية قسم العقيدة والفكر الاسلامي   </vt:lpstr>
      <vt:lpstr>ادلة المعادمن المنقول والمعقول 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DR.Ahmed Saker 2o1O</cp:lastModifiedBy>
  <cp:revision>11</cp:revision>
  <dcterms:created xsi:type="dcterms:W3CDTF">2019-07-01T11:50:58Z</dcterms:created>
  <dcterms:modified xsi:type="dcterms:W3CDTF">2019-12-21T16:25:03Z</dcterms:modified>
</cp:coreProperties>
</file>