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5A71C99-07AB-406A-BCC7-DC675B649817}" type="datetimeFigureOut">
              <a:rPr lang="ar-IQ" smtClean="0"/>
              <a:t>17/04/1443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408359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A71C99-07AB-406A-BCC7-DC675B649817}" type="datetimeFigureOut">
              <a:rPr lang="ar-IQ" smtClean="0"/>
              <a:t>17/04/1443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736051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A71C99-07AB-406A-BCC7-DC675B649817}" type="datetimeFigureOut">
              <a:rPr lang="ar-IQ" smtClean="0"/>
              <a:t>17/04/1443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183282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A71C99-07AB-406A-BCC7-DC675B649817}" type="datetimeFigureOut">
              <a:rPr lang="ar-IQ" smtClean="0"/>
              <a:t>17/04/1443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102674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5A71C99-07AB-406A-BCC7-DC675B649817}" type="datetimeFigureOut">
              <a:rPr lang="ar-IQ" smtClean="0"/>
              <a:t>17/04/1443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59638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5A71C99-07AB-406A-BCC7-DC675B649817}" type="datetimeFigureOut">
              <a:rPr lang="ar-IQ" smtClean="0"/>
              <a:t>17/04/1443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350270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5A71C99-07AB-406A-BCC7-DC675B649817}" type="datetimeFigureOut">
              <a:rPr lang="ar-IQ" smtClean="0"/>
              <a:t>17/04/1443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51507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5A71C99-07AB-406A-BCC7-DC675B649817}" type="datetimeFigureOut">
              <a:rPr lang="ar-IQ" smtClean="0"/>
              <a:t>17/04/1443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228323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A71C99-07AB-406A-BCC7-DC675B649817}" type="datetimeFigureOut">
              <a:rPr lang="ar-IQ" smtClean="0"/>
              <a:t>17/04/1443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374735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A71C99-07AB-406A-BCC7-DC675B649817}" type="datetimeFigureOut">
              <a:rPr lang="ar-IQ" smtClean="0"/>
              <a:t>17/04/1443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423161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A71C99-07AB-406A-BCC7-DC675B649817}" type="datetimeFigureOut">
              <a:rPr lang="ar-IQ" smtClean="0"/>
              <a:t>17/04/1443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B2B25E8-1C45-4DE5-8776-62EA28BA42CD}" type="slidenum">
              <a:rPr lang="ar-IQ" smtClean="0"/>
              <a:t>‹#›</a:t>
            </a:fld>
            <a:endParaRPr lang="ar-IQ"/>
          </a:p>
        </p:txBody>
      </p:sp>
    </p:spTree>
    <p:extLst>
      <p:ext uri="{BB962C8B-B14F-4D97-AF65-F5344CB8AC3E}">
        <p14:creationId xmlns:p14="http://schemas.microsoft.com/office/powerpoint/2010/main" val="241665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A71C99-07AB-406A-BCC7-DC675B649817}" type="datetimeFigureOut">
              <a:rPr lang="ar-IQ" smtClean="0"/>
              <a:t>17/04/1443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2B25E8-1C45-4DE5-8776-62EA28BA42CD}" type="slidenum">
              <a:rPr lang="ar-IQ" smtClean="0"/>
              <a:t>‹#›</a:t>
            </a:fld>
            <a:endParaRPr lang="ar-IQ"/>
          </a:p>
        </p:txBody>
      </p:sp>
    </p:spTree>
    <p:extLst>
      <p:ext uri="{BB962C8B-B14F-4D97-AF65-F5344CB8AC3E}">
        <p14:creationId xmlns:p14="http://schemas.microsoft.com/office/powerpoint/2010/main" val="3265781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mtClean="0"/>
              <a:t>المحاضرة رقم(7) </a:t>
            </a:r>
            <a:r>
              <a:rPr lang="ar-IQ" dirty="0" smtClean="0"/>
              <a:t>/ فقه مقارن</a:t>
            </a:r>
            <a:endParaRPr lang="ar-IQ" dirty="0"/>
          </a:p>
        </p:txBody>
      </p:sp>
      <p:sp>
        <p:nvSpPr>
          <p:cNvPr id="3" name="عنوان فرعي 2"/>
          <p:cNvSpPr>
            <a:spLocks noGrp="1"/>
          </p:cNvSpPr>
          <p:nvPr>
            <p:ph type="subTitle" idx="1"/>
          </p:nvPr>
        </p:nvSpPr>
        <p:spPr/>
        <p:txBody>
          <a:bodyPr>
            <a:normAutofit/>
          </a:bodyPr>
          <a:lstStyle/>
          <a:p>
            <a:r>
              <a:rPr lang="ar-IQ" sz="3600" b="1" dirty="0" smtClean="0">
                <a:solidFill>
                  <a:srgbClr val="FF0000"/>
                </a:solidFill>
              </a:rPr>
              <a:t>د. مها طالب الجبوري</a:t>
            </a:r>
            <a:endParaRPr lang="ar-IQ" sz="3600" b="1" dirty="0">
              <a:solidFill>
                <a:srgbClr val="FF0000"/>
              </a:solidFill>
            </a:endParaRPr>
          </a:p>
        </p:txBody>
      </p:sp>
    </p:spTree>
    <p:extLst>
      <p:ext uri="{BB962C8B-B14F-4D97-AF65-F5344CB8AC3E}">
        <p14:creationId xmlns:p14="http://schemas.microsoft.com/office/powerpoint/2010/main" val="348000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المطلب </a:t>
            </a:r>
            <a:r>
              <a:rPr lang="ar-IQ" dirty="0" smtClean="0"/>
              <a:t>الخامس: </a:t>
            </a:r>
            <a:r>
              <a:rPr lang="ar-IQ" dirty="0"/>
              <a:t>اختلافهم في مصادر تفسير القرآن الكريم</a:t>
            </a:r>
          </a:p>
        </p:txBody>
      </p:sp>
      <p:sp>
        <p:nvSpPr>
          <p:cNvPr id="3" name="عنصر نائب للمحتوى 2"/>
          <p:cNvSpPr>
            <a:spLocks noGrp="1"/>
          </p:cNvSpPr>
          <p:nvPr>
            <p:ph idx="1"/>
          </p:nvPr>
        </p:nvSpPr>
        <p:spPr/>
        <p:txBody>
          <a:bodyPr/>
          <a:lstStyle/>
          <a:p>
            <a:pPr algn="just"/>
            <a:r>
              <a:rPr lang="ar-IQ" dirty="0"/>
              <a:t>القرآن الكريم </a:t>
            </a:r>
            <a:r>
              <a:rPr lang="ar-IQ" dirty="0">
                <a:solidFill>
                  <a:srgbClr val="FF0000"/>
                </a:solidFill>
              </a:rPr>
              <a:t>يفسر بعضه بعضا</a:t>
            </a:r>
            <a:r>
              <a:rPr lang="ar-IQ" dirty="0"/>
              <a:t>، أو يؤخذ </a:t>
            </a:r>
            <a:r>
              <a:rPr lang="ar-IQ" dirty="0">
                <a:solidFill>
                  <a:srgbClr val="FF0000"/>
                </a:solidFill>
              </a:rPr>
              <a:t>تفسيره من السنة</a:t>
            </a:r>
            <a:r>
              <a:rPr lang="ar-IQ" dirty="0"/>
              <a:t>؛ فإن لم يكن ذلك اعتمد في تفسيره على </a:t>
            </a:r>
            <a:r>
              <a:rPr lang="ar-IQ" dirty="0">
                <a:solidFill>
                  <a:srgbClr val="FF0000"/>
                </a:solidFill>
              </a:rPr>
              <a:t>المأثور عن الصحابة</a:t>
            </a:r>
            <a:r>
              <a:rPr lang="ar-IQ" dirty="0"/>
              <a:t>، فإن لم يوجد فقد أخذ البعض </a:t>
            </a:r>
            <a:r>
              <a:rPr lang="ar-IQ" dirty="0">
                <a:solidFill>
                  <a:srgbClr val="FF0000"/>
                </a:solidFill>
              </a:rPr>
              <a:t>بالمأثور عن التابعين</a:t>
            </a:r>
            <a:r>
              <a:rPr lang="ar-IQ" dirty="0"/>
              <a:t>، فإن لم يوجد شيء من ذلك فقد </a:t>
            </a:r>
            <a:r>
              <a:rPr lang="ar-IQ" dirty="0">
                <a:solidFill>
                  <a:srgbClr val="FF0000"/>
                </a:solidFill>
              </a:rPr>
              <a:t>قال البعض بالتوقف</a:t>
            </a:r>
            <a:r>
              <a:rPr lang="ar-IQ" dirty="0"/>
              <a:t>، بينما ذهب </a:t>
            </a:r>
            <a:r>
              <a:rPr lang="ar-IQ" dirty="0">
                <a:solidFill>
                  <a:srgbClr val="FF0000"/>
                </a:solidFill>
              </a:rPr>
              <a:t>الأكثرون إلى القول بالاجتهاد في تفسيره </a:t>
            </a:r>
            <a:r>
              <a:rPr lang="ar-IQ" dirty="0"/>
              <a:t>، ولا يجوز ذلك إلا لعالم باللغة وعلوم القرآن، </a:t>
            </a:r>
            <a:r>
              <a:rPr lang="ar-IQ" dirty="0">
                <a:solidFill>
                  <a:srgbClr val="FF0000"/>
                </a:solidFill>
              </a:rPr>
              <a:t>هذه طريقة الجمهور</a:t>
            </a:r>
            <a:r>
              <a:rPr lang="ar-IQ" dirty="0" smtClean="0"/>
              <a:t>.</a:t>
            </a:r>
            <a:endParaRPr lang="ar-IQ" b="0" dirty="0" smtClean="0">
              <a:effectLst/>
            </a:endParaRPr>
          </a:p>
        </p:txBody>
      </p:sp>
    </p:spTree>
    <p:extLst>
      <p:ext uri="{BB962C8B-B14F-4D97-AF65-F5344CB8AC3E}">
        <p14:creationId xmlns:p14="http://schemas.microsoft.com/office/powerpoint/2010/main" val="252812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a:t>بينما ذهب </a:t>
            </a:r>
            <a:r>
              <a:rPr lang="ar-IQ" dirty="0" err="1">
                <a:solidFill>
                  <a:srgbClr val="FF0000"/>
                </a:solidFill>
              </a:rPr>
              <a:t>الإمامية</a:t>
            </a:r>
            <a:r>
              <a:rPr lang="ar-IQ" dirty="0"/>
              <a:t> إلى أن التفسير إنما يكون </a:t>
            </a:r>
            <a:r>
              <a:rPr lang="ar-IQ" dirty="0">
                <a:solidFill>
                  <a:srgbClr val="FF0000"/>
                </a:solidFill>
              </a:rPr>
              <a:t>بالمأثور عن الأئمة لا غير</a:t>
            </a:r>
            <a:r>
              <a:rPr lang="ar-IQ" dirty="0"/>
              <a:t>، أما </a:t>
            </a:r>
            <a:r>
              <a:rPr lang="ar-IQ" dirty="0">
                <a:solidFill>
                  <a:srgbClr val="FF0000"/>
                </a:solidFill>
              </a:rPr>
              <a:t>التفسير بالاجتهاد </a:t>
            </a:r>
            <a:r>
              <a:rPr lang="ar-IQ" dirty="0"/>
              <a:t>فإنه لا يجوز </a:t>
            </a:r>
            <a:r>
              <a:rPr lang="ar-IQ" dirty="0">
                <a:solidFill>
                  <a:srgbClr val="FF0000"/>
                </a:solidFill>
              </a:rPr>
              <a:t>إلا لمن تشبع بعلم الأئمة</a:t>
            </a:r>
            <a:r>
              <a:rPr lang="ar-IQ" dirty="0"/>
              <a:t>.</a:t>
            </a:r>
            <a:endParaRPr lang="ar-IQ" b="0" dirty="0" smtClean="0">
              <a:effectLst/>
            </a:endParaRPr>
          </a:p>
          <a:p>
            <a:pPr algn="just"/>
            <a:r>
              <a:rPr lang="ar-IQ" dirty="0"/>
              <a:t>وهكذا نرى أن الاختلاف في مصادر التفسير قد يؤدي إلى الاختلاف في الأحكام المستنبطة من الآية، هذا </a:t>
            </a:r>
            <a:r>
              <a:rPr lang="ar-IQ" dirty="0" smtClean="0"/>
              <a:t>فضلاً عن أن </a:t>
            </a:r>
            <a:r>
              <a:rPr lang="ar-IQ" dirty="0"/>
              <a:t>الاجتهاد في التفسير عند القائلين به </a:t>
            </a:r>
            <a:r>
              <a:rPr lang="ar-IQ" dirty="0">
                <a:solidFill>
                  <a:srgbClr val="FF0000"/>
                </a:solidFill>
              </a:rPr>
              <a:t>قد يختلف </a:t>
            </a:r>
            <a:r>
              <a:rPr lang="ar-IQ" dirty="0"/>
              <a:t>فيستتبع ذلك الاختلاف في الحكم المستنبط).</a:t>
            </a:r>
            <a:endParaRPr lang="ar-IQ" b="0" dirty="0" smtClean="0">
              <a:effectLst/>
            </a:endParaRPr>
          </a:p>
          <a:p>
            <a:pPr algn="just"/>
            <a:r>
              <a:rPr lang="ar-IQ" dirty="0"/>
              <a:t>هذا مجمل لأهم أسباب الخلاف في الأحكام المستنبطة من القرآن</a:t>
            </a:r>
            <a:endParaRPr lang="ar-IQ" b="0" dirty="0" smtClean="0">
              <a:effectLst/>
            </a:endParaRPr>
          </a:p>
          <a:p>
            <a:pPr marL="0" indent="0" algn="just">
              <a:buNone/>
            </a:pPr>
            <a:r>
              <a:rPr lang="ar-IQ" dirty="0" smtClean="0"/>
              <a:t>لكريم. </a:t>
            </a:r>
            <a:r>
              <a:rPr lang="ar-IQ" smtClean="0"/>
              <a:t>مع أعادة </a:t>
            </a:r>
            <a:r>
              <a:rPr lang="ar-IQ" dirty="0" smtClean="0"/>
              <a:t>سريعة للمحاضرات السابقة. </a:t>
            </a:r>
            <a:endParaRPr lang="ar-IQ" b="0" dirty="0" smtClean="0">
              <a:effectLst/>
            </a:endParaRPr>
          </a:p>
        </p:txBody>
      </p:sp>
    </p:spTree>
    <p:extLst>
      <p:ext uri="{BB962C8B-B14F-4D97-AF65-F5344CB8AC3E}">
        <p14:creationId xmlns:p14="http://schemas.microsoft.com/office/powerpoint/2010/main" val="277573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المبحث الثاني:  أسباب الاختلاف في الأحكام المستنبطة من السنة</a:t>
            </a:r>
            <a:endParaRPr lang="ar-IQ" dirty="0"/>
          </a:p>
        </p:txBody>
      </p:sp>
      <p:sp>
        <p:nvSpPr>
          <p:cNvPr id="3" name="عنصر نائب للمحتوى 2"/>
          <p:cNvSpPr>
            <a:spLocks noGrp="1"/>
          </p:cNvSpPr>
          <p:nvPr>
            <p:ph idx="1"/>
          </p:nvPr>
        </p:nvSpPr>
        <p:spPr/>
        <p:txBody>
          <a:bodyPr>
            <a:normAutofit fontScale="92500"/>
          </a:bodyPr>
          <a:lstStyle/>
          <a:p>
            <a:pPr algn="just"/>
            <a:r>
              <a:rPr lang="ar-IQ" dirty="0">
                <a:solidFill>
                  <a:srgbClr val="FF0000"/>
                </a:solidFill>
              </a:rPr>
              <a:t>السنة:  </a:t>
            </a:r>
            <a:r>
              <a:rPr lang="ar-IQ" dirty="0"/>
              <a:t>مصدر من مصادر التشريع بالاتفاق، لم يخالف في ذلك أحد من المسلمين له رأي معتبر، إنما حصل الخلاف بينهم في أمور لا مساس لها في أصل الاحتجاج بالسنة، والذي يبدو لي أن أهمها هو اختلافهم فيما يلي:</a:t>
            </a:r>
          </a:p>
          <a:p>
            <a:pPr algn="just"/>
            <a:r>
              <a:rPr lang="ar-IQ" dirty="0" smtClean="0"/>
              <a:t>1</a:t>
            </a:r>
            <a:r>
              <a:rPr lang="ar-IQ" dirty="0" smtClean="0">
                <a:solidFill>
                  <a:srgbClr val="FF0000"/>
                </a:solidFill>
              </a:rPr>
              <a:t>. </a:t>
            </a:r>
            <a:r>
              <a:rPr lang="ar-IQ" dirty="0">
                <a:solidFill>
                  <a:srgbClr val="FF0000"/>
                </a:solidFill>
              </a:rPr>
              <a:t>مفهوم السنة . </a:t>
            </a:r>
            <a:r>
              <a:rPr lang="ar-IQ" dirty="0">
                <a:solidFill>
                  <a:srgbClr val="92D050"/>
                </a:solidFill>
              </a:rPr>
              <a:t>٢- الاحتجاج بالمرسل </a:t>
            </a:r>
            <a:r>
              <a:rPr lang="ar-IQ" dirty="0">
                <a:solidFill>
                  <a:srgbClr val="FF0000"/>
                </a:solidFill>
              </a:rPr>
              <a:t>. ۳- شرائط رجال الإسناد . 4- </a:t>
            </a:r>
            <a:r>
              <a:rPr lang="ar-IQ" dirty="0">
                <a:solidFill>
                  <a:srgbClr val="0070C0"/>
                </a:solidFill>
              </a:rPr>
              <a:t>شروط العمل بخبر الآحاد </a:t>
            </a:r>
            <a:r>
              <a:rPr lang="ar-IQ" dirty="0">
                <a:solidFill>
                  <a:srgbClr val="FF0000"/>
                </a:solidFill>
              </a:rPr>
              <a:t>. 5. العمل عند تعارض رواية </a:t>
            </a:r>
            <a:r>
              <a:rPr lang="ar-IQ" dirty="0" err="1">
                <a:solidFill>
                  <a:srgbClr val="FF0000"/>
                </a:solidFill>
              </a:rPr>
              <a:t>الأحفظ</a:t>
            </a:r>
            <a:r>
              <a:rPr lang="ar-IQ" dirty="0">
                <a:solidFill>
                  <a:srgbClr val="FF0000"/>
                </a:solidFill>
              </a:rPr>
              <a:t> مع رواية </a:t>
            </a:r>
            <a:r>
              <a:rPr lang="ar-IQ" dirty="0" err="1">
                <a:solidFill>
                  <a:srgbClr val="FF0000"/>
                </a:solidFill>
              </a:rPr>
              <a:t>الأفقه</a:t>
            </a:r>
            <a:r>
              <a:rPr lang="ar-IQ" dirty="0">
                <a:solidFill>
                  <a:srgbClr val="FF0000"/>
                </a:solidFill>
              </a:rPr>
              <a:t> . </a:t>
            </a:r>
            <a:r>
              <a:rPr lang="ar-IQ" dirty="0">
                <a:solidFill>
                  <a:srgbClr val="FFC000"/>
                </a:solidFill>
              </a:rPr>
              <a:t>6- دلالة بعض أفعاله </a:t>
            </a:r>
            <a:r>
              <a:rPr lang="ar-IQ" dirty="0">
                <a:solidFill>
                  <a:srgbClr val="FFC000"/>
                </a:solidFill>
                <a:sym typeface="Abo-thar"/>
              </a:rPr>
              <a:t></a:t>
            </a:r>
            <a:r>
              <a:rPr lang="ar-IQ" dirty="0">
                <a:solidFill>
                  <a:srgbClr val="FF0000"/>
                </a:solidFill>
              </a:rPr>
              <a:t>7. دلالة تقريره</a:t>
            </a:r>
            <a:r>
              <a:rPr lang="ar-IQ" dirty="0">
                <a:solidFill>
                  <a:srgbClr val="FF0000"/>
                </a:solidFill>
                <a:sym typeface="Abo-thar"/>
              </a:rPr>
              <a:t></a:t>
            </a:r>
            <a:r>
              <a:rPr lang="ar-IQ" dirty="0">
                <a:solidFill>
                  <a:srgbClr val="FF0000"/>
                </a:solidFill>
              </a:rPr>
              <a:t> 8</a:t>
            </a:r>
            <a:r>
              <a:rPr lang="ar-IQ" dirty="0">
                <a:solidFill>
                  <a:srgbClr val="002060"/>
                </a:solidFill>
              </a:rPr>
              <a:t> - أسباب أخرى يشمل بعضها القرآن الكريم .  </a:t>
            </a:r>
          </a:p>
          <a:p>
            <a:pPr algn="just"/>
            <a:r>
              <a:rPr lang="ar-IQ" dirty="0">
                <a:solidFill>
                  <a:srgbClr val="FF0000"/>
                </a:solidFill>
              </a:rPr>
              <a:t>لذلك فإن هذا المبحث يشتمل على </a:t>
            </a:r>
            <a:r>
              <a:rPr lang="ar-IQ" dirty="0">
                <a:solidFill>
                  <a:srgbClr val="002060"/>
                </a:solidFill>
              </a:rPr>
              <a:t>ثمانية مطالب</a:t>
            </a:r>
            <a:r>
              <a:rPr lang="ar-IQ" dirty="0">
                <a:solidFill>
                  <a:srgbClr val="FF0000"/>
                </a:solidFill>
              </a:rPr>
              <a:t>.</a:t>
            </a:r>
          </a:p>
          <a:p>
            <a:endParaRPr lang="ar-IQ" dirty="0"/>
          </a:p>
        </p:txBody>
      </p:sp>
    </p:spTree>
    <p:extLst>
      <p:ext uri="{BB962C8B-B14F-4D97-AF65-F5344CB8AC3E}">
        <p14:creationId xmlns:p14="http://schemas.microsoft.com/office/powerpoint/2010/main" val="15699811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279</Words>
  <Application>Microsoft Office PowerPoint</Application>
  <PresentationFormat>عرض على الشاشة (3:4)‏</PresentationFormat>
  <Paragraphs>12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المحاضرة رقم(7) / فقه مقارن</vt:lpstr>
      <vt:lpstr>المطلب الخامس: اختلافهم في مصادر تفسير القرآن الكريم</vt:lpstr>
      <vt:lpstr>عرض تقديمي في PowerPoint</vt:lpstr>
      <vt:lpstr>المبحث الثاني:  أسباب الاختلاف في الأحكام المستنبطة من السنة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رقم(5) / فقه مقارن</dc:title>
  <dc:creator>usw</dc:creator>
  <cp:lastModifiedBy>usw</cp:lastModifiedBy>
  <cp:revision>9</cp:revision>
  <dcterms:created xsi:type="dcterms:W3CDTF">2021-11-05T14:55:45Z</dcterms:created>
  <dcterms:modified xsi:type="dcterms:W3CDTF">2021-11-22T14:50:55Z</dcterms:modified>
</cp:coreProperties>
</file>