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C9BEC54C-94A9-4F4A-8BB5-90B1F5C619B9}" type="datetimeFigureOut">
              <a:rPr lang="ar-IQ" smtClean="0"/>
              <a:t>28/04/1443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B4D7990-924D-4F75-AC7A-716AD72980D7}" type="slidenum">
              <a:rPr lang="ar-IQ" smtClean="0"/>
              <a:t>‹#›</a:t>
            </a:fld>
            <a:endParaRPr lang="ar-IQ"/>
          </a:p>
        </p:txBody>
      </p:sp>
    </p:spTree>
    <p:extLst>
      <p:ext uri="{BB962C8B-B14F-4D97-AF65-F5344CB8AC3E}">
        <p14:creationId xmlns:p14="http://schemas.microsoft.com/office/powerpoint/2010/main" val="2682130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9BEC54C-94A9-4F4A-8BB5-90B1F5C619B9}" type="datetimeFigureOut">
              <a:rPr lang="ar-IQ" smtClean="0"/>
              <a:t>28/04/1443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B4D7990-924D-4F75-AC7A-716AD72980D7}" type="slidenum">
              <a:rPr lang="ar-IQ" smtClean="0"/>
              <a:t>‹#›</a:t>
            </a:fld>
            <a:endParaRPr lang="ar-IQ"/>
          </a:p>
        </p:txBody>
      </p:sp>
    </p:spTree>
    <p:extLst>
      <p:ext uri="{BB962C8B-B14F-4D97-AF65-F5344CB8AC3E}">
        <p14:creationId xmlns:p14="http://schemas.microsoft.com/office/powerpoint/2010/main" val="2336453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9BEC54C-94A9-4F4A-8BB5-90B1F5C619B9}" type="datetimeFigureOut">
              <a:rPr lang="ar-IQ" smtClean="0"/>
              <a:t>28/04/1443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B4D7990-924D-4F75-AC7A-716AD72980D7}" type="slidenum">
              <a:rPr lang="ar-IQ" smtClean="0"/>
              <a:t>‹#›</a:t>
            </a:fld>
            <a:endParaRPr lang="ar-IQ"/>
          </a:p>
        </p:txBody>
      </p:sp>
    </p:spTree>
    <p:extLst>
      <p:ext uri="{BB962C8B-B14F-4D97-AF65-F5344CB8AC3E}">
        <p14:creationId xmlns:p14="http://schemas.microsoft.com/office/powerpoint/2010/main" val="198110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9BEC54C-94A9-4F4A-8BB5-90B1F5C619B9}" type="datetimeFigureOut">
              <a:rPr lang="ar-IQ" smtClean="0"/>
              <a:t>28/04/1443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B4D7990-924D-4F75-AC7A-716AD72980D7}" type="slidenum">
              <a:rPr lang="ar-IQ" smtClean="0"/>
              <a:t>‹#›</a:t>
            </a:fld>
            <a:endParaRPr lang="ar-IQ"/>
          </a:p>
        </p:txBody>
      </p:sp>
    </p:spTree>
    <p:extLst>
      <p:ext uri="{BB962C8B-B14F-4D97-AF65-F5344CB8AC3E}">
        <p14:creationId xmlns:p14="http://schemas.microsoft.com/office/powerpoint/2010/main" val="2105272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9BEC54C-94A9-4F4A-8BB5-90B1F5C619B9}" type="datetimeFigureOut">
              <a:rPr lang="ar-IQ" smtClean="0"/>
              <a:t>28/04/1443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B4D7990-924D-4F75-AC7A-716AD72980D7}" type="slidenum">
              <a:rPr lang="ar-IQ" smtClean="0"/>
              <a:t>‹#›</a:t>
            </a:fld>
            <a:endParaRPr lang="ar-IQ"/>
          </a:p>
        </p:txBody>
      </p:sp>
    </p:spTree>
    <p:extLst>
      <p:ext uri="{BB962C8B-B14F-4D97-AF65-F5344CB8AC3E}">
        <p14:creationId xmlns:p14="http://schemas.microsoft.com/office/powerpoint/2010/main" val="1105019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C9BEC54C-94A9-4F4A-8BB5-90B1F5C619B9}" type="datetimeFigureOut">
              <a:rPr lang="ar-IQ" smtClean="0"/>
              <a:t>28/04/1443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B4D7990-924D-4F75-AC7A-716AD72980D7}" type="slidenum">
              <a:rPr lang="ar-IQ" smtClean="0"/>
              <a:t>‹#›</a:t>
            </a:fld>
            <a:endParaRPr lang="ar-IQ"/>
          </a:p>
        </p:txBody>
      </p:sp>
    </p:spTree>
    <p:extLst>
      <p:ext uri="{BB962C8B-B14F-4D97-AF65-F5344CB8AC3E}">
        <p14:creationId xmlns:p14="http://schemas.microsoft.com/office/powerpoint/2010/main" val="3823720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C9BEC54C-94A9-4F4A-8BB5-90B1F5C619B9}" type="datetimeFigureOut">
              <a:rPr lang="ar-IQ" smtClean="0"/>
              <a:t>28/04/1443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FB4D7990-924D-4F75-AC7A-716AD72980D7}" type="slidenum">
              <a:rPr lang="ar-IQ" smtClean="0"/>
              <a:t>‹#›</a:t>
            </a:fld>
            <a:endParaRPr lang="ar-IQ"/>
          </a:p>
        </p:txBody>
      </p:sp>
    </p:spTree>
    <p:extLst>
      <p:ext uri="{BB962C8B-B14F-4D97-AF65-F5344CB8AC3E}">
        <p14:creationId xmlns:p14="http://schemas.microsoft.com/office/powerpoint/2010/main" val="1895443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C9BEC54C-94A9-4F4A-8BB5-90B1F5C619B9}" type="datetimeFigureOut">
              <a:rPr lang="ar-IQ" smtClean="0"/>
              <a:t>28/04/1443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FB4D7990-924D-4F75-AC7A-716AD72980D7}" type="slidenum">
              <a:rPr lang="ar-IQ" smtClean="0"/>
              <a:t>‹#›</a:t>
            </a:fld>
            <a:endParaRPr lang="ar-IQ"/>
          </a:p>
        </p:txBody>
      </p:sp>
    </p:spTree>
    <p:extLst>
      <p:ext uri="{BB962C8B-B14F-4D97-AF65-F5344CB8AC3E}">
        <p14:creationId xmlns:p14="http://schemas.microsoft.com/office/powerpoint/2010/main" val="2272561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9BEC54C-94A9-4F4A-8BB5-90B1F5C619B9}" type="datetimeFigureOut">
              <a:rPr lang="ar-IQ" smtClean="0"/>
              <a:t>28/04/1443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FB4D7990-924D-4F75-AC7A-716AD72980D7}" type="slidenum">
              <a:rPr lang="ar-IQ" smtClean="0"/>
              <a:t>‹#›</a:t>
            </a:fld>
            <a:endParaRPr lang="ar-IQ"/>
          </a:p>
        </p:txBody>
      </p:sp>
    </p:spTree>
    <p:extLst>
      <p:ext uri="{BB962C8B-B14F-4D97-AF65-F5344CB8AC3E}">
        <p14:creationId xmlns:p14="http://schemas.microsoft.com/office/powerpoint/2010/main" val="4113042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9BEC54C-94A9-4F4A-8BB5-90B1F5C619B9}" type="datetimeFigureOut">
              <a:rPr lang="ar-IQ" smtClean="0"/>
              <a:t>28/04/1443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B4D7990-924D-4F75-AC7A-716AD72980D7}" type="slidenum">
              <a:rPr lang="ar-IQ" smtClean="0"/>
              <a:t>‹#›</a:t>
            </a:fld>
            <a:endParaRPr lang="ar-IQ"/>
          </a:p>
        </p:txBody>
      </p:sp>
    </p:spTree>
    <p:extLst>
      <p:ext uri="{BB962C8B-B14F-4D97-AF65-F5344CB8AC3E}">
        <p14:creationId xmlns:p14="http://schemas.microsoft.com/office/powerpoint/2010/main" val="2805422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9BEC54C-94A9-4F4A-8BB5-90B1F5C619B9}" type="datetimeFigureOut">
              <a:rPr lang="ar-IQ" smtClean="0"/>
              <a:t>28/04/1443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B4D7990-924D-4F75-AC7A-716AD72980D7}" type="slidenum">
              <a:rPr lang="ar-IQ" smtClean="0"/>
              <a:t>‹#›</a:t>
            </a:fld>
            <a:endParaRPr lang="ar-IQ"/>
          </a:p>
        </p:txBody>
      </p:sp>
    </p:spTree>
    <p:extLst>
      <p:ext uri="{BB962C8B-B14F-4D97-AF65-F5344CB8AC3E}">
        <p14:creationId xmlns:p14="http://schemas.microsoft.com/office/powerpoint/2010/main" val="1907214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9BEC54C-94A9-4F4A-8BB5-90B1F5C619B9}" type="datetimeFigureOut">
              <a:rPr lang="ar-IQ" smtClean="0"/>
              <a:t>28/04/1443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4D7990-924D-4F75-AC7A-716AD72980D7}" type="slidenum">
              <a:rPr lang="ar-IQ" smtClean="0"/>
              <a:t>‹#›</a:t>
            </a:fld>
            <a:endParaRPr lang="ar-IQ"/>
          </a:p>
        </p:txBody>
      </p:sp>
    </p:spTree>
    <p:extLst>
      <p:ext uri="{BB962C8B-B14F-4D97-AF65-F5344CB8AC3E}">
        <p14:creationId xmlns:p14="http://schemas.microsoft.com/office/powerpoint/2010/main" val="12872138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محاضرة </a:t>
            </a:r>
            <a:r>
              <a:rPr lang="ar-IQ" smtClean="0"/>
              <a:t>رقم (10)/ </a:t>
            </a:r>
            <a:r>
              <a:rPr lang="ar-IQ" dirty="0" smtClean="0"/>
              <a:t>الفقه المقارن</a:t>
            </a:r>
            <a:endParaRPr lang="ar-IQ" dirty="0"/>
          </a:p>
        </p:txBody>
      </p:sp>
      <p:sp>
        <p:nvSpPr>
          <p:cNvPr id="3" name="عنوان فرعي 2"/>
          <p:cNvSpPr>
            <a:spLocks noGrp="1"/>
          </p:cNvSpPr>
          <p:nvPr>
            <p:ph type="subTitle" idx="1"/>
          </p:nvPr>
        </p:nvSpPr>
        <p:spPr/>
        <p:txBody>
          <a:bodyPr>
            <a:normAutofit/>
          </a:bodyPr>
          <a:lstStyle/>
          <a:p>
            <a:r>
              <a:rPr lang="ar-IQ" sz="3600" dirty="0" smtClean="0">
                <a:solidFill>
                  <a:srgbClr val="FF0000"/>
                </a:solidFill>
              </a:rPr>
              <a:t>د. مها طالب الجبوري</a:t>
            </a:r>
            <a:endParaRPr lang="ar-IQ" sz="3600" dirty="0">
              <a:solidFill>
                <a:srgbClr val="FF0000"/>
              </a:solidFill>
            </a:endParaRPr>
          </a:p>
        </p:txBody>
      </p:sp>
    </p:spTree>
    <p:extLst>
      <p:ext uri="{BB962C8B-B14F-4D97-AF65-F5344CB8AC3E}">
        <p14:creationId xmlns:p14="http://schemas.microsoft.com/office/powerpoint/2010/main" val="2682266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solidFill>
                  <a:srgbClr val="FF0000"/>
                </a:solidFill>
              </a:rPr>
              <a:t>المطلب </a:t>
            </a:r>
            <a:r>
              <a:rPr lang="ar-IQ" dirty="0" smtClean="0">
                <a:solidFill>
                  <a:srgbClr val="FF0000"/>
                </a:solidFill>
              </a:rPr>
              <a:t>الرابع: </a:t>
            </a:r>
            <a:r>
              <a:rPr lang="ar-IQ" dirty="0"/>
              <a:t>اختلافهم في شرائط العمل بخبر الآحاد</a:t>
            </a:r>
          </a:p>
        </p:txBody>
      </p:sp>
      <p:sp>
        <p:nvSpPr>
          <p:cNvPr id="3" name="عنصر نائب للمحتوى 2"/>
          <p:cNvSpPr>
            <a:spLocks noGrp="1"/>
          </p:cNvSpPr>
          <p:nvPr>
            <p:ph idx="1"/>
          </p:nvPr>
        </p:nvSpPr>
        <p:spPr/>
        <p:txBody>
          <a:bodyPr>
            <a:normAutofit fontScale="92500"/>
          </a:bodyPr>
          <a:lstStyle/>
          <a:p>
            <a:pPr algn="just"/>
            <a:r>
              <a:rPr lang="ar-IQ" dirty="0"/>
              <a:t>إذا جاء خبر الآحاد بإسناد تقوم به حجة فإن </a:t>
            </a:r>
            <a:r>
              <a:rPr lang="ar-IQ" dirty="0">
                <a:solidFill>
                  <a:srgbClr val="FF0000"/>
                </a:solidFill>
              </a:rPr>
              <a:t>غالبية الفقهاء لم</a:t>
            </a:r>
            <a:r>
              <a:rPr lang="ar-IQ" dirty="0"/>
              <a:t> </a:t>
            </a:r>
            <a:r>
              <a:rPr lang="ar-IQ" dirty="0" err="1"/>
              <a:t>يشترطوا</a:t>
            </a:r>
            <a:r>
              <a:rPr lang="ar-IQ" dirty="0"/>
              <a:t> الوجوب العمل به شيئا، وممن قال بذلك </a:t>
            </a:r>
            <a:r>
              <a:rPr lang="ar-IQ" dirty="0">
                <a:solidFill>
                  <a:srgbClr val="FF0000"/>
                </a:solidFill>
              </a:rPr>
              <a:t>الشافعي وأحمد والظاهرية.</a:t>
            </a:r>
            <a:endParaRPr lang="ar-IQ" b="0" dirty="0" smtClean="0">
              <a:solidFill>
                <a:srgbClr val="FF0000"/>
              </a:solidFill>
              <a:effectLst/>
            </a:endParaRPr>
          </a:p>
          <a:p>
            <a:pPr algn="just"/>
            <a:r>
              <a:rPr lang="ar-IQ" dirty="0"/>
              <a:t>بينما </a:t>
            </a:r>
            <a:r>
              <a:rPr lang="ar-IQ" dirty="0">
                <a:solidFill>
                  <a:srgbClr val="FF0000"/>
                </a:solidFill>
              </a:rPr>
              <a:t>اشترط مالك </a:t>
            </a:r>
            <a:r>
              <a:rPr lang="ar-IQ" dirty="0"/>
              <a:t>للعمل به أن </a:t>
            </a:r>
            <a:r>
              <a:rPr lang="ar-IQ" dirty="0">
                <a:solidFill>
                  <a:srgbClr val="FF0000"/>
                </a:solidFill>
              </a:rPr>
              <a:t>لا يكون مخالفة لعمل أهل المدينة </a:t>
            </a:r>
            <a:r>
              <a:rPr lang="ar-IQ" dirty="0"/>
              <a:t>، ولذلك لم يقل بخيار المجلس الذي يدل عليه قوله عليه الصلاة </a:t>
            </a:r>
            <a:r>
              <a:rPr lang="ar-IQ" dirty="0" smtClean="0"/>
              <a:t>والسلام: ((المتبايعان </a:t>
            </a:r>
            <a:r>
              <a:rPr lang="ar-IQ" dirty="0"/>
              <a:t>كل واحد منهما بالخيار على صاحبه ما لم يتفرقا </a:t>
            </a:r>
            <a:r>
              <a:rPr lang="ar-IQ" dirty="0" smtClean="0"/>
              <a:t>))، </a:t>
            </a:r>
            <a:r>
              <a:rPr lang="ar-IQ" dirty="0"/>
              <a:t>وذلك لأنه مخالف لما عليه العمل عند أهل المدينة )..</a:t>
            </a:r>
            <a:endParaRPr lang="ar-IQ" b="0" dirty="0" smtClean="0">
              <a:effectLst/>
            </a:endParaRPr>
          </a:p>
          <a:p>
            <a:r>
              <a:rPr lang="ar-IQ" dirty="0" smtClean="0"/>
              <a:t/>
            </a:r>
            <a:br>
              <a:rPr lang="ar-IQ" dirty="0" smtClean="0"/>
            </a:br>
            <a:endParaRPr lang="ar-IQ" dirty="0"/>
          </a:p>
        </p:txBody>
      </p:sp>
    </p:spTree>
    <p:extLst>
      <p:ext uri="{BB962C8B-B14F-4D97-AF65-F5344CB8AC3E}">
        <p14:creationId xmlns:p14="http://schemas.microsoft.com/office/powerpoint/2010/main" val="3406197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pPr algn="just"/>
            <a:r>
              <a:rPr lang="ar-IQ" dirty="0"/>
              <a:t>كما أنه </a:t>
            </a:r>
            <a:r>
              <a:rPr lang="ar-IQ" dirty="0">
                <a:solidFill>
                  <a:srgbClr val="FF0000"/>
                </a:solidFill>
              </a:rPr>
              <a:t>اشترط عدم مخالفته للقواعد العامة</a:t>
            </a:r>
            <a:r>
              <a:rPr lang="ar-IQ" dirty="0"/>
              <a:t>، وسيأتي مثال ذلك في فطر الناسي.</a:t>
            </a:r>
            <a:endParaRPr lang="ar-IQ" b="0" dirty="0" smtClean="0">
              <a:effectLst/>
            </a:endParaRPr>
          </a:p>
          <a:p>
            <a:pPr algn="just"/>
            <a:r>
              <a:rPr lang="ar-IQ" dirty="0"/>
              <a:t>واشترط </a:t>
            </a:r>
            <a:r>
              <a:rPr lang="ar-IQ" dirty="0">
                <a:solidFill>
                  <a:srgbClr val="FF0000"/>
                </a:solidFill>
              </a:rPr>
              <a:t>أبو حنيفة للعمل بخبر الآحاد </a:t>
            </a:r>
            <a:r>
              <a:rPr lang="ar-IQ" dirty="0"/>
              <a:t>الشرائط التالية :</a:t>
            </a:r>
            <a:endParaRPr lang="ar-IQ" b="0" dirty="0" smtClean="0">
              <a:effectLst/>
            </a:endParaRPr>
          </a:p>
          <a:p>
            <a:pPr algn="just"/>
            <a:r>
              <a:rPr lang="ar-IQ" dirty="0"/>
              <a:t>أ- أن لا يعمل الصحابي الراوي للحديث بخلاف ما رواه ، وذلك لأنه إذا فعل ذلك فإنما يدل هذا على أنه قد قام عنده </a:t>
            </a:r>
            <a:r>
              <a:rPr lang="ar-IQ" dirty="0">
                <a:solidFill>
                  <a:srgbClr val="FF0000"/>
                </a:solidFill>
              </a:rPr>
              <a:t>دليل على نسخه </a:t>
            </a:r>
            <a:r>
              <a:rPr lang="ar-IQ" dirty="0"/>
              <a:t>وإلا لما خالف موجب ما يرويه.</a:t>
            </a:r>
            <a:endParaRPr lang="ar-IQ" b="0" dirty="0" smtClean="0">
              <a:effectLst/>
            </a:endParaRPr>
          </a:p>
          <a:p>
            <a:pPr marL="0" indent="0" algn="just">
              <a:buNone/>
            </a:pPr>
            <a:r>
              <a:rPr lang="ar-IQ" dirty="0"/>
              <a:t>وعليه فإذا خالف رأي الصحابي روايته فالعبرة عند الحنفية </a:t>
            </a:r>
            <a:r>
              <a:rPr lang="ar-IQ" dirty="0">
                <a:solidFill>
                  <a:srgbClr val="FF0000"/>
                </a:solidFill>
              </a:rPr>
              <a:t>برأيه</a:t>
            </a:r>
            <a:r>
              <a:rPr lang="ar-IQ" dirty="0"/>
              <a:t> لا بروايته، </a:t>
            </a:r>
            <a:r>
              <a:rPr lang="ar-IQ" dirty="0">
                <a:solidFill>
                  <a:srgbClr val="FF0000"/>
                </a:solidFill>
              </a:rPr>
              <a:t>وخالفهم الجمهور</a:t>
            </a:r>
            <a:r>
              <a:rPr lang="ar-IQ" dirty="0"/>
              <a:t> في ذلك، فالعبرة </a:t>
            </a:r>
            <a:r>
              <a:rPr lang="ar-IQ" dirty="0">
                <a:solidFill>
                  <a:srgbClr val="FF0000"/>
                </a:solidFill>
              </a:rPr>
              <a:t>عندهم بروايته.</a:t>
            </a:r>
            <a:endParaRPr lang="ar-IQ" b="0" dirty="0" smtClean="0">
              <a:solidFill>
                <a:srgbClr val="FF0000"/>
              </a:solidFill>
              <a:effectLst/>
            </a:endParaRPr>
          </a:p>
          <a:p>
            <a:pPr marL="0" indent="0">
              <a:buNone/>
            </a:pPr>
            <a:endParaRPr lang="ar-IQ" dirty="0"/>
          </a:p>
        </p:txBody>
      </p:sp>
    </p:spTree>
    <p:extLst>
      <p:ext uri="{BB962C8B-B14F-4D97-AF65-F5344CB8AC3E}">
        <p14:creationId xmlns:p14="http://schemas.microsoft.com/office/powerpoint/2010/main" val="53815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395536" y="1628800"/>
            <a:ext cx="8229600" cy="4525963"/>
          </a:xfrm>
        </p:spPr>
        <p:txBody>
          <a:bodyPr>
            <a:normAutofit lnSpcReduction="10000"/>
          </a:bodyPr>
          <a:lstStyle/>
          <a:p>
            <a:pPr algn="just"/>
            <a:r>
              <a:rPr lang="ar-IQ" dirty="0"/>
              <a:t>ولهذا قال </a:t>
            </a:r>
            <a:r>
              <a:rPr lang="ar-IQ" dirty="0">
                <a:solidFill>
                  <a:srgbClr val="FF0000"/>
                </a:solidFill>
              </a:rPr>
              <a:t>أبو </a:t>
            </a:r>
            <a:r>
              <a:rPr lang="ar-IQ" dirty="0" smtClean="0">
                <a:solidFill>
                  <a:srgbClr val="FF0000"/>
                </a:solidFill>
              </a:rPr>
              <a:t>حنيفة</a:t>
            </a:r>
            <a:r>
              <a:rPr lang="ar-IQ" dirty="0" smtClean="0"/>
              <a:t>: </a:t>
            </a:r>
            <a:r>
              <a:rPr lang="ar-IQ" dirty="0"/>
              <a:t>يغسل الإناء من ولوغ الكلب </a:t>
            </a:r>
            <a:r>
              <a:rPr lang="ar-IQ" dirty="0">
                <a:solidFill>
                  <a:srgbClr val="FF0000"/>
                </a:solidFill>
              </a:rPr>
              <a:t>ثلاث مرات</a:t>
            </a:r>
            <a:r>
              <a:rPr lang="ar-IQ" dirty="0"/>
              <a:t>، فإذا قال له الجمهور : ثبت عن رسول </a:t>
            </a:r>
            <a:r>
              <a:rPr lang="ar-IQ" dirty="0" smtClean="0"/>
              <a:t>الله( ص) من </a:t>
            </a:r>
            <a:r>
              <a:rPr lang="ar-IQ" dirty="0"/>
              <a:t>حديث أبي هريرة أن الإناء يغسل من ولوغ الكلب </a:t>
            </a:r>
            <a:r>
              <a:rPr lang="ar-IQ" dirty="0">
                <a:solidFill>
                  <a:srgbClr val="FF0000"/>
                </a:solidFill>
              </a:rPr>
              <a:t>سبع مرات إحداهن بالتراب</a:t>
            </a:r>
            <a:r>
              <a:rPr lang="ar-IQ" dirty="0"/>
              <a:t>). أجاب بأن أبا هريرة راوي الحديث كان يكتفي بالغسل ثلاثا ويفتي بذلك؟).</a:t>
            </a:r>
            <a:endParaRPr lang="ar-IQ" b="0" dirty="0" smtClean="0">
              <a:effectLst/>
            </a:endParaRPr>
          </a:p>
          <a:p>
            <a:pPr algn="just"/>
            <a:r>
              <a:rPr lang="ar-IQ" dirty="0">
                <a:solidFill>
                  <a:srgbClr val="FF0000"/>
                </a:solidFill>
              </a:rPr>
              <a:t>ب </a:t>
            </a:r>
            <a:r>
              <a:rPr lang="ar-IQ" dirty="0"/>
              <a:t>. أن لا يكون الحديث </a:t>
            </a:r>
            <a:r>
              <a:rPr lang="ar-IQ" dirty="0" smtClean="0"/>
              <a:t>وارداً </a:t>
            </a:r>
            <a:r>
              <a:rPr lang="ar-IQ" dirty="0"/>
              <a:t>فيما يتكرر وقوعه ويحتاج كل مسلم </a:t>
            </a:r>
            <a:r>
              <a:rPr lang="ar-IQ" dirty="0" smtClean="0"/>
              <a:t>إلى معرفة حكمه، ويعبر عنه الحنفية: </a:t>
            </a:r>
            <a:r>
              <a:rPr lang="ar-IQ" dirty="0" smtClean="0">
                <a:solidFill>
                  <a:srgbClr val="FF0000"/>
                </a:solidFill>
              </a:rPr>
              <a:t>بما تعم به البلوى.</a:t>
            </a:r>
            <a:r>
              <a:rPr lang="ar-IQ" dirty="0" smtClean="0"/>
              <a:t> </a:t>
            </a:r>
            <a:br>
              <a:rPr lang="ar-IQ" dirty="0" smtClean="0"/>
            </a:br>
            <a:endParaRPr lang="ar-IQ" dirty="0"/>
          </a:p>
        </p:txBody>
      </p:sp>
    </p:spTree>
    <p:extLst>
      <p:ext uri="{BB962C8B-B14F-4D97-AF65-F5344CB8AC3E}">
        <p14:creationId xmlns:p14="http://schemas.microsoft.com/office/powerpoint/2010/main" val="3350767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a:bodyPr>
          <a:lstStyle/>
          <a:p>
            <a:pPr algn="just"/>
            <a:r>
              <a:rPr lang="ar-IQ" dirty="0" smtClean="0"/>
              <a:t>ولذلك </a:t>
            </a:r>
            <a:r>
              <a:rPr lang="ar-IQ" dirty="0" smtClean="0">
                <a:solidFill>
                  <a:srgbClr val="FF0000"/>
                </a:solidFill>
              </a:rPr>
              <a:t>لم يقولوا بالجهر بالبسملة عند قراءة </a:t>
            </a:r>
            <a:r>
              <a:rPr lang="ar-IQ" dirty="0" smtClean="0"/>
              <a:t>الفاتحة في الصلاة، مع ورود أحاديث في ذلك عن الرسول(ص)، وعللوا ذلك بأن هذه من الأمور التي يتكرر وقوعها ويطلع عليه الكثير من الناس، </a:t>
            </a:r>
            <a:r>
              <a:rPr lang="ar-IQ" dirty="0" smtClean="0">
                <a:solidFill>
                  <a:srgbClr val="FF0000"/>
                </a:solidFill>
              </a:rPr>
              <a:t>فلو كانت سنة ثابتة عن الرسول (ص) </a:t>
            </a:r>
            <a:r>
              <a:rPr lang="ar-IQ" dirty="0" smtClean="0"/>
              <a:t>لاشتهرت وكثر رواتها، فعدم شهرتها دليل على عدم صحتها.</a:t>
            </a:r>
          </a:p>
          <a:p>
            <a:pPr algn="just"/>
            <a:r>
              <a:rPr lang="ar-IQ" dirty="0" smtClean="0"/>
              <a:t>ج </a:t>
            </a:r>
            <a:r>
              <a:rPr lang="ar-IQ" dirty="0"/>
              <a:t>- </a:t>
            </a:r>
            <a:r>
              <a:rPr lang="ar-IQ" dirty="0">
                <a:solidFill>
                  <a:srgbClr val="FF0000"/>
                </a:solidFill>
              </a:rPr>
              <a:t>اشترط بعض الحنفية</a:t>
            </a:r>
            <a:r>
              <a:rPr lang="ar-IQ" dirty="0"/>
              <a:t>، ومنهم </a:t>
            </a:r>
            <a:r>
              <a:rPr lang="ar-IQ" dirty="0" err="1" smtClean="0"/>
              <a:t>عيسی</a:t>
            </a:r>
            <a:r>
              <a:rPr lang="ar-IQ" dirty="0" smtClean="0"/>
              <a:t> </a:t>
            </a:r>
            <a:r>
              <a:rPr lang="ar-IQ" dirty="0"/>
              <a:t>بن أبان: أن يكون الراوي </a:t>
            </a:r>
            <a:r>
              <a:rPr lang="ar-IQ" dirty="0">
                <a:solidFill>
                  <a:srgbClr val="FF0000"/>
                </a:solidFill>
              </a:rPr>
              <a:t>للحديث فقيها </a:t>
            </a:r>
            <a:r>
              <a:rPr lang="ar-IQ" dirty="0"/>
              <a:t>إذا كان الحديث يخالف القياس أو </a:t>
            </a:r>
            <a:r>
              <a:rPr lang="ar-IQ" dirty="0" smtClean="0"/>
              <a:t>القواعد الشرعية المقررة؛ وذلك لأن الراوي قد يروي الحديث بالمعنى، فإذا لم يكن فقيها فإنه لا يؤمن.</a:t>
            </a:r>
            <a:endParaRPr lang="ar-IQ" b="0" dirty="0" smtClean="0">
              <a:effectLst/>
            </a:endParaRPr>
          </a:p>
        </p:txBody>
      </p:sp>
    </p:spTree>
    <p:extLst>
      <p:ext uri="{BB962C8B-B14F-4D97-AF65-F5344CB8AC3E}">
        <p14:creationId xmlns:p14="http://schemas.microsoft.com/office/powerpoint/2010/main" val="3590517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pPr algn="just"/>
            <a:r>
              <a:rPr lang="ar-IQ" dirty="0" smtClean="0"/>
              <a:t>في هذه الحالة </a:t>
            </a:r>
            <a:r>
              <a:rPr lang="ar-IQ" dirty="0" smtClean="0">
                <a:solidFill>
                  <a:srgbClr val="FF0000"/>
                </a:solidFill>
              </a:rPr>
              <a:t>أن يرويه بلفظ يذهب معه شيء من المعنى </a:t>
            </a:r>
            <a:r>
              <a:rPr lang="ar-IQ" dirty="0" smtClean="0"/>
              <a:t>الذي ينبني الحكم عليه.</a:t>
            </a:r>
          </a:p>
          <a:p>
            <a:pPr algn="just"/>
            <a:r>
              <a:rPr lang="ar-IQ" dirty="0" smtClean="0"/>
              <a:t>لكن الواقع أن العمل عند </a:t>
            </a:r>
            <a:r>
              <a:rPr lang="ar-IQ" dirty="0" smtClean="0">
                <a:solidFill>
                  <a:srgbClr val="FF0000"/>
                </a:solidFill>
              </a:rPr>
              <a:t>أبي حنيفة وأصحابه </a:t>
            </a:r>
            <a:r>
              <a:rPr lang="ar-IQ" dirty="0" smtClean="0"/>
              <a:t>قد جرى على خلاف ذلك؛ فهم لا يقدمون القياس على الحديث ، لذلك فلا حاجة للإطالة </a:t>
            </a:r>
            <a:r>
              <a:rPr lang="ar-IQ" dirty="0" err="1" smtClean="0"/>
              <a:t>بذکر</a:t>
            </a:r>
            <a:r>
              <a:rPr lang="ar-IQ" dirty="0" smtClean="0"/>
              <a:t> هذا. </a:t>
            </a:r>
          </a:p>
          <a:p>
            <a:pPr algn="just"/>
            <a:r>
              <a:rPr lang="ar-IQ" dirty="0" smtClean="0"/>
              <a:t>والذي يبدو لي رجحانه مما سبق هو </a:t>
            </a:r>
            <a:r>
              <a:rPr lang="ar-IQ" dirty="0" smtClean="0">
                <a:solidFill>
                  <a:srgbClr val="FF0000"/>
                </a:solidFill>
              </a:rPr>
              <a:t>ما ذهب إليه الشافعي </a:t>
            </a:r>
            <a:r>
              <a:rPr lang="ar-IQ" dirty="0" smtClean="0"/>
              <a:t>ومن وافقه، وذلك لأن السنة إذا ثبتت عن الرسول(ص)،  فإن الواجب عندئذ هو العمل بها ولا عبرة برأي من خالفها سواء كانوا علماء المدينة أو غيرهم. لأن هؤلاء العلماء لم يخالفوها إلا أنها لم تبلغهم، ولو بلغتهم لم يخالفوها</a:t>
            </a:r>
            <a:endParaRPr lang="ar-IQ" dirty="0"/>
          </a:p>
        </p:txBody>
      </p:sp>
    </p:spTree>
    <p:extLst>
      <p:ext uri="{BB962C8B-B14F-4D97-AF65-F5344CB8AC3E}">
        <p14:creationId xmlns:p14="http://schemas.microsoft.com/office/powerpoint/2010/main" val="2054685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lgn="just">
              <a:buNone/>
            </a:pPr>
            <a:r>
              <a:rPr lang="ar-IQ" dirty="0" smtClean="0"/>
              <a:t>قطعة، كما أنه </a:t>
            </a:r>
            <a:r>
              <a:rPr lang="ar-IQ" dirty="0" smtClean="0">
                <a:solidFill>
                  <a:srgbClr val="FF0000"/>
                </a:solidFill>
              </a:rPr>
              <a:t>لا يلزم من مخالفة الصحابي </a:t>
            </a:r>
            <a:r>
              <a:rPr lang="ar-IQ" dirty="0" smtClean="0"/>
              <a:t>للحديث الذي يرويه </a:t>
            </a:r>
            <a:r>
              <a:rPr lang="ar-IQ" dirty="0" smtClean="0">
                <a:solidFill>
                  <a:srgbClr val="FF0000"/>
                </a:solidFill>
              </a:rPr>
              <a:t>نسخ ذلك الحديث </a:t>
            </a:r>
            <a:r>
              <a:rPr lang="ar-IQ" dirty="0" smtClean="0"/>
              <a:t>ما لم نطلع على الناسخ؛ لاحتمال نسيان الصحابي للحديث أو تأويله له بوجه من الوجوه، </a:t>
            </a:r>
            <a:r>
              <a:rPr lang="ar-IQ" dirty="0" smtClean="0">
                <a:solidFill>
                  <a:srgbClr val="FF0000"/>
                </a:solidFill>
              </a:rPr>
              <a:t>وأيضا فما دام الحديث قد صح عنه فإنه لا يهمنا بعد ذلك أن يكون الراوي له واحداً أو أكثر</a:t>
            </a:r>
            <a:r>
              <a:rPr lang="ar-IQ" dirty="0" smtClean="0"/>
              <a:t>، كما أن </a:t>
            </a:r>
            <a:r>
              <a:rPr lang="ar-IQ" dirty="0" smtClean="0">
                <a:solidFill>
                  <a:srgbClr val="FF0000"/>
                </a:solidFill>
              </a:rPr>
              <a:t>لا عبرة بالقياس مع وجود النص</a:t>
            </a:r>
            <a:r>
              <a:rPr lang="ar-IQ" dirty="0" smtClean="0"/>
              <a:t>، ثم إن القواعد الشرعية مهما بلغت من القوة فإنها لا تبلغ قوة نص عام، وحينئذ فإذا جاء حديث خاص يخالفها فإنها في هذه الحالة تخص به ولا ترده.</a:t>
            </a:r>
            <a:endParaRPr lang="ar-IQ" dirty="0"/>
          </a:p>
        </p:txBody>
      </p:sp>
    </p:spTree>
    <p:extLst>
      <p:ext uri="{BB962C8B-B14F-4D97-AF65-F5344CB8AC3E}">
        <p14:creationId xmlns:p14="http://schemas.microsoft.com/office/powerpoint/2010/main" val="132774556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538</Words>
  <Application>Microsoft Office PowerPoint</Application>
  <PresentationFormat>عرض على الشاشة (3:4)‏</PresentationFormat>
  <Paragraphs>18</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نسق Office</vt:lpstr>
      <vt:lpstr>محاضرة رقم (10)/ الفقه المقارن</vt:lpstr>
      <vt:lpstr>المطلب الرابع: اختلافهم في شرائط العمل بخبر الآحاد</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رقم (7)/ الفقه المقارن</dc:title>
  <dc:creator>usw</dc:creator>
  <cp:lastModifiedBy>usw</cp:lastModifiedBy>
  <cp:revision>17</cp:revision>
  <dcterms:created xsi:type="dcterms:W3CDTF">2021-11-06T16:51:19Z</dcterms:created>
  <dcterms:modified xsi:type="dcterms:W3CDTF">2021-12-03T11:38:05Z</dcterms:modified>
</cp:coreProperties>
</file>