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60B863-9BBE-4D25-BC02-576088CD0C44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FCACCD-EC5F-4A6D-8EDD-0962AC5AFD9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محاضرة رقم (2) الفقه المقارن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chemeClr val="tx1"/>
                </a:solidFill>
              </a:rPr>
              <a:t>د. مها الجبوري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980728"/>
            <a:ext cx="7704856" cy="4851901"/>
          </a:xfrm>
        </p:spPr>
        <p:txBody>
          <a:bodyPr>
            <a:noAutofit/>
          </a:bodyPr>
          <a:lstStyle/>
          <a:p>
            <a:pPr algn="just"/>
            <a:r>
              <a:rPr lang="ar-IQ" sz="3200" dirty="0"/>
              <a:t>فذهب </a:t>
            </a:r>
            <a:r>
              <a:rPr lang="ar-IQ" sz="3200" dirty="0">
                <a:solidFill>
                  <a:srgbClr val="FF0000"/>
                </a:solidFill>
              </a:rPr>
              <a:t>الجمهور</a:t>
            </a:r>
            <a:r>
              <a:rPr lang="ar-IQ" sz="3200" dirty="0"/>
              <a:t> الى حملها على التوزيع:  فالقتل مع صلب عقوبة من اخذ المال </a:t>
            </a:r>
            <a:r>
              <a:rPr lang="ar-IQ" sz="3200" dirty="0" err="1" smtClean="0"/>
              <a:t>وقتل،والقتل</a:t>
            </a:r>
            <a:r>
              <a:rPr lang="ar-IQ" sz="3200" dirty="0" smtClean="0"/>
              <a:t> </a:t>
            </a:r>
            <a:r>
              <a:rPr lang="ar-IQ" sz="3200" dirty="0" err="1"/>
              <a:t>عقوبه</a:t>
            </a:r>
            <a:r>
              <a:rPr lang="ar-IQ" sz="3200" dirty="0"/>
              <a:t> من قتل </a:t>
            </a:r>
            <a:r>
              <a:rPr lang="ar-IQ" sz="3200" dirty="0" smtClean="0"/>
              <a:t>فقط، </a:t>
            </a:r>
            <a:r>
              <a:rPr lang="ar-IQ" sz="3200" dirty="0"/>
              <a:t>والقطع </a:t>
            </a:r>
            <a:r>
              <a:rPr lang="ar-IQ" sz="3200" dirty="0" err="1"/>
              <a:t>عقوبه</a:t>
            </a:r>
            <a:r>
              <a:rPr lang="ar-IQ" sz="3200" dirty="0"/>
              <a:t> من اخذ المال </a:t>
            </a:r>
            <a:r>
              <a:rPr lang="ar-IQ" sz="3200" dirty="0" smtClean="0"/>
              <a:t>فقط، </a:t>
            </a:r>
            <a:r>
              <a:rPr lang="ar-IQ" sz="3200" dirty="0"/>
              <a:t>والنفي </a:t>
            </a:r>
            <a:r>
              <a:rPr lang="ar-IQ" sz="3200" dirty="0" err="1"/>
              <a:t>عقوبه</a:t>
            </a:r>
            <a:r>
              <a:rPr lang="ar-IQ" sz="3200" dirty="0"/>
              <a:t> من اخاف السبيل من غير قتل أو أخذ المال. </a:t>
            </a:r>
          </a:p>
          <a:p>
            <a:pPr algn="just"/>
            <a:r>
              <a:rPr lang="ar-IQ" sz="3200" dirty="0" smtClean="0"/>
              <a:t>وحجتهم </a:t>
            </a:r>
            <a:r>
              <a:rPr lang="ar-IQ" sz="3200" dirty="0"/>
              <a:t>ان العقوبات </a:t>
            </a:r>
            <a:r>
              <a:rPr lang="ar-IQ" sz="3200" dirty="0" err="1"/>
              <a:t>متفاوته</a:t>
            </a:r>
            <a:r>
              <a:rPr lang="ar-IQ" sz="3200" dirty="0"/>
              <a:t> والجرائم </a:t>
            </a:r>
            <a:r>
              <a:rPr lang="ar-IQ" sz="3200" dirty="0" err="1"/>
              <a:t>متفاوته</a:t>
            </a:r>
            <a:r>
              <a:rPr lang="ar-IQ" sz="3200" dirty="0"/>
              <a:t> فاذا لم تحمل (أو)  على معنى التوزيع </a:t>
            </a:r>
            <a:r>
              <a:rPr lang="ar-IQ" sz="3200" dirty="0">
                <a:solidFill>
                  <a:srgbClr val="FF0000"/>
                </a:solidFill>
              </a:rPr>
              <a:t>وحملت على التخيير</a:t>
            </a:r>
            <a:r>
              <a:rPr lang="ar-IQ" sz="3200" dirty="0"/>
              <a:t>؛ فان ذلك يقتضي </a:t>
            </a:r>
            <a:r>
              <a:rPr lang="ar-IQ" sz="3200" dirty="0" smtClean="0"/>
              <a:t>عندئذ،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347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256584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جواز ترتب اغلظ العقوبات على اخف الجرائم، وأخف  العقوبات  على أغلظ الجرائم وهذا يتنافى مع عدل الشارع.  بينما أختار  الأمام مالك واخرون حمل </a:t>
            </a:r>
            <a:r>
              <a:rPr lang="ar-IQ" sz="2800" dirty="0" smtClean="0"/>
              <a:t>الكلمة </a:t>
            </a:r>
            <a:r>
              <a:rPr lang="ar-IQ" sz="2800" dirty="0"/>
              <a:t>على </a:t>
            </a:r>
            <a:r>
              <a:rPr lang="ar-IQ" sz="2800" dirty="0" smtClean="0"/>
              <a:t>التخيير </a:t>
            </a:r>
            <a:r>
              <a:rPr lang="ar-IQ" sz="2800" dirty="0"/>
              <a:t>، وعليه يكون للسلطان توقيع ما شاء من هذه العقوبات على من شاء من المحاربين  الذين يسعون في الارض فسادا:  سواء قتلوا او لم يقتلوا ، و سواء أخذوا المال او لم </a:t>
            </a:r>
            <a:r>
              <a:rPr lang="ar-IQ" sz="2800" dirty="0" err="1"/>
              <a:t>ياخذوا</a:t>
            </a:r>
            <a:r>
              <a:rPr lang="ar-IQ" sz="2800" dirty="0"/>
              <a:t> . ويمكن  </a:t>
            </a:r>
            <a:r>
              <a:rPr lang="ar-IQ" sz="2800" dirty="0" err="1" smtClean="0"/>
              <a:t>لاصحاب</a:t>
            </a:r>
            <a:r>
              <a:rPr lang="ar-IQ" sz="2800" dirty="0" smtClean="0"/>
              <a:t> </a:t>
            </a:r>
            <a:r>
              <a:rPr lang="ar-IQ" sz="2800" dirty="0"/>
              <a:t>هذا المذهب  أن يدفعوا المحذور الذي ذكره الجمهور : بان تخيير السلطان لا يتبع فيه الهوى إنما هو مقيد </a:t>
            </a:r>
            <a:r>
              <a:rPr lang="ar-IQ" sz="2800" dirty="0" err="1"/>
              <a:t>بالمصلحه</a:t>
            </a:r>
            <a:r>
              <a:rPr lang="ar-IQ" sz="2800" dirty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67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فالمراد </a:t>
            </a:r>
            <a:r>
              <a:rPr lang="ar-IQ" dirty="0" smtClean="0"/>
              <a:t>بالآية: </a:t>
            </a:r>
            <a:r>
              <a:rPr lang="ar-IQ" dirty="0"/>
              <a:t>أن السلطان مخير في اتخاذ ما يراه </a:t>
            </a:r>
            <a:r>
              <a:rPr lang="ar-IQ" dirty="0" err="1"/>
              <a:t>دارئا</a:t>
            </a:r>
            <a:r>
              <a:rPr lang="ar-IQ" dirty="0"/>
              <a:t> للفساد، محققة للمصلحة؛ فقد يرى السلطان أن وجود عصابة مفسدة تخيف الناس وترهبهم أشد خطرا على الأمة من قتل شخص فقط، أو من قتله وأخذ </a:t>
            </a:r>
            <a:r>
              <a:rPr lang="ar-IQ"/>
              <a:t>ماله</a:t>
            </a:r>
            <a:r>
              <a:rPr lang="ar-IQ" smtClean="0"/>
              <a:t>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7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المطلب الأول/ اختلافهم </a:t>
            </a:r>
            <a:r>
              <a:rPr lang="ar-IQ" dirty="0"/>
              <a:t>في حمل اللفظ على بعض معانيه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وهذا </a:t>
            </a:r>
            <a:r>
              <a:rPr lang="ar-IQ" dirty="0" err="1" smtClean="0"/>
              <a:t>يتأتی</a:t>
            </a:r>
            <a:r>
              <a:rPr lang="ar-IQ" dirty="0" smtClean="0"/>
              <a:t> </a:t>
            </a:r>
            <a:r>
              <a:rPr lang="ar-IQ" dirty="0"/>
              <a:t>مما يلي: 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أ- </a:t>
            </a:r>
            <a:r>
              <a:rPr lang="ar-IQ" dirty="0">
                <a:solidFill>
                  <a:srgbClr val="FF0000"/>
                </a:solidFill>
              </a:rPr>
              <a:t>تردد اللفظ </a:t>
            </a:r>
            <a:r>
              <a:rPr lang="ar-IQ" dirty="0" smtClean="0">
                <a:solidFill>
                  <a:srgbClr val="FF0000"/>
                </a:solidFill>
              </a:rPr>
              <a:t>بين </a:t>
            </a:r>
            <a:r>
              <a:rPr lang="ar-IQ" dirty="0">
                <a:solidFill>
                  <a:srgbClr val="FF0000"/>
                </a:solidFill>
              </a:rPr>
              <a:t>معنيين حقيقيين:</a:t>
            </a:r>
          </a:p>
          <a:p>
            <a:pPr algn="just"/>
            <a:r>
              <a:rPr lang="ar-IQ" dirty="0"/>
              <a:t>تحتمل بعض ألفاظ القرآن الكريم أكثر من معنى، وهنا يجتهد الفقيه في اختيار المعنى المراد، وقد تختلف أنظار المجتهدين في ذلك، فيكون ذلك أحد أسباب الاختلاف في الحكم.</a:t>
            </a:r>
          </a:p>
          <a:p>
            <a:pPr marL="68580" indent="0">
              <a:buNone/>
            </a:pPr>
            <a:r>
              <a:rPr lang="ar-IQ" dirty="0"/>
              <a:t>مثال ذلك قوله تعالى: </a:t>
            </a:r>
            <a:r>
              <a:rPr lang="ar-IQ" dirty="0" smtClean="0">
                <a:sym typeface="AGA Arabesque"/>
              </a:rPr>
              <a:t></a:t>
            </a:r>
            <a:r>
              <a:rPr lang="ar-IQ" dirty="0" smtClean="0"/>
              <a:t>وَالْمُطَلَّقَاتُ </a:t>
            </a:r>
            <a:r>
              <a:rPr lang="ar-IQ" dirty="0"/>
              <a:t>يَتَرَبَّصْنَ بِأَنْفُسِهِنَّ ثَلَاثَةَ </a:t>
            </a:r>
            <a:r>
              <a:rPr lang="ar-IQ" dirty="0" smtClean="0"/>
              <a:t>قُرُوءٍ</a:t>
            </a:r>
            <a:r>
              <a:rPr lang="ar-IQ" dirty="0" smtClean="0">
                <a:sym typeface="AGA Arabesque"/>
              </a:rPr>
              <a:t> (البقرة: 228).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51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836712"/>
            <a:ext cx="7128908" cy="4995917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فلفظ : (القرء) يطلق على </a:t>
            </a:r>
            <a:r>
              <a:rPr lang="ar-IQ" dirty="0">
                <a:solidFill>
                  <a:srgbClr val="FF0000"/>
                </a:solidFill>
              </a:rPr>
              <a:t>الحيض</a:t>
            </a:r>
            <a:r>
              <a:rPr lang="ar-IQ" dirty="0"/>
              <a:t> كما يطلق على ا</a:t>
            </a:r>
            <a:r>
              <a:rPr lang="ar-IQ" dirty="0">
                <a:solidFill>
                  <a:srgbClr val="FF0000"/>
                </a:solidFill>
              </a:rPr>
              <a:t>لطهر</a:t>
            </a:r>
            <a:r>
              <a:rPr lang="ar-IQ" dirty="0"/>
              <a:t> في اللغة، ومن هنا اختلف الفقهاء في القرء المعتبر في العدة؛ هل هو </a:t>
            </a:r>
            <a:r>
              <a:rPr lang="ar-IQ" dirty="0">
                <a:solidFill>
                  <a:srgbClr val="FF0000"/>
                </a:solidFill>
              </a:rPr>
              <a:t>الحيض أو الطهر؟.</a:t>
            </a:r>
          </a:p>
          <a:p>
            <a:pPr algn="just"/>
            <a:r>
              <a:rPr lang="ar-IQ" dirty="0">
                <a:solidFill>
                  <a:srgbClr val="FF0000"/>
                </a:solidFill>
              </a:rPr>
              <a:t>فذهب الجمهور، </a:t>
            </a:r>
            <a:r>
              <a:rPr lang="ar-IQ" dirty="0"/>
              <a:t>ومنهم: أبو حنيفة وأحمد في أصح الروايتين عنه </a:t>
            </a:r>
            <a:r>
              <a:rPr lang="ar-IQ" dirty="0" smtClean="0"/>
              <a:t>؛ إلى </a:t>
            </a:r>
            <a:r>
              <a:rPr lang="ar-IQ" dirty="0"/>
              <a:t>أنه </a:t>
            </a:r>
            <a:r>
              <a:rPr lang="ar-IQ" dirty="0" smtClean="0"/>
              <a:t>الحيض. </a:t>
            </a:r>
            <a:endParaRPr lang="ar-IQ" dirty="0"/>
          </a:p>
          <a:p>
            <a:pPr algn="just"/>
            <a:r>
              <a:rPr lang="ar-IQ" dirty="0">
                <a:solidFill>
                  <a:srgbClr val="FF0000"/>
                </a:solidFill>
              </a:rPr>
              <a:t>وذهب بعض الفقهاء، </a:t>
            </a:r>
            <a:r>
              <a:rPr lang="ar-IQ" dirty="0" smtClean="0"/>
              <a:t>ومنهم: </a:t>
            </a:r>
            <a:r>
              <a:rPr lang="ar-IQ" dirty="0"/>
              <a:t>مالك والشافعي والظاهرية، وهو أشهر الروايتين عند </a:t>
            </a:r>
            <a:r>
              <a:rPr lang="ar-IQ" dirty="0" err="1" smtClean="0"/>
              <a:t>الإمامية</a:t>
            </a:r>
            <a:r>
              <a:rPr lang="ar-IQ" dirty="0"/>
              <a:t>، إلى أنه الطهر </a:t>
            </a:r>
            <a:r>
              <a:rPr lang="ar-IQ" dirty="0" smtClean="0"/>
              <a:t>. </a:t>
            </a:r>
          </a:p>
          <a:p>
            <a:pPr algn="just"/>
            <a:r>
              <a:rPr lang="ar-IQ" dirty="0"/>
              <a:t>وهذا الاختلاف تبنى عليه أحكام كثيرة، وقد احتج كل من الفريقين </a:t>
            </a:r>
            <a:r>
              <a:rPr lang="ar-IQ" dirty="0" smtClean="0"/>
              <a:t>لمذهبه </a:t>
            </a:r>
            <a:r>
              <a:rPr lang="ar-IQ" dirty="0"/>
              <a:t>في تعيين المعنى الذي اختاره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805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مثال آخر: </a:t>
            </a:r>
            <a:r>
              <a:rPr lang="ar-IQ" dirty="0"/>
              <a:t>ومثل هذا لفظ </a:t>
            </a:r>
            <a:r>
              <a:rPr lang="ar-IQ" dirty="0">
                <a:solidFill>
                  <a:srgbClr val="FF0000"/>
                </a:solidFill>
              </a:rPr>
              <a:t>(الشفق)</a:t>
            </a:r>
            <a:r>
              <a:rPr lang="ar-IQ" dirty="0"/>
              <a:t> فهو لفظ مشترك بين </a:t>
            </a:r>
            <a:r>
              <a:rPr lang="ar-IQ" dirty="0">
                <a:solidFill>
                  <a:srgbClr val="FF0000"/>
                </a:solidFill>
              </a:rPr>
              <a:t>البياض </a:t>
            </a:r>
            <a:r>
              <a:rPr lang="ar-IQ" dirty="0" smtClean="0">
                <a:solidFill>
                  <a:srgbClr val="FF0000"/>
                </a:solidFill>
              </a:rPr>
              <a:t>والحمرة</a:t>
            </a:r>
            <a:r>
              <a:rPr lang="ar-IQ" dirty="0" smtClean="0"/>
              <a:t>. فمنهم من بنى أحكامه على الحمرة ومنهم من بناها على البياض.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699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764704"/>
            <a:ext cx="7200916" cy="5067925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ar-IQ" dirty="0">
                <a:solidFill>
                  <a:srgbClr val="FF0000"/>
                </a:solidFill>
              </a:rPr>
              <a:t>ب - تردد اللفظ بين المعنى الحقيقي والمعنى المجازي :</a:t>
            </a:r>
          </a:p>
          <a:p>
            <a:pPr algn="just"/>
            <a:r>
              <a:rPr lang="ar-IQ" dirty="0"/>
              <a:t>قد يتردد اللفظ </a:t>
            </a:r>
            <a:r>
              <a:rPr lang="ar-IQ" dirty="0" smtClean="0"/>
              <a:t>بين </a:t>
            </a:r>
            <a:r>
              <a:rPr lang="ar-IQ" dirty="0"/>
              <a:t>معني حقيقي وآخر مجازي، فيختار البعض حمله على المعنى الحقيقي، ويختار آخرون حمله على المعنى المجازي، فيؤدي ذلك إلى الاختلاف في استنباط الحكم. مثال ذلك قوله تعالى : </a:t>
            </a:r>
            <a:r>
              <a:rPr lang="ar-IQ" dirty="0" err="1" smtClean="0"/>
              <a:t>أ</a:t>
            </a:r>
            <a:r>
              <a:rPr lang="ar-IQ" dirty="0" err="1" smtClean="0">
                <a:sym typeface="AGA Arabesque"/>
              </a:rPr>
              <a:t></a:t>
            </a:r>
            <a:r>
              <a:rPr lang="ar-IQ" dirty="0" err="1" smtClean="0"/>
              <a:t>َوْ</a:t>
            </a:r>
            <a:r>
              <a:rPr lang="ar-IQ" dirty="0" smtClean="0"/>
              <a:t> </a:t>
            </a:r>
            <a:r>
              <a:rPr lang="ar-IQ" dirty="0"/>
              <a:t>يُنْفَوْا مِنَ </a:t>
            </a:r>
            <a:r>
              <a:rPr lang="ar-IQ" dirty="0" smtClean="0"/>
              <a:t>الْأَرْضِ</a:t>
            </a:r>
            <a:r>
              <a:rPr lang="ar-IQ" dirty="0" smtClean="0">
                <a:sym typeface="AGA Arabesque"/>
              </a:rPr>
              <a:t> </a:t>
            </a:r>
            <a:r>
              <a:rPr lang="ar-IQ" dirty="0">
                <a:sym typeface="AGA Arabesque"/>
              </a:rPr>
              <a:t>( المائدة/ 33). الوارد في الآية التي تتحدث عن عقوبة المحاربين.</a:t>
            </a:r>
          </a:p>
          <a:p>
            <a:pPr marL="68580" indent="0" algn="just">
              <a:buNone/>
            </a:pPr>
            <a:r>
              <a:rPr lang="ar-IQ" dirty="0">
                <a:sym typeface="AGA Arabesque"/>
              </a:rPr>
              <a:t>فالمعنى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الحقيقي</a:t>
            </a:r>
            <a:r>
              <a:rPr lang="ar-IQ" dirty="0">
                <a:sym typeface="AGA Arabesque"/>
              </a:rPr>
              <a:t> للنفي، هو: الإخراج من الأرض التي ارتكب فيها الفساد. والمعنى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المجازي</a:t>
            </a:r>
            <a:r>
              <a:rPr lang="ar-IQ" dirty="0">
                <a:sym typeface="AGA Arabesque"/>
              </a:rPr>
              <a:t>، هو : السجن.</a:t>
            </a:r>
          </a:p>
          <a:p>
            <a:pPr marL="68580" indent="0" algn="just">
              <a:buNone/>
            </a:pPr>
            <a:r>
              <a:rPr lang="ar-IQ" dirty="0">
                <a:sym typeface="AGA Arabesque"/>
              </a:rPr>
              <a:t>فحمل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الجمهور </a:t>
            </a:r>
            <a:r>
              <a:rPr lang="ar-IQ" dirty="0">
                <a:sym typeface="AGA Arabesque"/>
              </a:rPr>
              <a:t>اللفظ على المعنى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الحقيقي</a:t>
            </a:r>
            <a:r>
              <a:rPr lang="ar-IQ" dirty="0">
                <a:sym typeface="AGA Arabesque"/>
              </a:rPr>
              <a:t>، بحجة : أن اللفظ يجب حمله على المعنى الحقيقي ما لم يصرف عنه صارف. ولم يوجد صارف هنا. لذلك لا يصح استعماله في المعنى المجازي.</a:t>
            </a:r>
          </a:p>
          <a:p>
            <a:pPr marL="68580" indent="0" algn="just">
              <a:buNone/>
            </a:pPr>
            <a:r>
              <a:rPr lang="ar-IQ" dirty="0">
                <a:sym typeface="AGA Arabesque"/>
              </a:rPr>
              <a:t>وحمل ا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لحنفية</a:t>
            </a:r>
            <a:r>
              <a:rPr lang="ar-IQ" dirty="0">
                <a:sym typeface="AGA Arabesque"/>
              </a:rPr>
              <a:t> اللفظ على المعنى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المجازي</a:t>
            </a:r>
            <a:r>
              <a:rPr lang="ar-IQ" dirty="0">
                <a:sym typeface="AGA Arabesque"/>
              </a:rPr>
              <a:t>، واحتجوا لذلك :</a:t>
            </a:r>
          </a:p>
          <a:p>
            <a:pPr marL="6858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10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692696"/>
            <a:ext cx="7560840" cy="5139933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بأن </a:t>
            </a:r>
            <a:r>
              <a:rPr lang="ar-IQ" dirty="0" err="1"/>
              <a:t>الصارف</a:t>
            </a:r>
            <a:r>
              <a:rPr lang="ar-IQ" dirty="0"/>
              <a:t> عن إرادة المعنى الحقيقي هنا موجود، وذلك لأنه ي</a:t>
            </a:r>
            <a:r>
              <a:rPr lang="ar-IQ" dirty="0">
                <a:solidFill>
                  <a:srgbClr val="FF0000"/>
                </a:solidFill>
              </a:rPr>
              <a:t>ستحيل</a:t>
            </a:r>
            <a:r>
              <a:rPr lang="ar-IQ" dirty="0"/>
              <a:t> أن يكون المراد منه </a:t>
            </a:r>
            <a:r>
              <a:rPr lang="ar-IQ" dirty="0">
                <a:solidFill>
                  <a:srgbClr val="FF0000"/>
                </a:solidFill>
              </a:rPr>
              <a:t>النفي من جميع الأرض</a:t>
            </a:r>
            <a:r>
              <a:rPr lang="ar-IQ" dirty="0"/>
              <a:t>، لأن ذلك لا يكون إلا بالقتل، </a:t>
            </a:r>
            <a:r>
              <a:rPr lang="ar-IQ" dirty="0">
                <a:solidFill>
                  <a:srgbClr val="FF0000"/>
                </a:solidFill>
              </a:rPr>
              <a:t>والقتل عقوبة أخرى </a:t>
            </a:r>
            <a:r>
              <a:rPr lang="ar-IQ" dirty="0"/>
              <a:t>غير النفي.</a:t>
            </a:r>
          </a:p>
          <a:p>
            <a:pPr algn="just"/>
            <a:r>
              <a:rPr lang="ar-IQ" dirty="0"/>
              <a:t>كما أنه لا يصح أن يكون المراد منه </a:t>
            </a:r>
            <a:r>
              <a:rPr lang="ar-IQ" dirty="0">
                <a:solidFill>
                  <a:srgbClr val="FF0000"/>
                </a:solidFill>
              </a:rPr>
              <a:t>خصوص النفي </a:t>
            </a:r>
            <a:r>
              <a:rPr lang="ar-IQ" dirty="0"/>
              <a:t>من أرض المسلمين لأن ذلك يؤدي إلى زج المسلم في </a:t>
            </a:r>
            <a:r>
              <a:rPr lang="ar-IQ" dirty="0">
                <a:solidFill>
                  <a:srgbClr val="FF0000"/>
                </a:solidFill>
              </a:rPr>
              <a:t>أرض الكفر، وهذا غير جائز</a:t>
            </a:r>
            <a:r>
              <a:rPr lang="ar-IQ" dirty="0"/>
              <a:t>.</a:t>
            </a:r>
          </a:p>
          <a:p>
            <a:pPr algn="just"/>
            <a:r>
              <a:rPr lang="ar-IQ" dirty="0"/>
              <a:t>كما أنه لا يصح أن يراد به النفي من الأرض التي ارتكب </a:t>
            </a:r>
            <a:r>
              <a:rPr lang="ar-IQ" dirty="0">
                <a:solidFill>
                  <a:srgbClr val="FF0000"/>
                </a:solidFill>
              </a:rPr>
              <a:t>فيها الفساد إلى بقعة ثانية </a:t>
            </a:r>
            <a:r>
              <a:rPr lang="ar-IQ" dirty="0"/>
              <a:t>من أرض المسلمين؛ لأن ذلك لا يحقق الغرض المقصود من العقوبة، وهو الزجر عن إخافة السبيل، وكف الأذى عن الناس، وذلك لأنه </a:t>
            </a:r>
            <a:r>
              <a:rPr lang="ar-IQ" dirty="0">
                <a:solidFill>
                  <a:srgbClr val="FF0000"/>
                </a:solidFill>
              </a:rPr>
              <a:t>قد يرتكب في الأرض الثانية</a:t>
            </a:r>
            <a:r>
              <a:rPr lang="ar-IQ" dirty="0"/>
              <a:t> مثل ما ارتكب في الأرض الأولى.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9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ومن هنا قال </a:t>
            </a:r>
            <a:r>
              <a:rPr lang="ar-IQ" dirty="0">
                <a:solidFill>
                  <a:srgbClr val="FF0000"/>
                </a:solidFill>
              </a:rPr>
              <a:t>الحنفية</a:t>
            </a:r>
            <a:r>
              <a:rPr lang="ar-IQ" dirty="0"/>
              <a:t>: يتعين حمل اللفظ على المعنى </a:t>
            </a:r>
            <a:r>
              <a:rPr lang="ar-IQ" dirty="0">
                <a:solidFill>
                  <a:srgbClr val="FF0000"/>
                </a:solidFill>
              </a:rPr>
              <a:t>المجازي</a:t>
            </a:r>
            <a:r>
              <a:rPr lang="ar-IQ" dirty="0"/>
              <a:t> وهو السجن، إذ به يتحقق النفي من غير قتل، كما أنه لا يمنع منه مانع شرعي، ثم هو يحقق الغرض المقصود من التشريع.</a:t>
            </a:r>
          </a:p>
        </p:txBody>
      </p:sp>
    </p:spTree>
    <p:extLst>
      <p:ext uri="{BB962C8B-B14F-4D97-AF65-F5344CB8AC3E}">
        <p14:creationId xmlns:p14="http://schemas.microsoft.com/office/powerpoint/2010/main" val="26922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65618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>
                <a:solidFill>
                  <a:srgbClr val="FF0000"/>
                </a:solidFill>
              </a:rPr>
              <a:t>ج- تردد اللفظ بين المعنى اللغوي والمعنى الشرعي: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988840"/>
            <a:ext cx="7416824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قد </a:t>
            </a:r>
            <a:r>
              <a:rPr lang="ar-IQ" dirty="0"/>
              <a:t>يتردد اللفظ بين المعنيين : اللغوي والشرعي، فيختار كل فريق </a:t>
            </a:r>
            <a:r>
              <a:rPr lang="ar-IQ" dirty="0" err="1"/>
              <a:t>معنی</a:t>
            </a:r>
            <a:r>
              <a:rPr lang="ar-IQ" dirty="0"/>
              <a:t> غير الذي يختاره الفريق الآخر، فيكون ذلك من أسباب الخلاف</a:t>
            </a:r>
            <a:r>
              <a:rPr lang="ar-IQ" dirty="0" smtClean="0"/>
              <a:t>. </a:t>
            </a:r>
            <a:r>
              <a:rPr lang="ar-IQ" dirty="0"/>
              <a:t>مثال على ذلك: قوله تعالى</a:t>
            </a:r>
            <a:r>
              <a:rPr lang="ar-IQ" dirty="0" smtClean="0"/>
              <a:t>: </a:t>
            </a:r>
            <a:r>
              <a:rPr lang="ar-IQ" dirty="0" smtClean="0">
                <a:sym typeface="AGA Arabesque"/>
              </a:rPr>
              <a:t></a:t>
            </a:r>
            <a:r>
              <a:rPr lang="ar-IQ" dirty="0" smtClean="0"/>
              <a:t>حُرِّمَتْ </a:t>
            </a:r>
            <a:r>
              <a:rPr lang="ar-IQ" dirty="0"/>
              <a:t>عَلَيْكُمْ أُمَّهَاتُكُمْ </a:t>
            </a:r>
            <a:r>
              <a:rPr lang="ar-IQ" dirty="0" smtClean="0"/>
              <a:t>وَبَنَاتُكُمْ</a:t>
            </a:r>
            <a:r>
              <a:rPr lang="ar-IQ" dirty="0" smtClean="0">
                <a:sym typeface="AGA Arabesque"/>
              </a:rPr>
              <a:t> . </a:t>
            </a:r>
            <a:r>
              <a:rPr lang="ar-IQ" dirty="0">
                <a:sym typeface="AGA Arabesque"/>
              </a:rPr>
              <a:t>( النساء: 23) . فالبنت في ا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للغة</a:t>
            </a:r>
            <a:r>
              <a:rPr lang="ar-IQ" dirty="0">
                <a:sym typeface="AGA Arabesque"/>
              </a:rPr>
              <a:t> : هي </a:t>
            </a:r>
            <a:r>
              <a:rPr lang="ar-IQ" dirty="0">
                <a:solidFill>
                  <a:schemeClr val="tx1"/>
                </a:solidFill>
                <a:sym typeface="AGA Arabesque"/>
              </a:rPr>
              <a:t>المتولدة من ماء الرجل مطلقا</a:t>
            </a:r>
            <a:r>
              <a:rPr lang="ar-IQ" dirty="0">
                <a:sym typeface="AGA Arabesque"/>
              </a:rPr>
              <a:t>. وفي </a:t>
            </a:r>
            <a:r>
              <a:rPr lang="ar-IQ" dirty="0" smtClean="0">
                <a:solidFill>
                  <a:srgbClr val="FF0000"/>
                </a:solidFill>
                <a:sym typeface="AGA Arabesque"/>
              </a:rPr>
              <a:t>الشرع</a:t>
            </a:r>
            <a:r>
              <a:rPr lang="ar-IQ" dirty="0" smtClean="0">
                <a:sym typeface="AGA Arabesque"/>
              </a:rPr>
              <a:t>: </a:t>
            </a:r>
            <a:r>
              <a:rPr lang="ar-IQ" dirty="0">
                <a:sym typeface="AGA Arabesque"/>
              </a:rPr>
              <a:t>هي المتولدة من مائه بوجه مشروع.</a:t>
            </a:r>
          </a:p>
          <a:p>
            <a:pPr algn="just"/>
            <a:r>
              <a:rPr lang="ar-IQ" dirty="0">
                <a:sym typeface="AGA Arabesque"/>
              </a:rPr>
              <a:t>فحمل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الجمهور </a:t>
            </a:r>
            <a:r>
              <a:rPr lang="ar-IQ" dirty="0">
                <a:sym typeface="AGA Arabesque"/>
              </a:rPr>
              <a:t>اللفظ على </a:t>
            </a:r>
            <a:r>
              <a:rPr lang="ar-IQ" dirty="0">
                <a:solidFill>
                  <a:srgbClr val="FF0000"/>
                </a:solidFill>
                <a:sym typeface="AGA Arabesque"/>
              </a:rPr>
              <a:t>المعنى </a:t>
            </a:r>
            <a:r>
              <a:rPr lang="ar-IQ" dirty="0" smtClean="0">
                <a:solidFill>
                  <a:srgbClr val="FF0000"/>
                </a:solidFill>
                <a:sym typeface="AGA Arabesque"/>
              </a:rPr>
              <a:t>اللغوي</a:t>
            </a:r>
            <a:r>
              <a:rPr lang="ar-IQ" dirty="0" smtClean="0">
                <a:sym typeface="AGA Arabesque"/>
              </a:rPr>
              <a:t>؛ </a:t>
            </a:r>
            <a:r>
              <a:rPr lang="ar-IQ" dirty="0">
                <a:sym typeface="AGA Arabesque"/>
              </a:rPr>
              <a:t>ومن هنا رأوا حرمة البنت المتخلقة من الزنى على من تخلقت من مائه؛ حكمها في ذلك حكم البنت الشرعية.</a:t>
            </a:r>
          </a:p>
          <a:p>
            <a:pPr algn="just"/>
            <a:r>
              <a:rPr lang="ar-IQ" sz="2200" dirty="0">
                <a:sym typeface="AGA Arabesque"/>
              </a:rPr>
              <a:t>بينما حملها </a:t>
            </a:r>
            <a:r>
              <a:rPr lang="ar-IQ" sz="2200" dirty="0">
                <a:solidFill>
                  <a:srgbClr val="FF0000"/>
                </a:solidFill>
                <a:sym typeface="AGA Arabesque"/>
              </a:rPr>
              <a:t>البعض من الفقهاء </a:t>
            </a:r>
            <a:r>
              <a:rPr lang="ar-IQ" sz="2200" dirty="0">
                <a:sym typeface="AGA Arabesque"/>
              </a:rPr>
              <a:t>على </a:t>
            </a:r>
            <a:r>
              <a:rPr lang="ar-IQ" sz="2200" dirty="0">
                <a:solidFill>
                  <a:srgbClr val="FF0000"/>
                </a:solidFill>
                <a:sym typeface="AGA Arabesque"/>
              </a:rPr>
              <a:t>المعنى الشرعي</a:t>
            </a:r>
            <a:r>
              <a:rPr lang="ar-IQ" sz="2200" dirty="0">
                <a:sym typeface="AGA Arabesque"/>
              </a:rPr>
              <a:t>، ومن هنا رأوا عدم تحريم المتخلقة من ماء الزنى على من تخلقت من مائه؛ لأنها </a:t>
            </a:r>
            <a:r>
              <a:rPr lang="ar-IQ" sz="2200" dirty="0" smtClean="0">
                <a:sym typeface="AGA Arabesque"/>
              </a:rPr>
              <a:t>ليست بنتاً شرعية؛ بدليل عدم توريثها، </a:t>
            </a:r>
            <a:r>
              <a:rPr lang="ar-IQ" sz="2200" dirty="0">
                <a:sym typeface="AGA Arabesque"/>
              </a:rPr>
              <a:t>وعدم إباحة الخلوة بها، وعدم ثبوت الولاية عليها. </a:t>
            </a:r>
          </a:p>
          <a:p>
            <a:pPr algn="just"/>
            <a:endParaRPr lang="ar-IQ" sz="2200" dirty="0">
              <a:sym typeface="AGA Arabesque"/>
            </a:endParaRPr>
          </a:p>
          <a:p>
            <a:pPr algn="just"/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90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د- تردد الكلمة الرابطة بين عدة معانٍ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916832"/>
            <a:ext cx="7704856" cy="3915797"/>
          </a:xfrm>
        </p:spPr>
        <p:txBody>
          <a:bodyPr>
            <a:noAutofit/>
          </a:bodyPr>
          <a:lstStyle/>
          <a:p>
            <a:pPr algn="just"/>
            <a:r>
              <a:rPr lang="ar-IQ" sz="2800" dirty="0" smtClean="0"/>
              <a:t>ومن </a:t>
            </a:r>
            <a:r>
              <a:rPr lang="ar-IQ" sz="2800" dirty="0"/>
              <a:t>قبيل حمل اللفظ على بعض معانيه الاختلاف </a:t>
            </a:r>
            <a:r>
              <a:rPr lang="ar-IQ" sz="2800" dirty="0" smtClean="0"/>
              <a:t>الناشئ </a:t>
            </a:r>
            <a:r>
              <a:rPr lang="ar-IQ" sz="2800" dirty="0"/>
              <a:t>عن تردد </a:t>
            </a:r>
            <a:r>
              <a:rPr lang="ar-IQ" sz="2800" dirty="0" smtClean="0"/>
              <a:t>الكلمة </a:t>
            </a:r>
            <a:r>
              <a:rPr lang="ar-IQ" sz="2800" dirty="0"/>
              <a:t>التي تربط الالفاظ بعضها ببعض بين معنيين مثال ذلك </a:t>
            </a:r>
            <a:r>
              <a:rPr lang="ar-IQ" sz="2800" dirty="0" smtClean="0"/>
              <a:t>: قوله </a:t>
            </a:r>
            <a:r>
              <a:rPr lang="ar-IQ" sz="2800" dirty="0"/>
              <a:t>تعالى : </a:t>
            </a:r>
            <a:r>
              <a:rPr lang="ar-IQ" sz="2800" dirty="0" smtClean="0">
                <a:sym typeface="AGA Arabesque"/>
              </a:rPr>
              <a:t>إ</a:t>
            </a:r>
            <a:r>
              <a:rPr lang="ar-IQ" sz="2800" dirty="0" smtClean="0"/>
              <a:t>ِنَّمَا </a:t>
            </a:r>
            <a:r>
              <a:rPr lang="ar-IQ" sz="2800" dirty="0"/>
              <a:t>جَزَاءُ الَّذِينَ يُحَارِبُونَ اللَّهَ وَرَسُولَهُ وَيَسْعَوْنَ فِي الْأَرْضِ فَسَادًا أَنْ يُقَتَّلُوا أَوْ يُصَلَّبُوا أَوْ تُقَطَّعَ أَيْدِيهِمْ وَأَرْجُلُهُمْ مِنْ خِلَافٍ أَوْ يُنْفَوْا مِنَ </a:t>
            </a:r>
            <a:r>
              <a:rPr lang="ar-IQ" sz="2800" dirty="0" smtClean="0"/>
              <a:t>الْأَرْضِ</a:t>
            </a:r>
            <a:r>
              <a:rPr lang="ar-IQ" sz="2800" dirty="0" smtClean="0">
                <a:sym typeface="AGA Arabesque"/>
              </a:rPr>
              <a:t></a:t>
            </a:r>
            <a:r>
              <a:rPr lang="ar-IQ" sz="2800" dirty="0" smtClean="0"/>
              <a:t> (</a:t>
            </a:r>
            <a:r>
              <a:rPr lang="ar-IQ" sz="2800" dirty="0" err="1" smtClean="0"/>
              <a:t>المائده</a:t>
            </a:r>
            <a:r>
              <a:rPr lang="ar-IQ" sz="2800" dirty="0" smtClean="0"/>
              <a:t> </a:t>
            </a:r>
            <a:r>
              <a:rPr lang="ar-IQ" sz="2800" dirty="0"/>
              <a:t>33 </a:t>
            </a:r>
            <a:r>
              <a:rPr lang="ar-IQ" sz="2800" dirty="0" smtClean="0"/>
              <a:t>)؛ فالألفاظ هنا ركب بعضها على بعض بكلمه (او ) وهي </a:t>
            </a:r>
            <a:r>
              <a:rPr lang="ar-IQ" sz="2800" dirty="0" err="1" smtClean="0"/>
              <a:t>تاتي</a:t>
            </a:r>
            <a:r>
              <a:rPr lang="ar-IQ" sz="2800" dirty="0" smtClean="0"/>
              <a:t> في </a:t>
            </a:r>
            <a:r>
              <a:rPr lang="ar-IQ" sz="2800" dirty="0" err="1" smtClean="0"/>
              <a:t>اللغه</a:t>
            </a:r>
            <a:r>
              <a:rPr lang="ar-IQ" sz="2800" dirty="0" smtClean="0"/>
              <a:t> </a:t>
            </a:r>
            <a:r>
              <a:rPr lang="ar-IQ" sz="2800" dirty="0" smtClean="0">
                <a:solidFill>
                  <a:srgbClr val="FF0000"/>
                </a:solidFill>
              </a:rPr>
              <a:t>للتخيير </a:t>
            </a:r>
            <a:r>
              <a:rPr lang="ar-IQ" sz="2800" dirty="0" err="1" smtClean="0">
                <a:solidFill>
                  <a:srgbClr val="FF0000"/>
                </a:solidFill>
              </a:rPr>
              <a:t>تاره</a:t>
            </a:r>
            <a:r>
              <a:rPr lang="ar-IQ" sz="2800" dirty="0" smtClean="0">
                <a:solidFill>
                  <a:srgbClr val="FF0000"/>
                </a:solidFill>
              </a:rPr>
              <a:t> وللتوزيع والتنويع </a:t>
            </a:r>
            <a:r>
              <a:rPr lang="ar-IQ" sz="2800" dirty="0" err="1" smtClean="0">
                <a:solidFill>
                  <a:srgbClr val="FF0000"/>
                </a:solidFill>
              </a:rPr>
              <a:t>تاره</a:t>
            </a:r>
            <a:r>
              <a:rPr lang="ar-IQ" sz="2800" dirty="0" smtClean="0">
                <a:solidFill>
                  <a:srgbClr val="FF0000"/>
                </a:solidFill>
              </a:rPr>
              <a:t> اخرى. </a:t>
            </a:r>
            <a:endParaRPr lang="ar-IQ" sz="2800" dirty="0" smtClean="0"/>
          </a:p>
        </p:txBody>
      </p:sp>
    </p:spTree>
    <p:extLst>
      <p:ext uri="{BB962C8B-B14F-4D97-AF65-F5344CB8AC3E}">
        <p14:creationId xmlns:p14="http://schemas.microsoft.com/office/powerpoint/2010/main" val="12125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180</TotalTime>
  <Words>903</Words>
  <Application>Microsoft Office PowerPoint</Application>
  <PresentationFormat>عرض على الشاشة (3:4)‏</PresentationFormat>
  <Paragraphs>32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أوستن</vt:lpstr>
      <vt:lpstr>محاضرة رقم (2) الفقه المقارن</vt:lpstr>
      <vt:lpstr>المطلب الأول/ اختلافهم في حمل اللفظ على بعض معانيه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ج- تردد اللفظ بين المعنى اللغوي والمعنى الشرعي: </vt:lpstr>
      <vt:lpstr>د- تردد الكلمة الرابطة بين عدة معانٍ 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(2) الفقه المقارن</dc:title>
  <dc:creator>usw</dc:creator>
  <cp:lastModifiedBy>usw</cp:lastModifiedBy>
  <cp:revision>25</cp:revision>
  <dcterms:created xsi:type="dcterms:W3CDTF">2021-10-31T11:58:03Z</dcterms:created>
  <dcterms:modified xsi:type="dcterms:W3CDTF">2021-11-09T06:54:50Z</dcterms:modified>
</cp:coreProperties>
</file>