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59" r:id="rId6"/>
    <p:sldId id="269" r:id="rId7"/>
    <p:sldId id="260" r:id="rId8"/>
    <p:sldId id="261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4344EAF-E70F-4E92-BBFA-FBD0CC94909A}" type="datetimeFigureOut">
              <a:rPr lang="ar-IQ" smtClean="0"/>
              <a:t>03/04/1443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3067B1-D2F0-4CAC-BAC6-7F0B1C669B6C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رقم (3) / الفقه المقارن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rgbClr val="92D050"/>
                </a:solidFill>
              </a:rPr>
              <a:t>د. مها الجبوري</a:t>
            </a:r>
            <a:endParaRPr lang="ar-IQ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>
                <a:effectLst/>
              </a:rPr>
              <a:t>المطلب الثاني اختلافهم في تخصيص عام الكتاب </a:t>
            </a:r>
            <a:r>
              <a:rPr lang="ar-IQ" b="1" dirty="0" smtClean="0">
                <a:effectLst/>
              </a:rPr>
              <a:t>بخبر الآحاد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b="1" dirty="0">
                <a:solidFill>
                  <a:srgbClr val="FF0000"/>
                </a:solidFill>
              </a:rPr>
              <a:t>العام: </a:t>
            </a:r>
            <a:r>
              <a:rPr lang="ar-IQ" b="1" dirty="0" smtClean="0"/>
              <a:t>هو لفظ </a:t>
            </a:r>
            <a:r>
              <a:rPr lang="ar-IQ" b="1" dirty="0"/>
              <a:t>يستغرق جميع ما يصلح له بوضع واحد.</a:t>
            </a:r>
            <a:endParaRPr lang="ar-IQ" dirty="0"/>
          </a:p>
          <a:p>
            <a:pPr marL="64008" indent="0" algn="just">
              <a:buNone/>
            </a:pPr>
            <a:r>
              <a:rPr lang="ar-IQ" dirty="0"/>
              <a:t>وألفاظ العموم كثيرة؛ مثل</a:t>
            </a:r>
            <a:r>
              <a:rPr lang="ar-IQ" dirty="0">
                <a:solidFill>
                  <a:srgbClr val="FF0000"/>
                </a:solidFill>
              </a:rPr>
              <a:t>: </a:t>
            </a:r>
            <a:r>
              <a:rPr lang="ar-IQ" dirty="0">
                <a:solidFill>
                  <a:srgbClr val="0070C0"/>
                </a:solidFill>
              </a:rPr>
              <a:t>كل</a:t>
            </a:r>
            <a:r>
              <a:rPr lang="ar-IQ" dirty="0">
                <a:solidFill>
                  <a:srgbClr val="0070C0"/>
                </a:solidFill>
              </a:rPr>
              <a:t>، في قوله تعالى: (كلُّ مَن عليها </a:t>
            </a:r>
            <a:r>
              <a:rPr lang="ar-IQ" dirty="0" smtClean="0">
                <a:solidFill>
                  <a:srgbClr val="0070C0"/>
                </a:solidFill>
              </a:rPr>
              <a:t>فان)، وجميع </a:t>
            </a:r>
            <a:r>
              <a:rPr lang="ar-IQ" dirty="0">
                <a:solidFill>
                  <a:srgbClr val="0070C0"/>
                </a:solidFill>
              </a:rPr>
              <a:t>كقوله تعالى: (وَلَوْ شَاءَ رَبُّكَ لَآمَنَ مَن فِي الْأَرْضِ كُلُّهُمْ </a:t>
            </a:r>
            <a:r>
              <a:rPr lang="ar-IQ" dirty="0" smtClean="0">
                <a:solidFill>
                  <a:srgbClr val="0070C0"/>
                </a:solidFill>
              </a:rPr>
              <a:t>جَمِيعًا)</a:t>
            </a:r>
            <a:r>
              <a:rPr lang="ar-IQ" dirty="0" smtClean="0">
                <a:solidFill>
                  <a:srgbClr val="FF0000"/>
                </a:solidFill>
              </a:rPr>
              <a:t>، (والنكرة </a:t>
            </a:r>
            <a:r>
              <a:rPr lang="ar-IQ" dirty="0">
                <a:solidFill>
                  <a:srgbClr val="FF0000"/>
                </a:solidFill>
              </a:rPr>
              <a:t>في سياق </a:t>
            </a:r>
            <a:r>
              <a:rPr lang="ar-IQ" dirty="0">
                <a:solidFill>
                  <a:srgbClr val="FF0000"/>
                </a:solidFill>
              </a:rPr>
              <a:t>النفي مثل </a:t>
            </a:r>
            <a:r>
              <a:rPr lang="ar-IQ" dirty="0" smtClean="0">
                <a:solidFill>
                  <a:srgbClr val="FF0000"/>
                </a:solidFill>
              </a:rPr>
              <a:t>(</a:t>
            </a:r>
            <a:r>
              <a:rPr lang="ar-IQ" dirty="0">
                <a:solidFill>
                  <a:srgbClr val="FF0000"/>
                </a:solidFill>
              </a:rPr>
              <a:t>لاَ </a:t>
            </a:r>
            <a:r>
              <a:rPr lang="ar-IQ" dirty="0">
                <a:solidFill>
                  <a:srgbClr val="0070C0"/>
                </a:solidFill>
              </a:rPr>
              <a:t>إلهَ</a:t>
            </a:r>
            <a:r>
              <a:rPr lang="ar-IQ" dirty="0">
                <a:solidFill>
                  <a:srgbClr val="FF0000"/>
                </a:solidFill>
              </a:rPr>
              <a:t> إلاَّ اللهُ)، نفتْ كلَّ إلهٍ في السَّماءِ والأرضِ، وأثبتتْ إلهيَّةَ اللهِ تعالى. أو </a:t>
            </a:r>
            <a:r>
              <a:rPr lang="ar-IQ" dirty="0" smtClean="0">
                <a:solidFill>
                  <a:srgbClr val="FF0000"/>
                </a:solidFill>
              </a:rPr>
              <a:t>النهي كقوله تعالى: </a:t>
            </a:r>
            <a:r>
              <a:rPr lang="ar-IQ" dirty="0">
                <a:solidFill>
                  <a:srgbClr val="FF0000"/>
                </a:solidFill>
              </a:rPr>
              <a:t>{ولاَ تَدْعُ مع الله إلهاً آخَر})،(</a:t>
            </a:r>
            <a:r>
              <a:rPr lang="ar-IQ" dirty="0" smtClean="0">
                <a:solidFill>
                  <a:srgbClr val="0070C0"/>
                </a:solidFill>
              </a:rPr>
              <a:t>وأسماء</a:t>
            </a:r>
            <a:r>
              <a:rPr lang="ar-IQ" dirty="0">
                <a:solidFill>
                  <a:srgbClr val="0070C0"/>
                </a:solidFill>
              </a:rPr>
              <a:t>: الموصول والشرط </a:t>
            </a:r>
            <a:r>
              <a:rPr lang="ar-IQ" dirty="0" smtClean="0">
                <a:solidFill>
                  <a:srgbClr val="0070C0"/>
                </a:solidFill>
              </a:rPr>
              <a:t>كقوله تعالى:(ولكم </a:t>
            </a:r>
            <a:r>
              <a:rPr lang="ar-IQ" dirty="0">
                <a:solidFill>
                  <a:srgbClr val="0070C0"/>
                </a:solidFill>
              </a:rPr>
              <a:t>نصف ما ترك أزواجكم </a:t>
            </a:r>
            <a:r>
              <a:rPr lang="ar-IQ" dirty="0">
                <a:solidFill>
                  <a:srgbClr val="FF0000"/>
                </a:solidFill>
              </a:rPr>
              <a:t>إن</a:t>
            </a:r>
            <a:r>
              <a:rPr lang="ar-IQ" dirty="0">
                <a:solidFill>
                  <a:srgbClr val="0070C0"/>
                </a:solidFill>
              </a:rPr>
              <a:t> لم يكن لهن ولد). </a:t>
            </a:r>
            <a:r>
              <a:rPr lang="ar-IQ" dirty="0" smtClean="0">
                <a:solidFill>
                  <a:srgbClr val="0070C0"/>
                </a:solidFill>
              </a:rPr>
              <a:t>(والاستفهام)</a:t>
            </a:r>
            <a:r>
              <a:rPr lang="ar-IQ" dirty="0" smtClean="0">
                <a:solidFill>
                  <a:srgbClr val="FF0000"/>
                </a:solidFill>
              </a:rPr>
              <a:t>، </a:t>
            </a:r>
            <a:r>
              <a:rPr lang="ar-IQ" dirty="0">
                <a:solidFill>
                  <a:srgbClr val="FF0000"/>
                </a:solidFill>
              </a:rPr>
              <a:t>والجمع </a:t>
            </a:r>
            <a:r>
              <a:rPr lang="ar-IQ" dirty="0" smtClean="0">
                <a:solidFill>
                  <a:srgbClr val="FF0000"/>
                </a:solidFill>
              </a:rPr>
              <a:t>المحلى </a:t>
            </a:r>
            <a:r>
              <a:rPr lang="ar-IQ" dirty="0">
                <a:solidFill>
                  <a:srgbClr val="FF0000"/>
                </a:solidFill>
              </a:rPr>
              <a:t>بالألف واللام وغيرها.</a:t>
            </a:r>
          </a:p>
          <a:p>
            <a:pPr marL="64008" indent="0">
              <a:buNone/>
            </a:pP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113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أما </a:t>
            </a:r>
            <a:r>
              <a:rPr lang="ar-IQ" dirty="0">
                <a:solidFill>
                  <a:srgbClr val="FF0000"/>
                </a:solidFill>
              </a:rPr>
              <a:t>الخاص فهو</a:t>
            </a:r>
            <a:r>
              <a:rPr lang="ar-IQ" dirty="0"/>
              <a:t>: اللفظ الموضوع </a:t>
            </a:r>
            <a:r>
              <a:rPr lang="ar-IQ" dirty="0">
                <a:solidFill>
                  <a:srgbClr val="FF0000"/>
                </a:solidFill>
              </a:rPr>
              <a:t>وضعاً واحداً للدلالة على </a:t>
            </a:r>
            <a:r>
              <a:rPr lang="ar-IQ" dirty="0" err="1">
                <a:solidFill>
                  <a:srgbClr val="FF0000"/>
                </a:solidFill>
              </a:rPr>
              <a:t>معنی</a:t>
            </a:r>
            <a:r>
              <a:rPr lang="ar-IQ" dirty="0">
                <a:solidFill>
                  <a:srgbClr val="FF0000"/>
                </a:solidFill>
              </a:rPr>
              <a:t> واحد</a:t>
            </a:r>
            <a:r>
              <a:rPr lang="ar-IQ" dirty="0"/>
              <a:t> على سبيل الانفراد: کـــ محمد كقوله تعالى: (وَمَا مُحَمَّدٌ إِلَّا رَسُولٌ قَدْ خَلَتْ مِن قَبْلِهِ الرُّسُلُ)</a:t>
            </a:r>
          </a:p>
          <a:p>
            <a:pPr marL="82296" indent="0" algn="just">
              <a:buNone/>
            </a:pPr>
            <a:r>
              <a:rPr lang="ar-IQ" dirty="0"/>
              <a:t>.</a:t>
            </a:r>
            <a:r>
              <a:rPr lang="ar-IQ" dirty="0" smtClean="0"/>
              <a:t> </a:t>
            </a:r>
            <a:r>
              <a:rPr lang="ar-IQ" dirty="0"/>
              <a:t>ورجل كقوله تعالى: وَجَاءَ مِنْ أَقْصَى الْمَدِينَةِ رَجُلٌ </a:t>
            </a:r>
            <a:r>
              <a:rPr lang="ar-IQ" dirty="0" smtClean="0"/>
              <a:t>يَسْعَى)، </a:t>
            </a:r>
            <a:r>
              <a:rPr lang="ar-IQ" dirty="0">
                <a:solidFill>
                  <a:srgbClr val="FF0000"/>
                </a:solidFill>
              </a:rPr>
              <a:t>أو للدلالة على كثيرين محصورين </a:t>
            </a:r>
            <a:r>
              <a:rPr lang="ar-IQ" dirty="0" err="1"/>
              <a:t>کأثنين</a:t>
            </a:r>
            <a:r>
              <a:rPr lang="ar-IQ" dirty="0"/>
              <a:t> وثلاثة وسائر أسماء الأعداد</a:t>
            </a:r>
            <a:r>
              <a:rPr lang="ar-IQ" dirty="0" smtClean="0"/>
              <a:t>. </a:t>
            </a:r>
            <a:r>
              <a:rPr lang="ar-IQ" dirty="0"/>
              <a:t>كقوله تعالى: </a:t>
            </a:r>
            <a:r>
              <a:rPr lang="ar-IQ" dirty="0" smtClean="0"/>
              <a:t>(سَيَقُولُونَ </a:t>
            </a:r>
            <a:r>
              <a:rPr lang="ar-IQ" dirty="0"/>
              <a:t>ثَلَاثَةٌ رَّابِعُهُمْ كَلْبُهُمْ وَيَقُولُونَ خَمْسَةٌ سَادِسُهُمْ كَلْبُهُمْ رَجْمًا </a:t>
            </a:r>
            <a:r>
              <a:rPr lang="ar-IQ" dirty="0" smtClean="0"/>
              <a:t>بِالْغَيْبِ)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472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sz="3300" dirty="0">
                <a:solidFill>
                  <a:srgbClr val="FF0000"/>
                </a:solidFill>
              </a:rPr>
              <a:t>أما </a:t>
            </a:r>
            <a:r>
              <a:rPr lang="ar-IQ" sz="3300" dirty="0" smtClean="0">
                <a:solidFill>
                  <a:srgbClr val="FF0000"/>
                </a:solidFill>
              </a:rPr>
              <a:t>التخصيص:  </a:t>
            </a:r>
            <a:r>
              <a:rPr lang="ar-IQ" sz="3300" dirty="0">
                <a:solidFill>
                  <a:srgbClr val="FF0000"/>
                </a:solidFill>
              </a:rPr>
              <a:t>فهو </a:t>
            </a:r>
            <a:r>
              <a:rPr lang="ar-IQ" sz="3300" dirty="0" smtClean="0"/>
              <a:t>إخراج </a:t>
            </a:r>
            <a:r>
              <a:rPr lang="ar-IQ" sz="3300" dirty="0"/>
              <a:t>بعض ما يتناول اللفظ العام بدليل.</a:t>
            </a:r>
          </a:p>
          <a:p>
            <a:pPr marL="82296" indent="0" algn="just">
              <a:buNone/>
            </a:pPr>
            <a:r>
              <a:rPr lang="ar-IQ" sz="3300" dirty="0"/>
              <a:t>إذا عرفنا هذا فإن دلالة الخاص على ما وضع له </a:t>
            </a:r>
            <a:r>
              <a:rPr lang="ar-IQ" sz="3300" dirty="0">
                <a:solidFill>
                  <a:srgbClr val="FF0000"/>
                </a:solidFill>
              </a:rPr>
              <a:t>دلالة قطعية بالاتفاق</a:t>
            </a:r>
            <a:r>
              <a:rPr lang="ar-IQ" sz="3300" dirty="0"/>
              <a:t>، أما </a:t>
            </a:r>
            <a:r>
              <a:rPr lang="ar-IQ" sz="3300" dirty="0">
                <a:solidFill>
                  <a:srgbClr val="FF0000"/>
                </a:solidFill>
              </a:rPr>
              <a:t>دلالة </a:t>
            </a:r>
            <a:r>
              <a:rPr lang="ar-IQ" sz="3300" dirty="0"/>
              <a:t>العام فقد </a:t>
            </a:r>
            <a:r>
              <a:rPr lang="ar-IQ" sz="3300" dirty="0">
                <a:solidFill>
                  <a:srgbClr val="FF0000"/>
                </a:solidFill>
              </a:rPr>
              <a:t>اختلف فيها </a:t>
            </a:r>
            <a:r>
              <a:rPr lang="ar-IQ" sz="3300" dirty="0"/>
              <a:t>؛ فقال بعض الفقهاء ومنهم </a:t>
            </a:r>
            <a:r>
              <a:rPr lang="ar-IQ" sz="3300" dirty="0">
                <a:solidFill>
                  <a:srgbClr val="FF0000"/>
                </a:solidFill>
              </a:rPr>
              <a:t>أبو حنيفة </a:t>
            </a:r>
            <a:r>
              <a:rPr lang="ar-IQ" sz="3300" dirty="0"/>
              <a:t>: العام يدل على كل ما يشتمل عليه </a:t>
            </a:r>
            <a:r>
              <a:rPr lang="ar-IQ" sz="3300" dirty="0">
                <a:solidFill>
                  <a:srgbClr val="FF0000"/>
                </a:solidFill>
              </a:rPr>
              <a:t>دلالة قطعية</a:t>
            </a:r>
            <a:r>
              <a:rPr lang="ar-IQ" sz="3300" dirty="0"/>
              <a:t>.</a:t>
            </a:r>
          </a:p>
          <a:p>
            <a:pPr algn="just"/>
            <a:r>
              <a:rPr lang="ar-IQ" sz="3300" dirty="0">
                <a:solidFill>
                  <a:srgbClr val="FF0000"/>
                </a:solidFill>
              </a:rPr>
              <a:t>وقال </a:t>
            </a:r>
            <a:r>
              <a:rPr lang="ar-IQ" sz="3300" dirty="0" smtClean="0">
                <a:solidFill>
                  <a:srgbClr val="FF0000"/>
                </a:solidFill>
              </a:rPr>
              <a:t>الجمهور</a:t>
            </a:r>
            <a:r>
              <a:rPr lang="ar-IQ" sz="3300" dirty="0" smtClean="0"/>
              <a:t>: </a:t>
            </a:r>
            <a:r>
              <a:rPr lang="ar-IQ" sz="3300" dirty="0">
                <a:solidFill>
                  <a:srgbClr val="92D050"/>
                </a:solidFill>
              </a:rPr>
              <a:t>دلالته ظنية</a:t>
            </a:r>
            <a:r>
              <a:rPr lang="ar-IQ" sz="3300" dirty="0"/>
              <a:t>، وذلك لأن احتمال التخصيص في العام كثير، فقد وجد بالاستقراء اللغوي أن التخصيص يدخل </a:t>
            </a:r>
            <a:r>
              <a:rPr lang="ar-IQ" sz="3300" dirty="0" smtClean="0"/>
              <a:t>كثيراً </a:t>
            </a:r>
            <a:r>
              <a:rPr lang="ar-IQ" sz="3300" dirty="0"/>
              <a:t>من ألفاظ العموم، وهذا يجعل احتمال التخصيص قائما، </a:t>
            </a:r>
            <a:r>
              <a:rPr lang="ar-IQ" sz="3300" dirty="0">
                <a:solidFill>
                  <a:srgbClr val="FF0000"/>
                </a:solidFill>
              </a:rPr>
              <a:t>وما دام احتمال </a:t>
            </a:r>
            <a:r>
              <a:rPr lang="ar-IQ" sz="3300" dirty="0"/>
              <a:t>التخصيص للعام قائما </a:t>
            </a:r>
            <a:r>
              <a:rPr lang="ar-IQ" sz="3300" dirty="0">
                <a:solidFill>
                  <a:srgbClr val="FF0000"/>
                </a:solidFill>
              </a:rPr>
              <a:t>فإنه لا مجال للقول بأنه قطعي</a:t>
            </a:r>
            <a:r>
              <a:rPr lang="ar-IQ" sz="3300" dirty="0" smtClean="0"/>
              <a:t>.</a:t>
            </a:r>
            <a:endParaRPr lang="ar-IQ" sz="3300" dirty="0"/>
          </a:p>
        </p:txBody>
      </p:sp>
    </p:spTree>
    <p:extLst>
      <p:ext uri="{BB962C8B-B14F-4D97-AF65-F5344CB8AC3E}">
        <p14:creationId xmlns:p14="http://schemas.microsoft.com/office/powerpoint/2010/main" val="20805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ar-IQ" dirty="0"/>
              <a:t>وقد </a:t>
            </a:r>
            <a:r>
              <a:rPr lang="ar-IQ" dirty="0" err="1"/>
              <a:t>انبنى</a:t>
            </a:r>
            <a:r>
              <a:rPr lang="ar-IQ" dirty="0"/>
              <a:t> على هذا الخلاف أمر هام في استنباط الأحكام، وذلك لأن </a:t>
            </a:r>
            <a:r>
              <a:rPr lang="ar-IQ" dirty="0">
                <a:solidFill>
                  <a:srgbClr val="FF0000"/>
                </a:solidFill>
              </a:rPr>
              <a:t>الحنفية</a:t>
            </a:r>
            <a:r>
              <a:rPr lang="ar-IQ" dirty="0"/>
              <a:t> بناء على ما قرروه: يعتبرون عموميات القرآن التي لم يلحقها التخصيص </a:t>
            </a:r>
            <a:r>
              <a:rPr lang="ar-IQ" dirty="0">
                <a:solidFill>
                  <a:srgbClr val="FF0000"/>
                </a:solidFill>
              </a:rPr>
              <a:t>قطعية الدلالة قطعية الورود</a:t>
            </a:r>
            <a:r>
              <a:rPr lang="ar-IQ" dirty="0"/>
              <a:t>، وعليه فلا يجوز عندهم </a:t>
            </a:r>
            <a:r>
              <a:rPr lang="ar-IQ" dirty="0" smtClean="0"/>
              <a:t>تخصيص </a:t>
            </a:r>
            <a:r>
              <a:rPr lang="ar-IQ" dirty="0" err="1"/>
              <a:t>عمومات</a:t>
            </a:r>
            <a:r>
              <a:rPr lang="ar-IQ" dirty="0"/>
              <a:t> القرآن </a:t>
            </a:r>
            <a:r>
              <a:rPr lang="ar-IQ" dirty="0">
                <a:solidFill>
                  <a:srgbClr val="FF0000"/>
                </a:solidFill>
              </a:rPr>
              <a:t>بخبر الآحاد </a:t>
            </a:r>
            <a:r>
              <a:rPr lang="ar-IQ" dirty="0" smtClean="0">
                <a:solidFill>
                  <a:srgbClr val="FF0000"/>
                </a:solidFill>
              </a:rPr>
              <a:t>الخاص (هو الخبر </a:t>
            </a:r>
            <a:r>
              <a:rPr lang="ar-IQ" dirty="0">
                <a:solidFill>
                  <a:srgbClr val="FF0000"/>
                </a:solidFill>
              </a:rPr>
              <a:t>الذي لم يجمع شروط الحديث </a:t>
            </a:r>
            <a:r>
              <a:rPr lang="ar-IQ" dirty="0" smtClean="0">
                <a:solidFill>
                  <a:srgbClr val="FF0000"/>
                </a:solidFill>
              </a:rPr>
              <a:t>المتواتر، </a:t>
            </a:r>
            <a:r>
              <a:rPr lang="ar-IQ" dirty="0">
                <a:solidFill>
                  <a:srgbClr val="FF0000"/>
                </a:solidFill>
              </a:rPr>
              <a:t>فيشتمل على ما رواه واحد أو اثنان أو ثلاثة فصاعداً ما لم يصل إلى عدد التواتر في طبقة واحدة أو في جميع </a:t>
            </a:r>
            <a:r>
              <a:rPr lang="ar-IQ" dirty="0" smtClean="0">
                <a:solidFill>
                  <a:srgbClr val="FF0000"/>
                </a:solidFill>
              </a:rPr>
              <a:t>الطبقات. وأنواعه(المشهور، العزيز، والغريب). </a:t>
            </a:r>
            <a:endParaRPr lang="ar-IQ" dirty="0">
              <a:solidFill>
                <a:srgbClr val="FF0000"/>
              </a:solidFill>
            </a:endParaRPr>
          </a:p>
          <a:p>
            <a:pPr algn="just"/>
            <a:endParaRPr lang="ar-IQ" dirty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09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، لأنه وإن كان </a:t>
            </a:r>
            <a:r>
              <a:rPr lang="ar-IQ" dirty="0">
                <a:solidFill>
                  <a:srgbClr val="FF0000"/>
                </a:solidFill>
              </a:rPr>
              <a:t>قطعي الدلالة </a:t>
            </a:r>
            <a:r>
              <a:rPr lang="ar-IQ" dirty="0"/>
              <a:t>فهو </a:t>
            </a:r>
            <a:r>
              <a:rPr lang="ar-IQ" dirty="0">
                <a:solidFill>
                  <a:srgbClr val="FF0000"/>
                </a:solidFill>
              </a:rPr>
              <a:t>ظني الورود</a:t>
            </a:r>
            <a:r>
              <a:rPr lang="ar-IQ" dirty="0"/>
              <a:t>، لذلك فهو أضعف من </a:t>
            </a:r>
            <a:r>
              <a:rPr lang="ar-IQ" dirty="0" err="1"/>
              <a:t>عمومات</a:t>
            </a:r>
            <a:r>
              <a:rPr lang="ar-IQ" dirty="0"/>
              <a:t> القرآن؛ فلا تخص هذه </a:t>
            </a:r>
            <a:r>
              <a:rPr lang="ar-IQ" dirty="0" err="1"/>
              <a:t>العمومات</a:t>
            </a:r>
            <a:r>
              <a:rPr lang="ar-IQ" dirty="0"/>
              <a:t> به، وإنما لا بد لتخصيصها من دليل قطعي من </a:t>
            </a:r>
            <a:r>
              <a:rPr lang="ar-IQ" dirty="0">
                <a:solidFill>
                  <a:srgbClr val="FF0000"/>
                </a:solidFill>
              </a:rPr>
              <a:t>القرآن أو السنة المتواترة </a:t>
            </a:r>
            <a:r>
              <a:rPr lang="ar-IQ" dirty="0"/>
              <a:t>، وألحقوا بهما السنة المشهورة. وبهذا قال بعض </a:t>
            </a:r>
            <a:r>
              <a:rPr lang="ar-IQ" dirty="0" err="1"/>
              <a:t>الإمامية</a:t>
            </a:r>
            <a:r>
              <a:rPr lang="ar-IQ" dirty="0"/>
              <a:t> أيضا.</a:t>
            </a:r>
          </a:p>
        </p:txBody>
      </p:sp>
    </p:spTree>
    <p:extLst>
      <p:ext uri="{BB962C8B-B14F-4D97-AF65-F5344CB8AC3E}">
        <p14:creationId xmlns:p14="http://schemas.microsoft.com/office/powerpoint/2010/main" val="58157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أما </a:t>
            </a:r>
            <a:r>
              <a:rPr lang="ar-IQ" dirty="0">
                <a:solidFill>
                  <a:srgbClr val="FF0000"/>
                </a:solidFill>
              </a:rPr>
              <a:t>الجمهور</a:t>
            </a:r>
            <a:r>
              <a:rPr lang="ar-IQ" dirty="0"/>
              <a:t> فإنهم على ما قرروه: قد اعتبروا </a:t>
            </a:r>
            <a:r>
              <a:rPr lang="ar-IQ" dirty="0" err="1">
                <a:solidFill>
                  <a:srgbClr val="FF0000"/>
                </a:solidFill>
              </a:rPr>
              <a:t>عمومات</a:t>
            </a:r>
            <a:r>
              <a:rPr lang="ar-IQ" dirty="0"/>
              <a:t> القرآن </a:t>
            </a:r>
            <a:r>
              <a:rPr lang="ar-IQ" dirty="0">
                <a:solidFill>
                  <a:srgbClr val="FF0000"/>
                </a:solidFill>
              </a:rPr>
              <a:t>ظنية الدلالة قطعية الورود</a:t>
            </a:r>
            <a:r>
              <a:rPr lang="ar-IQ" dirty="0"/>
              <a:t>، لذلك فإنها </a:t>
            </a:r>
            <a:r>
              <a:rPr lang="ar-IQ" dirty="0">
                <a:solidFill>
                  <a:srgbClr val="FF0000"/>
                </a:solidFill>
              </a:rPr>
              <a:t>تخص</a:t>
            </a:r>
            <a:r>
              <a:rPr lang="ar-IQ" dirty="0"/>
              <a:t> عندهم </a:t>
            </a:r>
            <a:r>
              <a:rPr lang="ar-IQ" dirty="0">
                <a:solidFill>
                  <a:srgbClr val="FF0000"/>
                </a:solidFill>
              </a:rPr>
              <a:t>بخبر الآحاد الخاص</a:t>
            </a:r>
            <a:r>
              <a:rPr lang="ar-IQ" dirty="0"/>
              <a:t>، لأنه وإن كان ظني الورود إلا أنه قطعي الدلالة ؛ فتعادلا.</a:t>
            </a:r>
          </a:p>
          <a:p>
            <a:pPr algn="just"/>
            <a:r>
              <a:rPr lang="ar-IQ" dirty="0"/>
              <a:t>وممن </a:t>
            </a:r>
            <a:r>
              <a:rPr lang="ar-IQ" dirty="0">
                <a:solidFill>
                  <a:srgbClr val="FF0000"/>
                </a:solidFill>
              </a:rPr>
              <a:t>قال </a:t>
            </a:r>
            <a:r>
              <a:rPr lang="ar-IQ" dirty="0" smtClean="0">
                <a:solidFill>
                  <a:srgbClr val="FF0000"/>
                </a:solidFill>
              </a:rPr>
              <a:t>بذلك</a:t>
            </a:r>
            <a:r>
              <a:rPr lang="ar-IQ" dirty="0" smtClean="0"/>
              <a:t>: </a:t>
            </a:r>
            <a:r>
              <a:rPr lang="ar-IQ" dirty="0"/>
              <a:t>مالك والشافعي وأحمد والظاهرية والزيدية وبعض </a:t>
            </a:r>
            <a:r>
              <a:rPr lang="ar-IQ" dirty="0" err="1"/>
              <a:t>الإمامية</a:t>
            </a:r>
            <a:r>
              <a:rPr lang="ar-IQ" dirty="0"/>
              <a:t>.</a:t>
            </a:r>
          </a:p>
          <a:p>
            <a:pPr algn="just"/>
            <a:r>
              <a:rPr lang="ar-IQ" dirty="0"/>
              <a:t>مثال ذلك قوله تعالى</a:t>
            </a:r>
            <a:r>
              <a:rPr lang="ar-IQ" dirty="0" smtClean="0"/>
              <a:t>: </a:t>
            </a:r>
            <a:r>
              <a:rPr lang="ar-IQ" dirty="0">
                <a:sym typeface="AGA Arabesque"/>
              </a:rPr>
              <a:t>يَا أَيُّهَا الَّذِينَ آمَنُوا كُتِبَ عَلَيْكُمُ الْقِصَاصُ فِي </a:t>
            </a:r>
            <a:r>
              <a:rPr lang="ar-IQ" dirty="0" smtClean="0">
                <a:sym typeface="AGA Arabesque"/>
              </a:rPr>
              <a:t>الْقَتْلَى . ( البقرة / 178)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70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dirty="0" smtClean="0"/>
              <a:t>لفظ ( القتلى) هذا </a:t>
            </a:r>
            <a:r>
              <a:rPr lang="ar-IQ" dirty="0"/>
              <a:t>عام، فهل يخص منه قتل المسلم بالذمي؟ </a:t>
            </a:r>
            <a:r>
              <a:rPr lang="ar-IQ" dirty="0">
                <a:solidFill>
                  <a:srgbClr val="FF0000"/>
                </a:solidFill>
              </a:rPr>
              <a:t>قال الجمهور: </a:t>
            </a:r>
            <a:r>
              <a:rPr lang="ar-IQ" dirty="0"/>
              <a:t>نعم، وقال </a:t>
            </a:r>
            <a:r>
              <a:rPr lang="ar-IQ" dirty="0">
                <a:solidFill>
                  <a:srgbClr val="FF0000"/>
                </a:solidFill>
              </a:rPr>
              <a:t>أبو </a:t>
            </a:r>
            <a:r>
              <a:rPr lang="ar-IQ" dirty="0" smtClean="0">
                <a:solidFill>
                  <a:srgbClr val="FF0000"/>
                </a:solidFill>
              </a:rPr>
              <a:t>حنيفة</a:t>
            </a:r>
            <a:r>
              <a:rPr lang="ar-IQ" dirty="0" smtClean="0"/>
              <a:t>: </a:t>
            </a:r>
            <a:r>
              <a:rPr lang="ar-IQ" dirty="0"/>
              <a:t>لا؛ محتجا بعموم الآية.</a:t>
            </a:r>
          </a:p>
          <a:p>
            <a:pPr marL="82296" indent="0" algn="just">
              <a:buNone/>
            </a:pPr>
            <a:r>
              <a:rPr lang="ar-IQ" dirty="0"/>
              <a:t>فإن احتج الجمهور </a:t>
            </a:r>
            <a:r>
              <a:rPr lang="ar-IQ" dirty="0">
                <a:solidFill>
                  <a:srgbClr val="FF0000"/>
                </a:solidFill>
              </a:rPr>
              <a:t>بالخبر الصحيح</a:t>
            </a:r>
            <a:r>
              <a:rPr lang="ar-IQ" dirty="0"/>
              <a:t>: أنه قال: «لا </a:t>
            </a:r>
            <a:r>
              <a:rPr lang="ar-IQ" dirty="0" smtClean="0"/>
              <a:t>يُقتل </a:t>
            </a:r>
            <a:r>
              <a:rPr lang="ar-IQ" dirty="0"/>
              <a:t>مؤمن بكافر).</a:t>
            </a:r>
          </a:p>
          <a:p>
            <a:pPr marL="82296" indent="0" algn="just">
              <a:buNone/>
            </a:pPr>
            <a:r>
              <a:rPr lang="ar-IQ" dirty="0"/>
              <a:t>رد ذلك أبو حنيفة : </a:t>
            </a:r>
            <a:r>
              <a:rPr lang="ar-IQ" dirty="0">
                <a:solidFill>
                  <a:srgbClr val="FF0000"/>
                </a:solidFill>
              </a:rPr>
              <a:t>بأن هذا خبر آحاد </a:t>
            </a:r>
            <a:r>
              <a:rPr lang="ar-IQ" dirty="0"/>
              <a:t>لا </a:t>
            </a:r>
            <a:r>
              <a:rPr lang="ar-IQ" dirty="0" smtClean="0"/>
              <a:t>أخصُ </a:t>
            </a:r>
            <a:r>
              <a:rPr lang="ar-IQ" dirty="0"/>
              <a:t>به عموم القرآن.</a:t>
            </a:r>
          </a:p>
          <a:p>
            <a:pPr algn="just"/>
            <a:r>
              <a:rPr lang="ar-IQ" dirty="0"/>
              <a:t>فالاختلاف في هذا الحكم وأشباهه كثير مرده إلى ما ذكرناه ، والخلاف جار أيضا في </a:t>
            </a:r>
            <a:r>
              <a:rPr lang="ar-IQ" dirty="0" smtClean="0"/>
              <a:t>تخصيص </a:t>
            </a:r>
            <a:r>
              <a:rPr lang="ar-IQ" dirty="0"/>
              <a:t>عموم القرآن بالقياس أو العرف، والمسألة مبسوطة في مواضعها من كتب أصول الفقه)</a:t>
            </a:r>
          </a:p>
        </p:txBody>
      </p:sp>
    </p:spTree>
    <p:extLst>
      <p:ext uri="{BB962C8B-B14F-4D97-AF65-F5344CB8AC3E}">
        <p14:creationId xmlns:p14="http://schemas.microsoft.com/office/powerpoint/2010/main" val="175993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400</TotalTime>
  <Words>583</Words>
  <Application>Microsoft Office PowerPoint</Application>
  <PresentationFormat>عرض على الشاشة (3:4)‏</PresentationFormat>
  <Paragraphs>20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محاضرة رقم (3) / الفقه المقارن </vt:lpstr>
      <vt:lpstr>المطلب الثاني اختلافهم في تخصيص عام الكتاب بخبر الآحاد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رقم (3) / الفقه المقارن </dc:title>
  <dc:creator>usw</dc:creator>
  <cp:lastModifiedBy>usw</cp:lastModifiedBy>
  <cp:revision>35</cp:revision>
  <dcterms:created xsi:type="dcterms:W3CDTF">2021-11-01T07:46:37Z</dcterms:created>
  <dcterms:modified xsi:type="dcterms:W3CDTF">2021-11-08T18:22:14Z</dcterms:modified>
</cp:coreProperties>
</file>