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51A2F0C-5622-47EC-A751-2273C3402268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6AEC71F-4308-4CE5-A8DA-B21074F5CABC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2F0C-5622-47EC-A751-2273C3402268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C71F-4308-4CE5-A8DA-B21074F5CA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2F0C-5622-47EC-A751-2273C3402268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C71F-4308-4CE5-A8DA-B21074F5CA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2F0C-5622-47EC-A751-2273C3402268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C71F-4308-4CE5-A8DA-B21074F5CA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2F0C-5622-47EC-A751-2273C3402268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C71F-4308-4CE5-A8DA-B21074F5CA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2F0C-5622-47EC-A751-2273C3402268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C71F-4308-4CE5-A8DA-B21074F5CABC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2F0C-5622-47EC-A751-2273C3402268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C71F-4308-4CE5-A8DA-B21074F5CA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2F0C-5622-47EC-A751-2273C3402268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C71F-4308-4CE5-A8DA-B21074F5CA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2F0C-5622-47EC-A751-2273C3402268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C71F-4308-4CE5-A8DA-B21074F5CA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2F0C-5622-47EC-A751-2273C3402268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C71F-4308-4CE5-A8DA-B21074F5CABC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2F0C-5622-47EC-A751-2273C3402268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C71F-4308-4CE5-A8DA-B21074F5CA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51A2F0C-5622-47EC-A751-2273C3402268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6AEC71F-4308-4CE5-A8DA-B21074F5CAB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>محاضرة </a:t>
            </a:r>
            <a:r>
              <a:rPr lang="ar-IQ" smtClean="0"/>
              <a:t>رقم (5)/ </a:t>
            </a:r>
            <a:r>
              <a:rPr lang="ar-IQ" dirty="0" smtClean="0"/>
              <a:t>الفقه المقارن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2800" dirty="0" smtClean="0">
                <a:solidFill>
                  <a:srgbClr val="FF0000"/>
                </a:solidFill>
              </a:rPr>
              <a:t>د. مها طالب الجبوري </a:t>
            </a:r>
            <a:endParaRPr lang="ar-IQ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30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المطلب الرابع اختلافهم في الاحتجاج بمفهوم المخالفة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ar-IQ" sz="5100" dirty="0">
                <a:solidFill>
                  <a:srgbClr val="00B0F0"/>
                </a:solidFill>
              </a:rPr>
              <a:t>مفهوم المخالفة</a:t>
            </a:r>
            <a:r>
              <a:rPr lang="ar-IQ" sz="5100" dirty="0"/>
              <a:t>: هو دلالة اللفظ على ثبوت نقيض حكم المنطوق للمسكوت </a:t>
            </a:r>
            <a:r>
              <a:rPr lang="ar-IQ" sz="5100" dirty="0" smtClean="0"/>
              <a:t>عنه. </a:t>
            </a:r>
            <a:r>
              <a:rPr lang="ar-IQ" sz="5100" dirty="0">
                <a:solidFill>
                  <a:srgbClr val="FF0000"/>
                </a:solidFill>
              </a:rPr>
              <a:t>وأشهر أنواعه أربعة:</a:t>
            </a:r>
          </a:p>
          <a:p>
            <a:pPr marL="68580" indent="0" algn="just">
              <a:buNone/>
            </a:pPr>
            <a:r>
              <a:rPr lang="ar-IQ" sz="5100" dirty="0">
                <a:solidFill>
                  <a:srgbClr val="FF0000"/>
                </a:solidFill>
              </a:rPr>
              <a:t>أ. مفهوم </a:t>
            </a:r>
            <a:r>
              <a:rPr lang="ar-IQ" sz="5100" dirty="0" smtClean="0">
                <a:solidFill>
                  <a:srgbClr val="FF0000"/>
                </a:solidFill>
              </a:rPr>
              <a:t>الصفة: </a:t>
            </a:r>
            <a:r>
              <a:rPr lang="ar-IQ" sz="5100" dirty="0"/>
              <a:t>وهو دلالة </a:t>
            </a:r>
            <a:r>
              <a:rPr lang="ar-IQ" sz="5100" dirty="0">
                <a:solidFill>
                  <a:srgbClr val="FF0000"/>
                </a:solidFill>
              </a:rPr>
              <a:t>اللفظ المقيد بالصفة</a:t>
            </a:r>
            <a:r>
              <a:rPr lang="ar-IQ" sz="5100" dirty="0"/>
              <a:t> على ثبوت نقيض حكم المنطوق </a:t>
            </a:r>
            <a:r>
              <a:rPr lang="ar-IQ" sz="5100" dirty="0">
                <a:solidFill>
                  <a:srgbClr val="FF0000"/>
                </a:solidFill>
              </a:rPr>
              <a:t>لما لا </a:t>
            </a:r>
            <a:r>
              <a:rPr lang="ar-IQ" sz="5100" dirty="0"/>
              <a:t>توجد فيه هذه </a:t>
            </a:r>
            <a:r>
              <a:rPr lang="ar-IQ" sz="5100" dirty="0" smtClean="0"/>
              <a:t>الصفة. مثال: قوله تعالى:  </a:t>
            </a:r>
            <a:r>
              <a:rPr lang="ar-IQ" sz="5100" dirty="0" smtClean="0">
                <a:sym typeface="AGA Arabesque"/>
              </a:rPr>
              <a:t></a:t>
            </a:r>
            <a:r>
              <a:rPr lang="ar-IQ" sz="5100" b="1" dirty="0" smtClean="0"/>
              <a:t>وَمَن </a:t>
            </a:r>
            <a:r>
              <a:rPr lang="ar-IQ" sz="5100" b="1" dirty="0"/>
              <a:t>لَّمْ يَسْتَطِعْ مِنكُمْ طَوْلًا أَن يَنكِحَ الْمُحْصَنَاتِ الْمُؤْمِنَاتِ فَمِن مَّا مَلَكَتْ أَيْمَانُكُم مِّن فَتَيَاتِكُمُ </a:t>
            </a:r>
            <a:r>
              <a:rPr lang="ar-IQ" sz="5100" b="1" dirty="0" smtClean="0"/>
              <a:t>الْمُؤْمِنَاتِ</a:t>
            </a:r>
            <a:r>
              <a:rPr lang="ar-IQ" sz="5100" b="1" dirty="0" smtClean="0">
                <a:sym typeface="AGA Arabesque"/>
              </a:rPr>
              <a:t> </a:t>
            </a:r>
            <a:r>
              <a:rPr lang="ar-IQ" sz="5100" b="1" dirty="0">
                <a:sym typeface="AGA Arabesque"/>
              </a:rPr>
              <a:t>.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9520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ar-IQ" dirty="0">
                <a:solidFill>
                  <a:srgbClr val="002060"/>
                </a:solidFill>
              </a:rPr>
              <a:t>فإن الآية تدل بمنطوقها على حل الزواج بالإماء المؤمنات على من لم يملك القدرة على الزواج بالحرائر</a:t>
            </a:r>
            <a:r>
              <a:rPr lang="ar-IQ" dirty="0" smtClean="0">
                <a:solidFill>
                  <a:srgbClr val="002060"/>
                </a:solidFill>
              </a:rPr>
              <a:t>، وتدل </a:t>
            </a:r>
            <a:r>
              <a:rPr lang="ar-IQ" dirty="0">
                <a:solidFill>
                  <a:srgbClr val="002060"/>
                </a:solidFill>
              </a:rPr>
              <a:t>بمفهوم الصفة على تحريم الزواج بالإماء الكافرات، لأن الآية قيدت الإماء بوصف المؤمنات فدل على أن ما سواه </a:t>
            </a:r>
            <a:r>
              <a:rPr lang="ar-IQ" dirty="0" smtClean="0">
                <a:solidFill>
                  <a:srgbClr val="002060"/>
                </a:solidFill>
              </a:rPr>
              <a:t>يخالف </a:t>
            </a:r>
            <a:r>
              <a:rPr lang="ar-IQ" dirty="0">
                <a:solidFill>
                  <a:srgbClr val="002060"/>
                </a:solidFill>
              </a:rPr>
              <a:t>ذلك.</a:t>
            </a:r>
          </a:p>
          <a:p>
            <a:pPr marL="68580" indent="0" algn="just">
              <a:buNone/>
            </a:pPr>
            <a:r>
              <a:rPr lang="ar-IQ" dirty="0" smtClean="0">
                <a:solidFill>
                  <a:srgbClr val="FF0000"/>
                </a:solidFill>
              </a:rPr>
              <a:t>ب</a:t>
            </a:r>
            <a:r>
              <a:rPr lang="ar-IQ" dirty="0">
                <a:solidFill>
                  <a:srgbClr val="FF0000"/>
                </a:solidFill>
              </a:rPr>
              <a:t>. مفهوم الشرط: </a:t>
            </a:r>
            <a:r>
              <a:rPr lang="ar-IQ" dirty="0"/>
              <a:t>وهو دلالة </a:t>
            </a:r>
            <a:r>
              <a:rPr lang="ar-IQ" dirty="0">
                <a:solidFill>
                  <a:srgbClr val="FF0000"/>
                </a:solidFill>
              </a:rPr>
              <a:t>اللفظ المقيد بالشرط </a:t>
            </a:r>
            <a:r>
              <a:rPr lang="ar-IQ" dirty="0"/>
              <a:t>على ثبوت نقيض حكم المنطوق لما لم يتحقق فيه الشرط</a:t>
            </a:r>
            <a:r>
              <a:rPr lang="ar-IQ" dirty="0" smtClean="0"/>
              <a:t>. مثال قوله تعالى: </a:t>
            </a:r>
            <a:r>
              <a:rPr lang="ar-IQ" dirty="0" smtClean="0">
                <a:sym typeface="AGA Arabesque"/>
              </a:rPr>
              <a:t></a:t>
            </a:r>
            <a:r>
              <a:rPr lang="ar-IQ" b="1" dirty="0"/>
              <a:t>وَآتُوا النِّسَاءَ صَدُقَاتِهِنَّ نِحْلَةً </a:t>
            </a:r>
            <a:r>
              <a:rPr lang="ar-IQ" b="1" dirty="0" smtClean="0"/>
              <a:t>فَإِنْ </a:t>
            </a:r>
            <a:r>
              <a:rPr lang="ar-IQ" b="1" dirty="0"/>
              <a:t>طِبْنَ لَكُمْ عَنْ شَيْءٍ مِنْهُ نَفْسًا فَكُلُوهُ هَنِيئًا مَرِيئًا</a:t>
            </a:r>
            <a:r>
              <a:rPr lang="ar-IQ" b="1" dirty="0" smtClean="0">
                <a:sym typeface="AGA Arabesque"/>
              </a:rPr>
              <a:t>.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884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2060848"/>
            <a:ext cx="7632848" cy="40324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IQ" sz="3100" dirty="0"/>
              <a:t>فالآية تدل بمنطوقها على </a:t>
            </a:r>
            <a:r>
              <a:rPr lang="ar-IQ" sz="3100" dirty="0">
                <a:solidFill>
                  <a:srgbClr val="FF0000"/>
                </a:solidFill>
              </a:rPr>
              <a:t>جواز الأخذ </a:t>
            </a:r>
            <a:r>
              <a:rPr lang="ar-IQ" sz="3100" dirty="0"/>
              <a:t>من صداق المرأة </a:t>
            </a:r>
            <a:r>
              <a:rPr lang="ar-IQ" sz="3100" dirty="0">
                <a:solidFill>
                  <a:srgbClr val="FF0000"/>
                </a:solidFill>
              </a:rPr>
              <a:t>إذا طابت نفسا بذلك</a:t>
            </a:r>
            <a:r>
              <a:rPr lang="ar-IQ" sz="3100" dirty="0"/>
              <a:t>، وتدل بمفهومها على أنه </a:t>
            </a:r>
            <a:r>
              <a:rPr lang="ar-IQ" sz="3100" dirty="0">
                <a:solidFill>
                  <a:srgbClr val="00B050"/>
                </a:solidFill>
              </a:rPr>
              <a:t>لا يجوز الأخذ </a:t>
            </a:r>
            <a:r>
              <a:rPr lang="ar-IQ" sz="3100" dirty="0"/>
              <a:t>من صداقها </a:t>
            </a:r>
            <a:r>
              <a:rPr lang="ar-IQ" sz="3100" dirty="0">
                <a:solidFill>
                  <a:srgbClr val="00B050"/>
                </a:solidFill>
              </a:rPr>
              <a:t>إذا لم تطب نفسها بذلك</a:t>
            </a:r>
            <a:r>
              <a:rPr lang="ar-IQ" sz="3100" dirty="0"/>
              <a:t>، لأن الآية علقت جواز الأخذ من صداقها بطيب نفسها، فدلت على أنه إذا لم تطب نفسها </a:t>
            </a:r>
            <a:r>
              <a:rPr lang="ar-IQ" sz="3100" dirty="0" smtClean="0"/>
              <a:t>فلا </a:t>
            </a:r>
            <a:r>
              <a:rPr lang="ar-IQ" sz="3100" dirty="0"/>
              <a:t>يجوز الأخذ منه.</a:t>
            </a:r>
          </a:p>
          <a:p>
            <a:pPr algn="just"/>
            <a:r>
              <a:rPr lang="ar-IQ" sz="3100" dirty="0" smtClean="0"/>
              <a:t>ج </a:t>
            </a:r>
            <a:r>
              <a:rPr lang="ar-IQ" sz="3100" dirty="0"/>
              <a:t>- </a:t>
            </a:r>
            <a:r>
              <a:rPr lang="ar-IQ" sz="3100" dirty="0">
                <a:solidFill>
                  <a:srgbClr val="FF0000"/>
                </a:solidFill>
              </a:rPr>
              <a:t>مفهوم </a:t>
            </a:r>
            <a:r>
              <a:rPr lang="ar-IQ" sz="3100" dirty="0" smtClean="0">
                <a:solidFill>
                  <a:srgbClr val="FF0000"/>
                </a:solidFill>
              </a:rPr>
              <a:t>الغاية</a:t>
            </a:r>
            <a:r>
              <a:rPr lang="ar-IQ" sz="3100" dirty="0" smtClean="0"/>
              <a:t>: </a:t>
            </a:r>
            <a:r>
              <a:rPr lang="ar-IQ" sz="3100" dirty="0"/>
              <a:t>وهو دلالة اللفظ </a:t>
            </a:r>
            <a:r>
              <a:rPr lang="ar-IQ" sz="3100" dirty="0">
                <a:solidFill>
                  <a:srgbClr val="FF0000"/>
                </a:solidFill>
              </a:rPr>
              <a:t>المقيد بالغاية </a:t>
            </a:r>
            <a:r>
              <a:rPr lang="ar-IQ" sz="3100" dirty="0"/>
              <a:t>على ثبوت نقيض حكم المنطوق لما لم تتحقق فيه الغاية، وذلك بأن جاوزها</a:t>
            </a:r>
            <a:r>
              <a:rPr lang="ar-IQ" sz="3100" dirty="0" smtClean="0"/>
              <a:t>. مثال قوله تعالى: </a:t>
            </a:r>
            <a:r>
              <a:rPr lang="ar-IQ" sz="3100" dirty="0">
                <a:sym typeface="AGA Arabesque"/>
              </a:rPr>
              <a:t>ثُمَّ أَتِمُّوا الصِّيَامَ إِلَى </a:t>
            </a:r>
            <a:r>
              <a:rPr lang="ar-IQ" sz="3100" dirty="0" smtClean="0">
                <a:sym typeface="AGA Arabesque"/>
              </a:rPr>
              <a:t>ا</a:t>
            </a:r>
            <a:r>
              <a:rPr lang="ar-IQ" sz="3100" dirty="0" smtClean="0">
                <a:solidFill>
                  <a:srgbClr val="FF0000"/>
                </a:solidFill>
                <a:sym typeface="AGA Arabesque"/>
              </a:rPr>
              <a:t>للَّيْلِ</a:t>
            </a:r>
            <a:r>
              <a:rPr lang="ar-IQ" sz="3100" dirty="0" smtClean="0">
                <a:sym typeface="AGA Arabesque"/>
              </a:rPr>
              <a:t> .  </a:t>
            </a:r>
          </a:p>
          <a:p>
            <a:pPr marL="6858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595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438</TotalTime>
  <Words>254</Words>
  <Application>Microsoft Office PowerPoint</Application>
  <PresentationFormat>عرض على الشاشة (3:4)‏</PresentationFormat>
  <Paragraphs>11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أوستن</vt:lpstr>
      <vt:lpstr>محاضرة رقم (5)/ الفقه المقارن</vt:lpstr>
      <vt:lpstr>المطلب الرابع اختلافهم في الاحتجاج بمفهوم المخالفة</vt:lpstr>
      <vt:lpstr> </vt:lpstr>
      <vt:lpstr>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رقم (4)/ الفقه المقارن</dc:title>
  <dc:creator>usw</dc:creator>
  <cp:lastModifiedBy>usw</cp:lastModifiedBy>
  <cp:revision>40</cp:revision>
  <dcterms:created xsi:type="dcterms:W3CDTF">2021-11-01T12:08:44Z</dcterms:created>
  <dcterms:modified xsi:type="dcterms:W3CDTF">2021-11-16T19:12:44Z</dcterms:modified>
</cp:coreProperties>
</file>