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31620A-D756-4C7F-8052-B40C5797669D}" type="datetimeFigureOut">
              <a:rPr lang="ar-IQ" smtClean="0"/>
              <a:t>11/04/1443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3D93944-BD7E-4974-A581-0CA529EE004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رقم( 6)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>
                <a:solidFill>
                  <a:srgbClr val="FF0000"/>
                </a:solidFill>
              </a:rPr>
              <a:t>د. مها طالب الجبوري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3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ومع </a:t>
            </a:r>
            <a:r>
              <a:rPr lang="ar-IQ" dirty="0" smtClean="0">
                <a:solidFill>
                  <a:srgbClr val="FF0000"/>
                </a:solidFill>
              </a:rPr>
              <a:t>قول مالك </a:t>
            </a:r>
            <a:r>
              <a:rPr lang="ar-IQ" dirty="0" smtClean="0"/>
              <a:t>ب</a:t>
            </a:r>
            <a:r>
              <a:rPr lang="ar-IQ" dirty="0" smtClean="0">
                <a:solidFill>
                  <a:srgbClr val="FF0000"/>
                </a:solidFill>
              </a:rPr>
              <a:t>المفهوم</a:t>
            </a:r>
            <a:r>
              <a:rPr lang="ar-IQ" dirty="0" smtClean="0"/>
              <a:t> فإنه قال </a:t>
            </a:r>
            <a:r>
              <a:rPr lang="ar-IQ" dirty="0" smtClean="0">
                <a:solidFill>
                  <a:srgbClr val="FF0000"/>
                </a:solidFill>
              </a:rPr>
              <a:t>بوجوب الزكاة </a:t>
            </a:r>
            <a:r>
              <a:rPr lang="ar-IQ" dirty="0" smtClean="0"/>
              <a:t>في </a:t>
            </a:r>
            <a:r>
              <a:rPr lang="ar-IQ" dirty="0" smtClean="0">
                <a:solidFill>
                  <a:srgbClr val="FF0000"/>
                </a:solidFill>
              </a:rPr>
              <a:t>السائمة وغيرها</a:t>
            </a:r>
            <a:r>
              <a:rPr lang="ar-IQ" dirty="0" smtClean="0"/>
              <a:t>؛ ذلك لأنه يعتبر الحديث قد خرج مخرج الغالب فهو عنده </a:t>
            </a:r>
            <a:r>
              <a:rPr lang="ar-IQ" dirty="0" smtClean="0">
                <a:solidFill>
                  <a:srgbClr val="FF0000"/>
                </a:solidFill>
              </a:rPr>
              <a:t>لا مفهوم له</a:t>
            </a:r>
            <a:r>
              <a:rPr lang="ar-IQ" dirty="0" smtClean="0"/>
              <a:t>. ومع </a:t>
            </a:r>
            <a:r>
              <a:rPr lang="ar-IQ" dirty="0" smtClean="0">
                <a:solidFill>
                  <a:srgbClr val="FF0000"/>
                </a:solidFill>
              </a:rPr>
              <a:t>عدم استدلال أبي حنيفة </a:t>
            </a:r>
            <a:r>
              <a:rPr lang="ar-IQ" dirty="0" smtClean="0"/>
              <a:t>فإنه قال </a:t>
            </a:r>
            <a:r>
              <a:rPr lang="ar-IQ" dirty="0" smtClean="0">
                <a:solidFill>
                  <a:srgbClr val="FF0000"/>
                </a:solidFill>
              </a:rPr>
              <a:t>بعدم وجوب الزكاة في الغنم </a:t>
            </a:r>
            <a:r>
              <a:rPr lang="ar-IQ" dirty="0" err="1" smtClean="0">
                <a:solidFill>
                  <a:srgbClr val="FF0000"/>
                </a:solidFill>
              </a:rPr>
              <a:t>المعلوفة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؛ استصحاباً للعدم الأصلي، إذ الأصل عدم الوجوب).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705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د. </a:t>
            </a:r>
            <a:r>
              <a:rPr lang="ar-IQ" dirty="0" smtClean="0">
                <a:solidFill>
                  <a:srgbClr val="FF0000"/>
                </a:solidFill>
              </a:rPr>
              <a:t>مفهوم العدد</a:t>
            </a:r>
            <a:r>
              <a:rPr lang="ar-IQ" dirty="0" smtClean="0"/>
              <a:t>: وهو </a:t>
            </a:r>
            <a:r>
              <a:rPr lang="ar-IQ" dirty="0" smtClean="0">
                <a:solidFill>
                  <a:srgbClr val="FF0000"/>
                </a:solidFill>
              </a:rPr>
              <a:t>تعليق الحكم بعدد مخصوص</a:t>
            </a:r>
            <a:r>
              <a:rPr lang="ar-IQ" dirty="0" smtClean="0"/>
              <a:t>، يفهم منه </a:t>
            </a:r>
            <a:r>
              <a:rPr lang="ar-IQ" dirty="0" smtClean="0">
                <a:solidFill>
                  <a:srgbClr val="FF0000"/>
                </a:solidFill>
              </a:rPr>
              <a:t>ثبوت نقيض الحكم </a:t>
            </a:r>
            <a:r>
              <a:rPr lang="ar-IQ" dirty="0" smtClean="0"/>
              <a:t>فيما عدا ذلك العدد، زائداً كان أو ناقصاً. مثال :كقوله تعالى: (الزَّانِيَةُ وَالزَّانِي فَاجْلِدُوا كُلَّ وَاحِدٍ مِنْهُمَا </a:t>
            </a:r>
            <a:r>
              <a:rPr lang="ar-IQ" dirty="0" smtClean="0">
                <a:solidFill>
                  <a:srgbClr val="FF0000"/>
                </a:solidFill>
              </a:rPr>
              <a:t>مِائَةَ جَلْدَةٍ</a:t>
            </a:r>
            <a:r>
              <a:rPr lang="ar-IQ" dirty="0" smtClean="0"/>
              <a:t>) . فالآية دلت بمنطوقها على وجوب جلد الزانية والزاني غير المحصنين </a:t>
            </a:r>
            <a:r>
              <a:rPr lang="ar-IQ" dirty="0" smtClean="0">
                <a:solidFill>
                  <a:srgbClr val="FF0000"/>
                </a:solidFill>
              </a:rPr>
              <a:t>مائة جلدة</a:t>
            </a:r>
            <a:r>
              <a:rPr lang="ar-IQ" dirty="0" smtClean="0"/>
              <a:t>، كما دلت </a:t>
            </a:r>
            <a:r>
              <a:rPr lang="ar-IQ" dirty="0" smtClean="0">
                <a:solidFill>
                  <a:srgbClr val="FF0000"/>
                </a:solidFill>
              </a:rPr>
              <a:t>بمفهومها على تحريم الزيادة أو النقص عن ذلك</a:t>
            </a:r>
            <a:r>
              <a:rPr lang="ar-IQ" dirty="0" smtClean="0"/>
              <a:t>، لأن الآية علقت حكم الجلد بعدد، فدل على أن ما سوى ذلك العدد </a:t>
            </a:r>
            <a:r>
              <a:rPr lang="ar-IQ" dirty="0" smtClean="0">
                <a:solidFill>
                  <a:srgbClr val="FF0000"/>
                </a:solidFill>
              </a:rPr>
              <a:t>يناقضه في الحكم</a:t>
            </a:r>
            <a:r>
              <a:rPr lang="ar-IQ" dirty="0" smtClean="0"/>
              <a:t>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7933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>
                <a:solidFill>
                  <a:srgbClr val="FF0000"/>
                </a:solidFill>
              </a:rPr>
              <a:t>المذهب الأول: </a:t>
            </a:r>
            <a:r>
              <a:rPr lang="ar-IQ" dirty="0" smtClean="0"/>
              <a:t>اعتبر مفهوم المخالفة </a:t>
            </a:r>
            <a:r>
              <a:rPr lang="ar-IQ" dirty="0" smtClean="0">
                <a:solidFill>
                  <a:srgbClr val="FF0000"/>
                </a:solidFill>
              </a:rPr>
              <a:t>حجة</a:t>
            </a:r>
            <a:r>
              <a:rPr lang="ar-IQ" dirty="0" smtClean="0"/>
              <a:t> في استنباط الحكم من </a:t>
            </a:r>
            <a:r>
              <a:rPr lang="ar-IQ" dirty="0" err="1" smtClean="0"/>
              <a:t>کلام</a:t>
            </a:r>
            <a:r>
              <a:rPr lang="ar-IQ" dirty="0" smtClean="0"/>
              <a:t> الشارع، وبذلك قال </a:t>
            </a:r>
            <a:r>
              <a:rPr lang="ar-IQ" dirty="0" smtClean="0">
                <a:solidFill>
                  <a:srgbClr val="FF0000"/>
                </a:solidFill>
              </a:rPr>
              <a:t>جمهور الفقهاء.</a:t>
            </a:r>
          </a:p>
          <a:p>
            <a:pPr algn="just"/>
            <a:r>
              <a:rPr lang="ar-IQ" dirty="0" smtClean="0">
                <a:solidFill>
                  <a:srgbClr val="0070C0"/>
                </a:solidFill>
              </a:rPr>
              <a:t>المذهب الثاني: </a:t>
            </a:r>
            <a:r>
              <a:rPr lang="ar-IQ" dirty="0" smtClean="0">
                <a:solidFill>
                  <a:srgbClr val="FF0000"/>
                </a:solidFill>
              </a:rPr>
              <a:t>لم يعتبر المفهوم حجة</a:t>
            </a:r>
            <a:r>
              <a:rPr lang="ar-IQ" dirty="0" smtClean="0"/>
              <a:t>، وبذلك قال </a:t>
            </a:r>
            <a:r>
              <a:rPr lang="ar-IQ" dirty="0" smtClean="0">
                <a:solidFill>
                  <a:srgbClr val="0070C0"/>
                </a:solidFill>
              </a:rPr>
              <a:t>الحنفية والظاهرية وبعض أتباع المذاهب الأخرى </a:t>
            </a:r>
            <a:r>
              <a:rPr lang="ar-IQ" dirty="0" smtClean="0"/>
              <a:t>: كالغزالي وغيره.</a:t>
            </a:r>
          </a:p>
          <a:p>
            <a:pPr algn="just"/>
            <a:r>
              <a:rPr lang="ar-IQ" dirty="0" smtClean="0"/>
              <a:t>فكان هذا الاختلاف سببا من أسباب اختلاف الفقهاء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957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مثال ذلك قوله تعالى: (وَمَنْ لَمْ يَسْتَطِعْ مِنْكُمْ طَوْلًا أَنْ يَنْكِحَ الْمُحْصَنَاتِ الْمُؤْمِنَاتِ فَمِنْ مَا مَلَكَتْ أَيْمَانُكُمْ مِنْ فَتَيَاتِكُمُ الْمُؤْمِنَاتِ ) . (النساء: 25) </a:t>
            </a:r>
          </a:p>
          <a:p>
            <a:pPr algn="just"/>
            <a:r>
              <a:rPr lang="ar-IQ" dirty="0" smtClean="0"/>
              <a:t>إذا عرفنا هذا فإن الفقهاء قد اختلفوا في مسألة الاحتجاج بالمفهوم على </a:t>
            </a:r>
            <a:r>
              <a:rPr lang="ar-IQ" dirty="0" smtClean="0">
                <a:solidFill>
                  <a:srgbClr val="FF0000"/>
                </a:solidFill>
              </a:rPr>
              <a:t>مذهبين :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111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dirty="0" smtClean="0"/>
              <a:t>فذهب </a:t>
            </a:r>
            <a:r>
              <a:rPr lang="ar-IQ" dirty="0" smtClean="0">
                <a:solidFill>
                  <a:srgbClr val="FF0000"/>
                </a:solidFill>
              </a:rPr>
              <a:t>جمهور الفقهاء </a:t>
            </a:r>
            <a:r>
              <a:rPr lang="ar-IQ" dirty="0" smtClean="0"/>
              <a:t>الى أن حل نكاح الأمة مشروط بأمرين: </a:t>
            </a:r>
          </a:p>
          <a:p>
            <a:pPr algn="just"/>
            <a:r>
              <a:rPr lang="ar-IQ" dirty="0" smtClean="0">
                <a:solidFill>
                  <a:srgbClr val="FF0000"/>
                </a:solidFill>
              </a:rPr>
              <a:t>الأول: </a:t>
            </a:r>
            <a:r>
              <a:rPr lang="ar-IQ" dirty="0" smtClean="0"/>
              <a:t>عدم وجود ما </a:t>
            </a:r>
            <a:r>
              <a:rPr lang="ar-IQ" dirty="0" err="1" smtClean="0"/>
              <a:t>يتمکن</a:t>
            </a:r>
            <a:r>
              <a:rPr lang="ar-IQ" dirty="0" smtClean="0"/>
              <a:t> به من </a:t>
            </a:r>
            <a:r>
              <a:rPr lang="ar-IQ" dirty="0" err="1" smtClean="0"/>
              <a:t>نکاح</a:t>
            </a:r>
            <a:r>
              <a:rPr lang="ar-IQ" dirty="0" smtClean="0"/>
              <a:t> حرة.</a:t>
            </a:r>
          </a:p>
          <a:p>
            <a:pPr algn="just"/>
            <a:r>
              <a:rPr lang="ar-IQ" dirty="0" smtClean="0">
                <a:solidFill>
                  <a:srgbClr val="FF0000"/>
                </a:solidFill>
              </a:rPr>
              <a:t>والثاني: </a:t>
            </a:r>
            <a:r>
              <a:rPr lang="ar-IQ" dirty="0" smtClean="0"/>
              <a:t>أن تكون </a:t>
            </a:r>
            <a:r>
              <a:rPr lang="ar-IQ" dirty="0" smtClean="0">
                <a:solidFill>
                  <a:srgbClr val="FF0000"/>
                </a:solidFill>
              </a:rPr>
              <a:t>الأمة مؤمنة</a:t>
            </a:r>
            <a:r>
              <a:rPr lang="ar-IQ" dirty="0" smtClean="0"/>
              <a:t>، وذلك جرياً منهم على رأيهم في العمل بالمفهوم؛ وذلك لأن مفهوم الشرط وهو قوله تعالى: (ومن لم يستطع منكم طولاً) يدل على أن من استطاع نكاح المحصنات المؤمنات لا يباح له التزوج بالأمة. وكذلك مفهوم الوصف المذكور في قوله تعالى :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690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(مِنْ فَتَيَاتِكُمُ الْمُؤْمِنَاتِ ) يدل على عدم إباحة تزوج الأمة الكتابية، </a:t>
            </a:r>
            <a:r>
              <a:rPr lang="ar-IQ" dirty="0" smtClean="0">
                <a:solidFill>
                  <a:srgbClr val="FF0000"/>
                </a:solidFill>
              </a:rPr>
              <a:t>وقد خالف الحنفية </a:t>
            </a:r>
            <a:r>
              <a:rPr lang="ar-IQ" dirty="0" smtClean="0"/>
              <a:t>ذلك؛ جرياً منهم على مذهبهم في </a:t>
            </a:r>
            <a:r>
              <a:rPr lang="ar-IQ" dirty="0" smtClean="0">
                <a:solidFill>
                  <a:srgbClr val="FF0000"/>
                </a:solidFill>
              </a:rPr>
              <a:t>إلغاء العمل بالمفهوم</a:t>
            </a:r>
            <a:r>
              <a:rPr lang="ar-IQ" dirty="0" smtClean="0"/>
              <a:t>؛ لذلك قالوا بجواز </a:t>
            </a:r>
            <a:r>
              <a:rPr lang="ar-IQ" dirty="0" err="1" smtClean="0"/>
              <a:t>نکاح</a:t>
            </a:r>
            <a:r>
              <a:rPr lang="ar-IQ" dirty="0" smtClean="0"/>
              <a:t> الأمة وإن كانت كتابية. </a:t>
            </a:r>
          </a:p>
          <a:p>
            <a:pPr algn="just"/>
            <a:r>
              <a:rPr lang="ar-IQ" dirty="0" smtClean="0"/>
              <a:t>ويلاحظ هنا: أن هذا السبب لا يختص بالكتاب، وإنما </a:t>
            </a:r>
            <a:r>
              <a:rPr lang="ar-IQ" dirty="0" smtClean="0">
                <a:solidFill>
                  <a:srgbClr val="FF0000"/>
                </a:solidFill>
              </a:rPr>
              <a:t>يشمل السنة </a:t>
            </a:r>
            <a:r>
              <a:rPr lang="ar-IQ" dirty="0" smtClean="0"/>
              <a:t>أيضا. من ذلك قوله : «إذا كان الماء قلتين لم يحمل الخبث» رواه أصحاب السنن الأربعة، والحاكم وقال: صحيح على شرط الشيخين).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4528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فأخذ بمفهوم العدد </a:t>
            </a:r>
            <a:r>
              <a:rPr lang="ar-IQ" dirty="0" smtClean="0"/>
              <a:t>في الحديث،  الشافعي، وأحمد في أصح قوليه، لذلك </a:t>
            </a:r>
            <a:r>
              <a:rPr lang="ar-IQ" dirty="0" smtClean="0">
                <a:solidFill>
                  <a:srgbClr val="FF0000"/>
                </a:solidFill>
              </a:rPr>
              <a:t>قالا بنجاسة ما دون القلتين </a:t>
            </a:r>
            <a:r>
              <a:rPr lang="ar-IQ" dirty="0" smtClean="0"/>
              <a:t>بمخالطة النجاسة له سواء تغير أو لا.</a:t>
            </a:r>
          </a:p>
          <a:p>
            <a:r>
              <a:rPr lang="ar-IQ" dirty="0" smtClean="0"/>
              <a:t>بينما كان </a:t>
            </a:r>
            <a:r>
              <a:rPr lang="ar-IQ" dirty="0" smtClean="0">
                <a:solidFill>
                  <a:srgbClr val="FF0000"/>
                </a:solidFill>
              </a:rPr>
              <a:t>للحنفية </a:t>
            </a:r>
            <a:r>
              <a:rPr lang="ar-IQ" dirty="0" smtClean="0"/>
              <a:t>الذين </a:t>
            </a:r>
            <a:r>
              <a:rPr lang="ar-IQ" dirty="0" smtClean="0">
                <a:solidFill>
                  <a:srgbClr val="FF0000"/>
                </a:solidFill>
              </a:rPr>
              <a:t>لا يأخذون بالمفهوم م</a:t>
            </a:r>
            <a:r>
              <a:rPr lang="ar-IQ" dirty="0" smtClean="0"/>
              <a:t>سلك آخر في المسألة ؛ </a:t>
            </a:r>
            <a:r>
              <a:rPr lang="ar-IQ" dirty="0" smtClean="0">
                <a:solidFill>
                  <a:srgbClr val="FF0000"/>
                </a:solidFill>
              </a:rPr>
              <a:t>حيث حددوا مساحة عشر في عشر للماء </a:t>
            </a:r>
            <a:r>
              <a:rPr lang="ar-IQ" dirty="0" smtClean="0"/>
              <a:t>الذي لا يحمل الخبث.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861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IQ" dirty="0" smtClean="0">
                <a:solidFill>
                  <a:srgbClr val="FF0000"/>
                </a:solidFill>
              </a:rPr>
              <a:t>أما المالكية </a:t>
            </a:r>
            <a:r>
              <a:rPr lang="ar-IQ" dirty="0" smtClean="0"/>
              <a:t>فمع </a:t>
            </a:r>
            <a:r>
              <a:rPr lang="ar-IQ" dirty="0" smtClean="0">
                <a:solidFill>
                  <a:srgbClr val="FF0000"/>
                </a:solidFill>
              </a:rPr>
              <a:t>قولهم بالمفهوم </a:t>
            </a:r>
            <a:r>
              <a:rPr lang="ar-IQ" dirty="0" smtClean="0"/>
              <a:t>فإنهم </a:t>
            </a:r>
            <a:r>
              <a:rPr lang="ar-IQ" dirty="0" smtClean="0">
                <a:solidFill>
                  <a:srgbClr val="FF0000"/>
                </a:solidFill>
              </a:rPr>
              <a:t>لم يأخذوا بمفهوم</a:t>
            </a:r>
            <a:r>
              <a:rPr lang="ar-IQ" dirty="0" smtClean="0"/>
              <a:t> هذا الحديث ؛ لذلك قالوا </a:t>
            </a:r>
            <a:r>
              <a:rPr lang="ar-IQ" dirty="0" smtClean="0">
                <a:solidFill>
                  <a:srgbClr val="FF0000"/>
                </a:solidFill>
              </a:rPr>
              <a:t>بعدم نجاسة الماء إلا إذا تغير</a:t>
            </a:r>
            <a:r>
              <a:rPr lang="ar-IQ" dirty="0" smtClean="0"/>
              <a:t> : قليلا كان الماء أو كثيراً، وسبب عدم أخذهم بالحديث : أنهم طعنوا بإسناده، وقالوا </a:t>
            </a:r>
            <a:r>
              <a:rPr lang="ar-IQ" dirty="0" smtClean="0">
                <a:solidFill>
                  <a:srgbClr val="FF0000"/>
                </a:solidFill>
              </a:rPr>
              <a:t>بعدم بيان المراد منه،</a:t>
            </a:r>
            <a:r>
              <a:rPr lang="ar-IQ" dirty="0" smtClean="0"/>
              <a:t> وليس هنا موضع التفصيل في هذه المسألة.</a:t>
            </a:r>
          </a:p>
          <a:p>
            <a:pPr algn="just"/>
            <a:r>
              <a:rPr lang="ar-IQ" dirty="0" smtClean="0"/>
              <a:t>وبهذا يتضح أن </a:t>
            </a:r>
            <a:r>
              <a:rPr lang="ar-IQ" dirty="0" smtClean="0">
                <a:solidFill>
                  <a:srgbClr val="FF0000"/>
                </a:solidFill>
              </a:rPr>
              <a:t>الفقهاء</a:t>
            </a:r>
            <a:r>
              <a:rPr lang="ar-IQ" dirty="0" smtClean="0"/>
              <a:t> الذين يقولون </a:t>
            </a:r>
            <a:r>
              <a:rPr lang="ar-IQ" dirty="0" smtClean="0">
                <a:solidFill>
                  <a:srgbClr val="FF0000"/>
                </a:solidFill>
              </a:rPr>
              <a:t>بالمفهوم</a:t>
            </a:r>
            <a:r>
              <a:rPr lang="ar-IQ" dirty="0" smtClean="0"/>
              <a:t> قد </a:t>
            </a:r>
            <a:r>
              <a:rPr lang="ar-IQ" dirty="0" smtClean="0">
                <a:solidFill>
                  <a:srgbClr val="FF0000"/>
                </a:solidFill>
              </a:rPr>
              <a:t>يختلفون في المسألة </a:t>
            </a:r>
            <a:r>
              <a:rPr lang="ar-IQ" dirty="0" smtClean="0"/>
              <a:t>الثبوت الحديث عند بعضهم دون بعض، </a:t>
            </a:r>
            <a:r>
              <a:rPr lang="ar-IQ" dirty="0" smtClean="0">
                <a:solidFill>
                  <a:srgbClr val="FF0000"/>
                </a:solidFill>
              </a:rPr>
              <a:t>أو </a:t>
            </a:r>
            <a:r>
              <a:rPr lang="ar-IQ" dirty="0" smtClean="0"/>
              <a:t>لأن الدليل عند بعضهم </a:t>
            </a:r>
            <a:r>
              <a:rPr lang="ar-IQ" dirty="0" smtClean="0">
                <a:solidFill>
                  <a:srgbClr val="FF0000"/>
                </a:solidFill>
              </a:rPr>
              <a:t>له محمل </a:t>
            </a:r>
            <a:r>
              <a:rPr lang="ar-IQ" dirty="0" smtClean="0"/>
              <a:t>غير </a:t>
            </a:r>
            <a:r>
              <a:rPr lang="ar-IQ" dirty="0" smtClean="0">
                <a:solidFill>
                  <a:srgbClr val="FF0000"/>
                </a:solidFill>
              </a:rPr>
              <a:t>المحمل الذي يحمله عليه البعض الآخر</a:t>
            </a:r>
            <a:r>
              <a:rPr lang="ar-IQ" dirty="0" smtClean="0"/>
              <a:t>، وقد </a:t>
            </a:r>
            <a:r>
              <a:rPr lang="ar-IQ" dirty="0" smtClean="0">
                <a:solidFill>
                  <a:srgbClr val="FF0000"/>
                </a:solidFill>
              </a:rPr>
              <a:t>يتفق في حكم المسألة </a:t>
            </a:r>
            <a:r>
              <a:rPr lang="ar-IQ" dirty="0" smtClean="0"/>
              <a:t>مع القائلين بالمفهوم القائلون بعدم الأخذ به؛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2466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>
                <a:solidFill>
                  <a:srgbClr val="FF0000"/>
                </a:solidFill>
              </a:rPr>
              <a:t>وذلك لوجود دليل آخر</a:t>
            </a:r>
            <a:r>
              <a:rPr lang="ar-IQ" dirty="0" smtClean="0"/>
              <a:t> عندهم غير المفهوم.</a:t>
            </a:r>
          </a:p>
          <a:p>
            <a:pPr algn="just"/>
            <a:r>
              <a:rPr lang="ar-IQ" b="1" dirty="0" smtClean="0"/>
              <a:t>مثال ذلك قوله : «في الغنم السائمة زكاة» .</a:t>
            </a:r>
            <a:endParaRPr lang="ar-IQ" dirty="0" smtClean="0"/>
          </a:p>
          <a:p>
            <a:pPr marL="68580" indent="0" algn="just">
              <a:buNone/>
            </a:pPr>
            <a:r>
              <a:rPr lang="ar-IQ" dirty="0" smtClean="0"/>
              <a:t> الغنم السائمة معناها أن يكون غذاؤها على الرعي من كلأ ونبات الأرض . فقد أخذ </a:t>
            </a:r>
            <a:r>
              <a:rPr lang="ar-IQ" dirty="0" smtClean="0">
                <a:solidFill>
                  <a:srgbClr val="FF0000"/>
                </a:solidFill>
              </a:rPr>
              <a:t>بمفهوم </a:t>
            </a:r>
            <a:r>
              <a:rPr lang="ar-IQ" dirty="0" smtClean="0"/>
              <a:t>هذا الحديث: </a:t>
            </a:r>
            <a:r>
              <a:rPr lang="ar-IQ" dirty="0" smtClean="0">
                <a:solidFill>
                  <a:srgbClr val="FF0000"/>
                </a:solidFill>
              </a:rPr>
              <a:t>الشافعي وأحمد</a:t>
            </a:r>
            <a:r>
              <a:rPr lang="ar-IQ" dirty="0" smtClean="0"/>
              <a:t>؛ لذلك قالا بعدم وجوب الزكاة في غير السائمة( </a:t>
            </a:r>
            <a:r>
              <a:rPr lang="ar-IQ" dirty="0" err="1" smtClean="0"/>
              <a:t>المعلوفة</a:t>
            </a:r>
            <a:r>
              <a:rPr lang="ar-IQ" dirty="0" smtClean="0"/>
              <a:t>)، على خلاف بينهم في مدة العلف الذي تعتبر بموجبه الماشية </a:t>
            </a:r>
            <a:r>
              <a:rPr lang="ar-IQ" dirty="0" smtClean="0">
                <a:solidFill>
                  <a:srgbClr val="FF0000"/>
                </a:solidFill>
              </a:rPr>
              <a:t>غير سائمة</a:t>
            </a:r>
            <a:r>
              <a:rPr lang="ar-IQ" dirty="0" smtClean="0"/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17247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599</Words>
  <Application>Microsoft Office PowerPoint</Application>
  <PresentationFormat>عرض على الشاشة (3:4)‏</PresentationFormat>
  <Paragraphs>21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أوستن</vt:lpstr>
      <vt:lpstr>محاضرة رقم( 6)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رقم( 6)</dc:title>
  <dc:creator>usw</dc:creator>
  <cp:lastModifiedBy>usw</cp:lastModifiedBy>
  <cp:revision>9</cp:revision>
  <dcterms:created xsi:type="dcterms:W3CDTF">2021-11-16T19:00:02Z</dcterms:created>
  <dcterms:modified xsi:type="dcterms:W3CDTF">2021-11-16T19:12:37Z</dcterms:modified>
</cp:coreProperties>
</file>