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328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066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721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36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596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87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352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596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351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0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388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7CC2-A163-4282-9561-B2BFF4B838C2}" type="datetimeFigureOut">
              <a:rPr lang="ar-IQ" smtClean="0"/>
              <a:t>17/04/1443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20BE-503B-4C98-AC71-EABEB40485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824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</a:t>
            </a:r>
            <a:r>
              <a:rPr lang="ar-IQ" smtClean="0"/>
              <a:t>رقم (8) </a:t>
            </a:r>
            <a:r>
              <a:rPr lang="ar-IQ" dirty="0" smtClean="0"/>
              <a:t>/ الفقه المقارن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</a:rPr>
              <a:t>د. مها طالب الجبوري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8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>
                <a:solidFill>
                  <a:srgbClr val="FF0000"/>
                </a:solidFill>
              </a:rPr>
              <a:t>المطلب الأول</a:t>
            </a:r>
            <a:r>
              <a:rPr lang="ar-IQ" dirty="0" smtClean="0">
                <a:solidFill>
                  <a:srgbClr val="FF0000"/>
                </a:solidFill>
              </a:rPr>
              <a:t>: اختلافهم </a:t>
            </a:r>
            <a:r>
              <a:rPr lang="ar-IQ" dirty="0">
                <a:solidFill>
                  <a:srgbClr val="FF0000"/>
                </a:solidFill>
              </a:rPr>
              <a:t>في مفهوم السنة </a:t>
            </a:r>
            <a:r>
              <a:rPr lang="ar-IQ" b="0" dirty="0" smtClean="0">
                <a:effectLst/>
              </a:rPr>
              <a:t/>
            </a:r>
            <a:br>
              <a:rPr lang="ar-IQ" b="0" dirty="0" smtClean="0">
                <a:effectLst/>
              </a:rPr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ar-IQ" sz="3800" dirty="0">
                <a:solidFill>
                  <a:srgbClr val="FF0000"/>
                </a:solidFill>
              </a:rPr>
              <a:t>السنة عند الجمهور </a:t>
            </a:r>
            <a:r>
              <a:rPr lang="ar-IQ" sz="3800" dirty="0" smtClean="0"/>
              <a:t>هي: </a:t>
            </a:r>
            <a:r>
              <a:rPr lang="ar-IQ" sz="3800" dirty="0"/>
              <a:t>ما أثر عن </a:t>
            </a:r>
            <a:r>
              <a:rPr lang="ar-IQ" sz="3800" dirty="0" smtClean="0"/>
              <a:t>الرسول (</a:t>
            </a:r>
            <a:r>
              <a:rPr lang="ar-IQ" sz="3800" dirty="0" smtClean="0">
                <a:sym typeface="Abo-thar"/>
              </a:rPr>
              <a:t></a:t>
            </a:r>
            <a:r>
              <a:rPr lang="ar-IQ" sz="3800" dirty="0" smtClean="0"/>
              <a:t>) له </a:t>
            </a:r>
            <a:r>
              <a:rPr lang="ar-IQ" sz="3800" dirty="0"/>
              <a:t>من قول أو فعل أو تقرير</a:t>
            </a:r>
            <a:r>
              <a:rPr lang="ar-IQ" sz="3800" dirty="0" smtClean="0"/>
              <a:t>. </a:t>
            </a:r>
          </a:p>
          <a:p>
            <a:pPr algn="just"/>
            <a:r>
              <a:rPr lang="ar-IQ" sz="3800" b="0" dirty="0" smtClean="0">
                <a:solidFill>
                  <a:srgbClr val="FF0000"/>
                </a:solidFill>
                <a:effectLst/>
              </a:rPr>
              <a:t>أما الإمامية </a:t>
            </a:r>
            <a:r>
              <a:rPr lang="ar-IQ" sz="3800" b="0" dirty="0" smtClean="0">
                <a:effectLst/>
              </a:rPr>
              <a:t>فإن مفهوم السنة عندهم يتسع ليشمل:  </a:t>
            </a:r>
            <a:r>
              <a:rPr lang="ar-IQ" sz="3800" b="0" dirty="0" smtClean="0">
                <a:solidFill>
                  <a:srgbClr val="FF0000"/>
                </a:solidFill>
                <a:effectLst/>
              </a:rPr>
              <a:t>المأثور عن الأئمة بالإضافة إلى المأثور عن الرسول( </a:t>
            </a:r>
            <a:r>
              <a:rPr lang="ar-IQ" sz="3800" b="0" dirty="0" smtClean="0">
                <a:solidFill>
                  <a:srgbClr val="FF0000"/>
                </a:solidFill>
                <a:effectLst/>
                <a:sym typeface="Abo-thar"/>
              </a:rPr>
              <a:t></a:t>
            </a:r>
            <a:r>
              <a:rPr lang="ar-IQ" sz="3800" b="0" dirty="0" smtClean="0">
                <a:solidFill>
                  <a:srgbClr val="FF0000"/>
                </a:solidFill>
                <a:effectLst/>
              </a:rPr>
              <a:t>).</a:t>
            </a:r>
          </a:p>
          <a:p>
            <a:pPr algn="just"/>
            <a:r>
              <a:rPr lang="ar-IQ" sz="3800" b="0" dirty="0" smtClean="0">
                <a:effectLst/>
              </a:rPr>
              <a:t>وهكذا نرى أن </a:t>
            </a:r>
            <a:r>
              <a:rPr lang="ar-IQ" sz="3800" b="0" dirty="0" smtClean="0">
                <a:solidFill>
                  <a:srgbClr val="FF0000"/>
                </a:solidFill>
                <a:effectLst/>
              </a:rPr>
              <a:t>الاختلاف في مفهوم السنة </a:t>
            </a:r>
            <a:r>
              <a:rPr lang="ar-IQ" sz="3800" b="0" dirty="0" smtClean="0">
                <a:effectLst/>
              </a:rPr>
              <a:t>هو أحد الأسباب التي تؤدي إلى الاختلاف في استنباط الأحكام؛ إذ إن الإمامية يعتبرون قول الإمام جزءا من السنة، لذلك </a:t>
            </a:r>
            <a:r>
              <a:rPr lang="ar-IQ" sz="3800" b="0" dirty="0" smtClean="0">
                <a:solidFill>
                  <a:srgbClr val="FF0000"/>
                </a:solidFill>
                <a:effectLst/>
              </a:rPr>
              <a:t>فقول الإمام بحد ذاته يعتبر عندهم مصدر من مصادر التشريع</a:t>
            </a:r>
            <a:r>
              <a:rPr lang="ar-IQ" sz="3800" b="0" dirty="0" smtClean="0">
                <a:effectLst/>
              </a:rPr>
              <a:t>، بينما لا يرى الجمهور ذلك، وإنما يعتبرون قول الإمام قول فقيه بحاجة إلى إقامة الحجة عليه.</a:t>
            </a:r>
          </a:p>
          <a:p>
            <a:pPr marL="0" indent="0">
              <a:buNone/>
            </a:pPr>
            <a:endParaRPr lang="ar-IQ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110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>
                <a:solidFill>
                  <a:srgbClr val="FF0000"/>
                </a:solidFill>
              </a:rPr>
              <a:t>المطلب الثاني: اختلافهم في الاحتجاج بالمرسل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أحد شروط صحة الحديث </a:t>
            </a:r>
            <a:r>
              <a:rPr lang="ar-IQ" dirty="0" smtClean="0">
                <a:solidFill>
                  <a:srgbClr val="FF0000"/>
                </a:solidFill>
              </a:rPr>
              <a:t>اتصال السند</a:t>
            </a:r>
            <a:r>
              <a:rPr lang="ar-IQ" dirty="0" smtClean="0"/>
              <a:t>، بينما </a:t>
            </a:r>
            <a:r>
              <a:rPr lang="ar-IQ" dirty="0" smtClean="0">
                <a:solidFill>
                  <a:srgbClr val="FF0000"/>
                </a:solidFill>
              </a:rPr>
              <a:t>انقطاعه</a:t>
            </a:r>
            <a:r>
              <a:rPr lang="ar-IQ" dirty="0" smtClean="0"/>
              <a:t> يعتبر أحد أسباب ضعفه، </a:t>
            </a:r>
            <a:r>
              <a:rPr lang="ar-IQ" dirty="0" smtClean="0">
                <a:solidFill>
                  <a:srgbClr val="FF0000"/>
                </a:solidFill>
              </a:rPr>
              <a:t>والحديث الضعيف </a:t>
            </a:r>
            <a:r>
              <a:rPr lang="ar-IQ" dirty="0" smtClean="0"/>
              <a:t>لا يحتج به الفقهاء في الأحكام ما لم يكن هناك ما يقويه، لكنهم </a:t>
            </a:r>
            <a:r>
              <a:rPr lang="ar-IQ" dirty="0" smtClean="0">
                <a:solidFill>
                  <a:srgbClr val="FF0000"/>
                </a:solidFill>
              </a:rPr>
              <a:t>اختلفوا في الاحتجاج </a:t>
            </a:r>
            <a:r>
              <a:rPr lang="ar-IQ" dirty="0" smtClean="0"/>
              <a:t>بالحديث المرسل إذا لم يكن فيه عيب آخر غير الإرسال على </a:t>
            </a:r>
            <a:r>
              <a:rPr lang="ar-IQ" dirty="0" smtClean="0">
                <a:solidFill>
                  <a:srgbClr val="FF0000"/>
                </a:solidFill>
              </a:rPr>
              <a:t>اختلاف بينهم في المراد بالمرسل</a:t>
            </a:r>
            <a:r>
              <a:rPr lang="ar-IQ" dirty="0" smtClean="0"/>
              <a:t>:</a:t>
            </a:r>
          </a:p>
          <a:p>
            <a:pPr algn="just"/>
            <a:r>
              <a:rPr lang="ar-IQ" dirty="0" smtClean="0"/>
              <a:t>فقد </a:t>
            </a:r>
            <a:r>
              <a:rPr lang="ar-IQ" dirty="0" smtClean="0">
                <a:solidFill>
                  <a:srgbClr val="FF0000"/>
                </a:solidFill>
              </a:rPr>
              <a:t>عرفه الأكثرون </a:t>
            </a:r>
            <a:r>
              <a:rPr lang="ar-IQ" dirty="0" smtClean="0"/>
              <a:t>: (بأنه الحديث الذي سقط الصحابي من إسناده) . </a:t>
            </a:r>
            <a:r>
              <a:rPr lang="ar-IQ" dirty="0" smtClean="0">
                <a:solidFill>
                  <a:srgbClr val="FF0000"/>
                </a:solidFill>
              </a:rPr>
              <a:t>وعرفه الحنفية</a:t>
            </a:r>
            <a:r>
              <a:rPr lang="ar-IQ" dirty="0" smtClean="0"/>
              <a:t>: (بأنه قول الثقة من أئمة النقل، الذي له أهلية الجرح والتعديل): قال رسول الله (</a:t>
            </a:r>
            <a:r>
              <a:rPr lang="ar-IQ" dirty="0" smtClean="0">
                <a:sym typeface="Abo-thar"/>
              </a:rPr>
              <a:t></a:t>
            </a:r>
            <a:r>
              <a:rPr lang="ar-IQ" dirty="0" smtClean="0"/>
              <a:t> )، سواء كان تابعياً أو غيره، واشترط </a:t>
            </a:r>
            <a:r>
              <a:rPr lang="ar-IQ" dirty="0" err="1" smtClean="0"/>
              <a:t>كثيرمنهم</a:t>
            </a:r>
            <a:r>
              <a:rPr lang="ar-IQ" dirty="0" smtClean="0"/>
              <a:t> أن يكون من أهل القرون الثلاثة الأُوَلِ، ويعنون </a:t>
            </a:r>
            <a:r>
              <a:rPr lang="ar-IQ" dirty="0" smtClean="0">
                <a:solidFill>
                  <a:srgbClr val="FF0000"/>
                </a:solidFill>
              </a:rPr>
              <a:t>بالقرون الثلاثة الأًوَلِ </a:t>
            </a:r>
            <a:r>
              <a:rPr lang="ar-IQ" dirty="0" smtClean="0"/>
              <a:t>: </a:t>
            </a:r>
            <a:r>
              <a:rPr lang="ar-IQ" dirty="0" smtClean="0">
                <a:solidFill>
                  <a:srgbClr val="FF0000"/>
                </a:solidFill>
              </a:rPr>
              <a:t>الصحابة </a:t>
            </a:r>
            <a:r>
              <a:rPr lang="ar-IQ" dirty="0" smtClean="0">
                <a:solidFill>
                  <a:srgbClr val="0070C0"/>
                </a:solidFill>
              </a:rPr>
              <a:t>والتابعين </a:t>
            </a:r>
            <a:r>
              <a:rPr lang="ar-IQ" dirty="0" smtClean="0">
                <a:solidFill>
                  <a:srgbClr val="FF0000"/>
                </a:solidFill>
              </a:rPr>
              <a:t>وأتباعهم</a:t>
            </a:r>
            <a:r>
              <a:rPr lang="ar-IQ" dirty="0" smtClean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28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والمرسل </a:t>
            </a:r>
            <a:r>
              <a:rPr lang="ar-IQ" dirty="0" smtClean="0">
                <a:solidFill>
                  <a:srgbClr val="FF0000"/>
                </a:solidFill>
              </a:rPr>
              <a:t>عند الإمامية </a:t>
            </a:r>
            <a:r>
              <a:rPr lang="ar-IQ" dirty="0" smtClean="0"/>
              <a:t>هو: </a:t>
            </a:r>
            <a:r>
              <a:rPr lang="ar-IQ" dirty="0" smtClean="0">
                <a:solidFill>
                  <a:srgbClr val="002060"/>
                </a:solidFill>
              </a:rPr>
              <a:t>ما حصل فيه انقطاع في أي طبقة من طبقات السند. </a:t>
            </a:r>
          </a:p>
          <a:p>
            <a:pPr algn="just"/>
            <a:r>
              <a:rPr lang="ar-IQ" dirty="0" smtClean="0">
                <a:solidFill>
                  <a:srgbClr val="002060"/>
                </a:solidFill>
              </a:rPr>
              <a:t>إذا عرفت هذا فقد احتج بالمرسل </a:t>
            </a:r>
            <a:r>
              <a:rPr lang="ar-IQ" dirty="0" smtClean="0">
                <a:solidFill>
                  <a:srgbClr val="FF0000"/>
                </a:solidFill>
              </a:rPr>
              <a:t>أبو حنيفة ومالك وأحمد والزيدية والإمامية في قول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ar-IQ" dirty="0" smtClean="0">
                <a:solidFill>
                  <a:srgbClr val="002060"/>
                </a:solidFill>
              </a:rPr>
              <a:t>واحتج به </a:t>
            </a:r>
            <a:r>
              <a:rPr lang="ar-IQ" dirty="0" smtClean="0">
                <a:solidFill>
                  <a:srgbClr val="FF0000"/>
                </a:solidFill>
              </a:rPr>
              <a:t>الشافعي</a:t>
            </a:r>
            <a:r>
              <a:rPr lang="ar-IQ" dirty="0" smtClean="0">
                <a:solidFill>
                  <a:srgbClr val="002060"/>
                </a:solidFill>
              </a:rPr>
              <a:t> إذا </a:t>
            </a:r>
            <a:r>
              <a:rPr lang="ar-IQ" dirty="0" smtClean="0">
                <a:solidFill>
                  <a:srgbClr val="FF0000"/>
                </a:solidFill>
              </a:rPr>
              <a:t>اعتضد بما يقويه </a:t>
            </a:r>
            <a:r>
              <a:rPr lang="ar-IQ" dirty="0" smtClean="0">
                <a:solidFill>
                  <a:srgbClr val="002060"/>
                </a:solidFill>
              </a:rPr>
              <a:t>: وذلك </a:t>
            </a:r>
            <a:r>
              <a:rPr lang="ar-IQ" dirty="0" smtClean="0">
                <a:solidFill>
                  <a:srgbClr val="FFC000"/>
                </a:solidFill>
              </a:rPr>
              <a:t>بأن يروى من طريق آخر</a:t>
            </a:r>
            <a:r>
              <a:rPr lang="ar-IQ" dirty="0" smtClean="0">
                <a:solidFill>
                  <a:srgbClr val="002060"/>
                </a:solidFill>
              </a:rPr>
              <a:t> أو </a:t>
            </a:r>
            <a:r>
              <a:rPr lang="ar-IQ" dirty="0" smtClean="0">
                <a:solidFill>
                  <a:srgbClr val="FF0000"/>
                </a:solidFill>
              </a:rPr>
              <a:t>توافقه فتيا بعض الصحابة</a:t>
            </a:r>
            <a:r>
              <a:rPr lang="ar-IQ" dirty="0" smtClean="0">
                <a:solidFill>
                  <a:srgbClr val="002060"/>
                </a:solidFill>
              </a:rPr>
              <a:t>، أو </a:t>
            </a:r>
            <a:r>
              <a:rPr lang="ar-IQ" dirty="0" smtClean="0">
                <a:solidFill>
                  <a:srgbClr val="92D050"/>
                </a:solidFill>
              </a:rPr>
              <a:t>يتلقاه جمهور العلماء بالقبول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ar-IQ" dirty="0" smtClean="0">
                <a:solidFill>
                  <a:srgbClr val="002060"/>
                </a:solidFill>
              </a:rPr>
              <a:t>أما </a:t>
            </a:r>
            <a:r>
              <a:rPr lang="ar-IQ" dirty="0" smtClean="0">
                <a:solidFill>
                  <a:srgbClr val="FF0000"/>
                </a:solidFill>
              </a:rPr>
              <a:t>الظاهرية</a:t>
            </a:r>
            <a:r>
              <a:rPr lang="ar-IQ" dirty="0" smtClean="0">
                <a:solidFill>
                  <a:srgbClr val="002060"/>
                </a:solidFill>
              </a:rPr>
              <a:t> فهم لا يحتجون بالمرسل، وهو قول </a:t>
            </a:r>
            <a:r>
              <a:rPr lang="ar-IQ" dirty="0" err="1" smtClean="0">
                <a:solidFill>
                  <a:srgbClr val="002060"/>
                </a:solidFill>
              </a:rPr>
              <a:t>للإمامية</a:t>
            </a:r>
            <a:r>
              <a:rPr lang="ar-IQ" dirty="0" smtClean="0">
                <a:solidFill>
                  <a:srgbClr val="002060"/>
                </a:solidFill>
              </a:rPr>
              <a:t>. فهذا الاختلاف كما هو واضح يؤدي إلى الاختلاف في استنباط الأحكام.</a:t>
            </a:r>
          </a:p>
        </p:txBody>
      </p:sp>
    </p:spTree>
    <p:extLst>
      <p:ext uri="{BB962C8B-B14F-4D97-AF65-F5344CB8AC3E}">
        <p14:creationId xmlns:p14="http://schemas.microsoft.com/office/powerpoint/2010/main" val="2061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sz="3600" dirty="0" smtClean="0"/>
              <a:t>وهناك خلاف آخر بين </a:t>
            </a:r>
            <a:r>
              <a:rPr lang="ar-IQ" sz="3600" dirty="0" smtClean="0">
                <a:solidFill>
                  <a:srgbClr val="FF0000"/>
                </a:solidFill>
              </a:rPr>
              <a:t>الجمهور والإمامية</a:t>
            </a:r>
            <a:r>
              <a:rPr lang="ar-IQ" sz="3600" dirty="0" smtClean="0"/>
              <a:t>، وذلك لأن الإمامية:  </a:t>
            </a:r>
            <a:r>
              <a:rPr lang="ar-IQ" sz="3600" dirty="0" smtClean="0">
                <a:solidFill>
                  <a:srgbClr val="FF0000"/>
                </a:solidFill>
              </a:rPr>
              <a:t>يرون أن الاتصال و الإرسال إنما يكون في الطريق إلى الإمام</a:t>
            </a:r>
            <a:r>
              <a:rPr lang="ar-IQ" sz="3600" dirty="0" smtClean="0"/>
              <a:t>، أما إذا كان الإسناد إلى الإمام متصلا فإنه لا يضره بعد ذلك أن يصله الإمام أو يرسله. </a:t>
            </a:r>
          </a:p>
          <a:p>
            <a:pPr algn="just"/>
            <a:r>
              <a:rPr lang="ar-IQ" sz="3600" dirty="0" smtClean="0"/>
              <a:t>بينما </a:t>
            </a:r>
            <a:r>
              <a:rPr lang="ar-IQ" sz="3600" dirty="0" smtClean="0">
                <a:solidFill>
                  <a:srgbClr val="FF0000"/>
                </a:solidFill>
              </a:rPr>
              <a:t>يرى الجمهور: </a:t>
            </a:r>
            <a:r>
              <a:rPr lang="ar-IQ" sz="3600" dirty="0" smtClean="0"/>
              <a:t>أن الإمام كغيره من الرواة تخضع روايته لنفس الضوابط التي تخضع لها رواية غيره).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24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363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محاضرة رقم (8) / الفقه المقارن</vt:lpstr>
      <vt:lpstr>  المطلب الأول: اختلافهم في مفهوم السنة   </vt:lpstr>
      <vt:lpstr> المطلب الثاني: اختلافهم في الاحتجاج بالمرسل 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(6) / الفقه المقارن</dc:title>
  <dc:creator>usw</dc:creator>
  <cp:lastModifiedBy>usw</cp:lastModifiedBy>
  <cp:revision>23</cp:revision>
  <dcterms:created xsi:type="dcterms:W3CDTF">2021-11-05T15:11:34Z</dcterms:created>
  <dcterms:modified xsi:type="dcterms:W3CDTF">2021-11-22T14:50:43Z</dcterms:modified>
</cp:coreProperties>
</file>