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BA27A3-E17A-44DD-B782-A36BFC0739D8}" type="datetimeFigureOut">
              <a:rPr lang="ar-IQ" smtClean="0"/>
              <a:t>28/04/1443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7B317C-1FEF-471F-96F0-6A625D29012E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رقم (9) / الفقه المقارن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5400" dirty="0" smtClean="0">
                <a:solidFill>
                  <a:srgbClr val="FF0000"/>
                </a:solidFill>
              </a:rPr>
              <a:t>د. مها طالب الجبوري</a:t>
            </a:r>
            <a:endParaRPr lang="ar-IQ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/>
              <a:t/>
            </a:r>
            <a:br>
              <a:rPr lang="ar-IQ" b="1" dirty="0"/>
            </a:b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b="1" dirty="0" smtClean="0"/>
              <a:t>المطلب </a:t>
            </a:r>
            <a:r>
              <a:rPr lang="ar-IQ" b="1" dirty="0"/>
              <a:t>الثالث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اختلافهم في شرائط رجال الإسناد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sz="3600" dirty="0">
                <a:solidFill>
                  <a:srgbClr val="FF0000"/>
                </a:solidFill>
              </a:rPr>
              <a:t>جمهور العلماء </a:t>
            </a:r>
            <a:r>
              <a:rPr lang="ar-IQ" sz="3600" dirty="0"/>
              <a:t>على أن الحديث الصحيح هو: «ما اتصل إسناده برواية العدول الضابطين مع خلوه من الشذوذ والعلة». وعليه فإن الراوي إذا كان مسلما وثبت عند العلماء اتصافه بالصفات المذكورة قبلت روايته عند الجمهور، </a:t>
            </a:r>
            <a:r>
              <a:rPr lang="ar-IQ" sz="3600" dirty="0">
                <a:solidFill>
                  <a:srgbClr val="FF0000"/>
                </a:solidFill>
              </a:rPr>
              <a:t>مع قطع النظر عن مذهبه</a:t>
            </a:r>
            <a:r>
              <a:rPr lang="ar-IQ" sz="3600" dirty="0"/>
              <a:t> ، ومع قطع النظر عن كونه </a:t>
            </a:r>
            <a:r>
              <a:rPr lang="ar-IQ" sz="3600" dirty="0" smtClean="0"/>
              <a:t>إماما </a:t>
            </a:r>
            <a:r>
              <a:rPr lang="ar-IQ" sz="3600" dirty="0"/>
              <a:t>أو لا.</a:t>
            </a:r>
            <a:endParaRPr lang="ar-IQ" sz="3600" dirty="0"/>
          </a:p>
          <a:p>
            <a:pPr marL="0" indent="0">
              <a:buNone/>
            </a:pP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8474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dirty="0"/>
              <a:t>بينما </a:t>
            </a:r>
            <a:r>
              <a:rPr lang="ar-IQ" sz="3600" dirty="0">
                <a:solidFill>
                  <a:srgbClr val="FF0000"/>
                </a:solidFill>
              </a:rPr>
              <a:t>يرى </a:t>
            </a:r>
            <a:r>
              <a:rPr lang="ar-IQ" sz="3600" dirty="0" err="1" smtClean="0">
                <a:solidFill>
                  <a:srgbClr val="FF0000"/>
                </a:solidFill>
              </a:rPr>
              <a:t>الإمامية</a:t>
            </a:r>
            <a:r>
              <a:rPr lang="ar-IQ" sz="3600" dirty="0" smtClean="0">
                <a:solidFill>
                  <a:srgbClr val="FF0000"/>
                </a:solidFill>
              </a:rPr>
              <a:t>: </a:t>
            </a:r>
            <a:r>
              <a:rPr lang="ar-IQ" sz="3600" dirty="0"/>
              <a:t>أن الحديث لا يعتبر </a:t>
            </a:r>
            <a:r>
              <a:rPr lang="ar-IQ" sz="3600" dirty="0" smtClean="0"/>
              <a:t>صحيحا </a:t>
            </a:r>
            <a:r>
              <a:rPr lang="ar-IQ" sz="3600" dirty="0"/>
              <a:t>إلا إذا روي من طريق الأئمة، وكان رجال الإسناد من </a:t>
            </a:r>
            <a:r>
              <a:rPr lang="ar-IQ" sz="3600" dirty="0" err="1"/>
              <a:t>الإمامية</a:t>
            </a:r>
            <a:r>
              <a:rPr lang="ar-IQ" sz="3600" dirty="0"/>
              <a:t> المنصفين بالضبط. </a:t>
            </a:r>
            <a:r>
              <a:rPr lang="ar-IQ" sz="3600" dirty="0" smtClean="0">
                <a:solidFill>
                  <a:srgbClr val="FF0000"/>
                </a:solidFill>
              </a:rPr>
              <a:t>وهل </a:t>
            </a:r>
            <a:r>
              <a:rPr lang="ar-IQ" sz="3600" dirty="0">
                <a:solidFill>
                  <a:srgbClr val="FF0000"/>
                </a:solidFill>
              </a:rPr>
              <a:t>تشترط فيهم العدالة؟ الأكثرون</a:t>
            </a:r>
            <a:r>
              <a:rPr lang="ar-IQ" sz="3600" dirty="0"/>
              <a:t> على اشتراطها، وقبل بعضهم رواية مستور الحال، وقبل البعض الآخر منهم رواية سليم الاعتقاد ظاهر الصدق، وإن لم يكون عدلا من حيث التدين</a:t>
            </a:r>
            <a:r>
              <a:rPr lang="ar-IQ" sz="3600" dirty="0" smtClean="0"/>
              <a:t>.</a:t>
            </a:r>
            <a:r>
              <a:rPr lang="ar-IQ" sz="3600" dirty="0"/>
              <a:t/>
            </a:r>
            <a:br>
              <a:rPr lang="ar-IQ" sz="3600" dirty="0"/>
            </a:b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3857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dirty="0">
                <a:solidFill>
                  <a:srgbClr val="FF0000"/>
                </a:solidFill>
              </a:rPr>
              <a:t>ولم يقبل </a:t>
            </a:r>
            <a:r>
              <a:rPr lang="ar-IQ" sz="3200" dirty="0" err="1">
                <a:solidFill>
                  <a:srgbClr val="FF0000"/>
                </a:solidFill>
              </a:rPr>
              <a:t>الإمامية</a:t>
            </a:r>
            <a:r>
              <a:rPr lang="ar-IQ" sz="3200" dirty="0">
                <a:solidFill>
                  <a:srgbClr val="FF0000"/>
                </a:solidFill>
              </a:rPr>
              <a:t> الحديث </a:t>
            </a:r>
            <a:r>
              <a:rPr lang="ar-IQ" sz="3200" dirty="0"/>
              <a:t>إذا كان جميع رجال إسناده </a:t>
            </a:r>
            <a:r>
              <a:rPr lang="ar-IQ" sz="3200" dirty="0">
                <a:solidFill>
                  <a:srgbClr val="FF0000"/>
                </a:solidFill>
              </a:rPr>
              <a:t>من غير </a:t>
            </a:r>
            <a:r>
              <a:rPr lang="ar-IQ" sz="3200" dirty="0" err="1">
                <a:solidFill>
                  <a:srgbClr val="FF0000"/>
                </a:solidFill>
              </a:rPr>
              <a:t>الإمامية</a:t>
            </a:r>
            <a:r>
              <a:rPr lang="ar-IQ" sz="3200" dirty="0"/>
              <a:t>، أما إذا كان فيه راو واحد غير إمامي والبقية من </a:t>
            </a:r>
            <a:r>
              <a:rPr lang="ar-IQ" sz="3200" dirty="0" err="1"/>
              <a:t>الإمامية</a:t>
            </a:r>
            <a:r>
              <a:rPr lang="ar-IQ" sz="3200" dirty="0"/>
              <a:t> فهذا أيضا لم يقبله بعضهم، بينما قبله البعض الآخر بشرط أن يكون هذا الراوي </a:t>
            </a:r>
            <a:r>
              <a:rPr lang="ar-IQ" sz="3200" dirty="0">
                <a:solidFill>
                  <a:srgbClr val="FF0000"/>
                </a:solidFill>
              </a:rPr>
              <a:t>موثقة </a:t>
            </a:r>
            <a:r>
              <a:rPr lang="ar-IQ" sz="3200" dirty="0" err="1">
                <a:solidFill>
                  <a:srgbClr val="FF0000"/>
                </a:solidFill>
              </a:rPr>
              <a:t>ممدوحا</a:t>
            </a:r>
            <a:r>
              <a:rPr lang="ar-IQ" sz="3200" dirty="0">
                <a:solidFill>
                  <a:srgbClr val="FF0000"/>
                </a:solidFill>
              </a:rPr>
              <a:t> من قبل </a:t>
            </a:r>
            <a:r>
              <a:rPr lang="ar-IQ" sz="3200" dirty="0" err="1">
                <a:solidFill>
                  <a:srgbClr val="FF0000"/>
                </a:solidFill>
              </a:rPr>
              <a:t>الإمامية</a:t>
            </a:r>
            <a:r>
              <a:rPr lang="ar-IQ" sz="3200" dirty="0"/>
              <a:t>).</a:t>
            </a:r>
            <a:endParaRPr lang="ar-IQ" sz="3200" dirty="0"/>
          </a:p>
          <a:p>
            <a:pPr algn="just"/>
            <a:r>
              <a:rPr lang="ar-IQ" sz="3200" dirty="0"/>
              <a:t>وهكذا نرى أن اختلاف الضوابط والشروط في رجال الإسناد يؤدي إلى أن يقبل كل فريق حديث الرجال الذين تتوفر فيهم ضوابطه </a:t>
            </a:r>
            <a:r>
              <a:rPr lang="ar-IQ" sz="3200" dirty="0" smtClean="0"/>
              <a:t>وشروطه</a:t>
            </a:r>
            <a:r>
              <a:rPr lang="ar-IQ" sz="3200" dirty="0"/>
              <a:t> </a:t>
            </a:r>
            <a:r>
              <a:rPr lang="ar-IQ" sz="3200" smtClean="0"/>
              <a:t>ويرد حديث </a:t>
            </a:r>
            <a:r>
              <a:rPr lang="ar-IQ" sz="3200" dirty="0"/>
              <a:t>سواهم، وهذا </a:t>
            </a:r>
            <a:r>
              <a:rPr lang="ar-IQ" sz="3200"/>
              <a:t>يؤدي </a:t>
            </a:r>
            <a:r>
              <a:rPr lang="ar-IQ" sz="3200" smtClean="0"/>
              <a:t>قطعاً </a:t>
            </a:r>
            <a:r>
              <a:rPr lang="ar-IQ" sz="3200" dirty="0"/>
              <a:t>إلى الاختلاف في استنباط الأحكام.</a:t>
            </a:r>
            <a:r>
              <a:rPr lang="ar-IQ" sz="3200" dirty="0" smtClean="0"/>
              <a:t>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695443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203</Words>
  <Application>Microsoft Office PowerPoint</Application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محاضرة رقم (9) / الفقه المقارن</vt:lpstr>
      <vt:lpstr>                  المطلب الثالث اختلافهم في شرائط رجال الإسناد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رقم (9) / الفقه المقارن</dc:title>
  <dc:creator>usw</dc:creator>
  <cp:lastModifiedBy>usw</cp:lastModifiedBy>
  <cp:revision>6</cp:revision>
  <dcterms:created xsi:type="dcterms:W3CDTF">2021-12-03T10:46:05Z</dcterms:created>
  <dcterms:modified xsi:type="dcterms:W3CDTF">2021-12-03T11:33:08Z</dcterms:modified>
</cp:coreProperties>
</file>