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31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569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492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21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2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789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644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554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70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6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85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7216-5485-42CA-9F6F-2A157423BC5F}" type="datetimeFigureOut">
              <a:rPr lang="ar-IQ" smtClean="0"/>
              <a:t>04/04/1443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622FC-24DF-4C1F-8AE9-3701AF37EBF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118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رقم(4)/ الفقه المقارن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د. مها طالب الجبوري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5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المطلب </a:t>
            </a:r>
            <a:r>
              <a:rPr lang="ar-IQ" dirty="0" smtClean="0">
                <a:solidFill>
                  <a:srgbClr val="FF0000"/>
                </a:solidFill>
              </a:rPr>
              <a:t>الثالث:  </a:t>
            </a:r>
            <a:r>
              <a:rPr lang="ar-IQ" dirty="0" smtClean="0">
                <a:solidFill>
                  <a:srgbClr val="FF0000"/>
                </a:solidFill>
              </a:rPr>
              <a:t>اختلافهم في حمل المطلق على المقيد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dirty="0" smtClean="0"/>
              <a:t>هذا لا يختص بالقرآن الكريم وإنما يشمل السنة أيضا، </a:t>
            </a:r>
            <a:r>
              <a:rPr lang="ar-IQ" dirty="0" err="1" smtClean="0"/>
              <a:t>وسنری</a:t>
            </a:r>
            <a:r>
              <a:rPr lang="ar-IQ" dirty="0" smtClean="0"/>
              <a:t> مثل هذا التداخل في أكثر من موضع.</a:t>
            </a:r>
          </a:p>
          <a:p>
            <a:pPr algn="just"/>
            <a:r>
              <a:rPr lang="ar-IQ" dirty="0" smtClean="0"/>
              <a:t>إذا عرفنا هذا فإن </a:t>
            </a:r>
            <a:r>
              <a:rPr lang="ar-IQ" dirty="0" smtClean="0">
                <a:solidFill>
                  <a:srgbClr val="FF0000"/>
                </a:solidFill>
              </a:rPr>
              <a:t>المطلق</a:t>
            </a:r>
            <a:r>
              <a:rPr lang="ar-IQ" dirty="0" smtClean="0"/>
              <a:t> هو: </a:t>
            </a:r>
            <a:r>
              <a:rPr lang="ar-IQ" dirty="0" smtClean="0">
                <a:solidFill>
                  <a:srgbClr val="FF0000"/>
                </a:solidFill>
              </a:rPr>
              <a:t>اللفظ الدال على فرد أو أفراد على سبيل الشيوع، ولم يقترن به ما يدل على تقييده بصفة من الصفات</a:t>
            </a:r>
            <a:r>
              <a:rPr lang="ar-IQ" dirty="0" smtClean="0"/>
              <a:t>؛ مثل: رجل وكتاب، </a:t>
            </a:r>
            <a:r>
              <a:rPr lang="ar-IQ" dirty="0" smtClean="0">
                <a:solidFill>
                  <a:srgbClr val="00B050"/>
                </a:solidFill>
              </a:rPr>
              <a:t>فإن اقترن به ما يدل على تقييده</a:t>
            </a:r>
            <a:r>
              <a:rPr lang="ar-IQ" dirty="0" smtClean="0"/>
              <a:t> فهو </a:t>
            </a:r>
            <a:r>
              <a:rPr lang="ar-IQ" dirty="0" smtClean="0">
                <a:solidFill>
                  <a:srgbClr val="FF0000"/>
                </a:solidFill>
              </a:rPr>
              <a:t>المقيد</a:t>
            </a:r>
            <a:r>
              <a:rPr lang="ar-IQ" dirty="0" smtClean="0"/>
              <a:t>؛ مثل: رجل </a:t>
            </a:r>
            <a:r>
              <a:rPr lang="ar-IQ" dirty="0" smtClean="0">
                <a:solidFill>
                  <a:srgbClr val="FF0000"/>
                </a:solidFill>
              </a:rPr>
              <a:t>مؤمن</a:t>
            </a:r>
            <a:r>
              <a:rPr lang="ar-IQ" dirty="0" smtClean="0"/>
              <a:t>، وكتاب </a:t>
            </a:r>
            <a:r>
              <a:rPr lang="ar-IQ" dirty="0" err="1" smtClean="0">
                <a:solidFill>
                  <a:srgbClr val="FF0000"/>
                </a:solidFill>
              </a:rPr>
              <a:t>کريم</a:t>
            </a:r>
            <a:r>
              <a:rPr lang="ar-IQ" dirty="0" smtClean="0"/>
              <a:t>، ونحو ذلك.</a:t>
            </a:r>
          </a:p>
          <a:p>
            <a:pPr algn="just"/>
            <a:r>
              <a:rPr lang="ar-IQ" dirty="0" smtClean="0"/>
              <a:t>وعليه : فإذا ورد اللفظ مطلقاً في نص ومقيداً في آخر؛ </a:t>
            </a:r>
            <a:r>
              <a:rPr lang="ar-IQ" dirty="0" smtClean="0">
                <a:solidFill>
                  <a:srgbClr val="FF0000"/>
                </a:solidFill>
              </a:rPr>
              <a:t>فهل يحمل المطلق على المقيد أم لا؟.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248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هنا لا يخلو إما أن </a:t>
            </a:r>
            <a:r>
              <a:rPr lang="ar-IQ" dirty="0" smtClean="0">
                <a:solidFill>
                  <a:srgbClr val="FF0000"/>
                </a:solidFill>
              </a:rPr>
              <a:t>يكون الإطلاق والتقييد </a:t>
            </a:r>
            <a:r>
              <a:rPr lang="ar-IQ" dirty="0" smtClean="0"/>
              <a:t>في، </a:t>
            </a:r>
            <a:r>
              <a:rPr lang="ar-IQ" dirty="0" smtClean="0">
                <a:solidFill>
                  <a:srgbClr val="FF0000"/>
                </a:solidFill>
              </a:rPr>
              <a:t>نفس الحكم</a:t>
            </a:r>
            <a:r>
              <a:rPr lang="ar-IQ" dirty="0" smtClean="0"/>
              <a:t>، أو </a:t>
            </a:r>
            <a:r>
              <a:rPr lang="ar-IQ" dirty="0" smtClean="0">
                <a:solidFill>
                  <a:srgbClr val="92D050"/>
                </a:solidFill>
              </a:rPr>
              <a:t>في سبب الحكم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فإن كان </a:t>
            </a:r>
            <a:r>
              <a:rPr lang="ar-IQ" dirty="0" smtClean="0">
                <a:solidFill>
                  <a:srgbClr val="FF0000"/>
                </a:solidFill>
              </a:rPr>
              <a:t>في سبب الحكم </a:t>
            </a:r>
            <a:r>
              <a:rPr lang="ar-IQ" dirty="0" smtClean="0">
                <a:solidFill>
                  <a:srgbClr val="00B050"/>
                </a:solidFill>
              </a:rPr>
              <a:t>حمل المطلق على المقيد </a:t>
            </a:r>
            <a:r>
              <a:rPr lang="ar-IQ" dirty="0" smtClean="0"/>
              <a:t>عند </a:t>
            </a:r>
            <a:r>
              <a:rPr lang="ar-IQ" dirty="0" smtClean="0">
                <a:solidFill>
                  <a:srgbClr val="FF0000"/>
                </a:solidFill>
              </a:rPr>
              <a:t>الجمهور</a:t>
            </a:r>
            <a:r>
              <a:rPr lang="ar-IQ" dirty="0" smtClean="0"/>
              <a:t>، وقالت ا</a:t>
            </a:r>
            <a:r>
              <a:rPr lang="ar-IQ" dirty="0" smtClean="0">
                <a:solidFill>
                  <a:srgbClr val="FF0000"/>
                </a:solidFill>
              </a:rPr>
              <a:t>لحنفية</a:t>
            </a:r>
            <a:r>
              <a:rPr lang="ar-IQ" dirty="0" smtClean="0"/>
              <a:t>: </a:t>
            </a:r>
            <a:r>
              <a:rPr lang="ar-IQ" dirty="0" smtClean="0">
                <a:solidFill>
                  <a:srgbClr val="00B0F0"/>
                </a:solidFill>
              </a:rPr>
              <a:t>لا يحمل</a:t>
            </a:r>
            <a:r>
              <a:rPr lang="ar-IQ" dirty="0" smtClean="0"/>
              <a:t>. مثال </a:t>
            </a:r>
            <a:r>
              <a:rPr lang="ar-IQ" dirty="0" smtClean="0"/>
              <a:t>قوله (ص): </a:t>
            </a:r>
            <a:r>
              <a:rPr lang="ar-IQ" dirty="0" smtClean="0"/>
              <a:t>«الجار أحق بشفعة جاره، ينتظر بها وإن كان غائبا، إذا كان طريقهما واحدة». رواه الترمذي </a:t>
            </a:r>
            <a:r>
              <a:rPr lang="ar-IQ" dirty="0" smtClean="0"/>
              <a:t>وغيـــره. مــــع </a:t>
            </a:r>
            <a:r>
              <a:rPr lang="ar-IQ" dirty="0" smtClean="0"/>
              <a:t>ما صح </a:t>
            </a:r>
            <a:r>
              <a:rPr lang="ar-IQ" dirty="0" smtClean="0"/>
              <a:t>أنه ( ص)  «قضى </a:t>
            </a:r>
            <a:r>
              <a:rPr lang="ar-IQ" dirty="0" smtClean="0"/>
              <a:t>بالشفعة </a:t>
            </a:r>
            <a:r>
              <a:rPr lang="ar-IQ" dirty="0" smtClean="0"/>
              <a:t>للجار». </a:t>
            </a:r>
            <a:r>
              <a:rPr lang="ar-IQ" dirty="0" smtClean="0"/>
              <a:t>ومن هنا قالت </a:t>
            </a:r>
            <a:r>
              <a:rPr lang="ar-IQ" dirty="0" smtClean="0">
                <a:solidFill>
                  <a:srgbClr val="FF0000"/>
                </a:solidFill>
              </a:rPr>
              <a:t>الحنفية</a:t>
            </a:r>
            <a:r>
              <a:rPr lang="ar-IQ" dirty="0" smtClean="0"/>
              <a:t>: يقضي بالشفعة </a:t>
            </a:r>
            <a:r>
              <a:rPr lang="ar-IQ" dirty="0" smtClean="0">
                <a:solidFill>
                  <a:srgbClr val="FF0000"/>
                </a:solidFill>
              </a:rPr>
              <a:t>لمجرد الجوار</a:t>
            </a:r>
            <a:r>
              <a:rPr lang="ar-IQ" dirty="0" smtClean="0"/>
              <a:t>، بينما قال </a:t>
            </a:r>
            <a:r>
              <a:rPr lang="ar-IQ" dirty="0" smtClean="0">
                <a:solidFill>
                  <a:srgbClr val="FF0000"/>
                </a:solidFill>
              </a:rPr>
              <a:t>الجمهور</a:t>
            </a:r>
            <a:r>
              <a:rPr lang="ar-IQ" dirty="0" smtClean="0"/>
              <a:t>: </a:t>
            </a:r>
            <a:r>
              <a:rPr lang="ar-IQ" dirty="0" smtClean="0">
                <a:solidFill>
                  <a:srgbClr val="92D050"/>
                </a:solidFill>
              </a:rPr>
              <a:t>لا يقضي بالشفعة للجار إلا إذا كان شريكا في الطريق.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95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أما إذا كان </a:t>
            </a:r>
            <a:r>
              <a:rPr lang="ar-IQ" dirty="0" smtClean="0">
                <a:solidFill>
                  <a:srgbClr val="FF0000"/>
                </a:solidFill>
              </a:rPr>
              <a:t>الإطلاق والتقييد </a:t>
            </a:r>
            <a:r>
              <a:rPr lang="ar-IQ" dirty="0" smtClean="0"/>
              <a:t>في </a:t>
            </a:r>
            <a:r>
              <a:rPr lang="ar-IQ" dirty="0" smtClean="0">
                <a:solidFill>
                  <a:srgbClr val="FF0000"/>
                </a:solidFill>
              </a:rPr>
              <a:t>نفس الحكم </a:t>
            </a:r>
            <a:r>
              <a:rPr lang="ar-IQ" dirty="0" smtClean="0"/>
              <a:t>فإن هذا </a:t>
            </a:r>
            <a:r>
              <a:rPr lang="ar-IQ" dirty="0" smtClean="0">
                <a:solidFill>
                  <a:srgbClr val="00B050"/>
                </a:solidFill>
              </a:rPr>
              <a:t>له أربع صور: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>
                <a:solidFill>
                  <a:srgbClr val="FF0000"/>
                </a:solidFill>
              </a:rPr>
              <a:t>الأولى: </a:t>
            </a:r>
            <a:r>
              <a:rPr lang="ar-IQ" dirty="0" smtClean="0">
                <a:solidFill>
                  <a:srgbClr val="92D050"/>
                </a:solidFill>
              </a:rPr>
              <a:t>اتحاد الحكم والسبب: </a:t>
            </a:r>
            <a:r>
              <a:rPr lang="ar-IQ" dirty="0" smtClean="0"/>
              <a:t>وهنا </a:t>
            </a:r>
            <a:r>
              <a:rPr lang="ar-IQ" dirty="0" smtClean="0">
                <a:solidFill>
                  <a:srgbClr val="FF0000"/>
                </a:solidFill>
              </a:rPr>
              <a:t>يحمل المطلق على المقيد </a:t>
            </a:r>
            <a:r>
              <a:rPr lang="ar-IQ" dirty="0" smtClean="0">
                <a:solidFill>
                  <a:srgbClr val="FF0000"/>
                </a:solidFill>
              </a:rPr>
              <a:t>بالاتفاق</a:t>
            </a:r>
            <a:r>
              <a:rPr lang="ar-IQ" dirty="0" smtClean="0"/>
              <a:t>: </a:t>
            </a:r>
            <a:r>
              <a:rPr lang="ar-IQ" dirty="0" smtClean="0">
                <a:solidFill>
                  <a:srgbClr val="00B0F0"/>
                </a:solidFill>
              </a:rPr>
              <a:t>كالدم المحرم تناوله</a:t>
            </a:r>
            <a:r>
              <a:rPr lang="ar-IQ" dirty="0" smtClean="0"/>
              <a:t>، فإنه جاء مطلقا في </a:t>
            </a:r>
            <a:r>
              <a:rPr lang="ar-IQ" dirty="0" smtClean="0"/>
              <a:t>آية في قوله تعالى: (</a:t>
            </a:r>
            <a:r>
              <a:rPr lang="ar-IQ" b="1" dirty="0"/>
              <a:t>حُرِّمَتْ عَلَيْكُمُ الْمَيْتَةُ </a:t>
            </a:r>
            <a:r>
              <a:rPr lang="ar-IQ" b="1" dirty="0">
                <a:solidFill>
                  <a:srgbClr val="FF0000"/>
                </a:solidFill>
              </a:rPr>
              <a:t>وَالدَّمُ</a:t>
            </a:r>
            <a:r>
              <a:rPr lang="ar-IQ" b="1" dirty="0"/>
              <a:t> وَلَحْمُ </a:t>
            </a:r>
            <a:r>
              <a:rPr lang="ar-IQ" b="1" dirty="0" smtClean="0"/>
              <a:t>الْخِنزِيرِ) </a:t>
            </a:r>
            <a:r>
              <a:rPr lang="ar-IQ" dirty="0" smtClean="0"/>
              <a:t>، </a:t>
            </a:r>
            <a:r>
              <a:rPr lang="ar-IQ" dirty="0" smtClean="0"/>
              <a:t>ومقيدة بالمسفوح في آية </a:t>
            </a:r>
            <a:r>
              <a:rPr lang="ar-IQ" dirty="0" smtClean="0"/>
              <a:t>أخرى(</a:t>
            </a:r>
            <a:r>
              <a:rPr lang="ar-IQ" b="1" dirty="0"/>
              <a:t>قُل لَّا أَجِدُ فِي مَا أُوحِيَ إِلَيَّ مُحَرَّمًا </a:t>
            </a:r>
            <a:r>
              <a:rPr lang="ar-IQ" b="1" dirty="0" smtClean="0"/>
              <a:t>عَلَى </a:t>
            </a:r>
            <a:r>
              <a:rPr lang="ar-IQ" b="1" dirty="0"/>
              <a:t>طَاعِمٍ يَطْعَمُهُ إِلَّا أَن يَكُونَ مَيْتَةً أَوْ </a:t>
            </a:r>
            <a:r>
              <a:rPr lang="ar-IQ" b="1" dirty="0">
                <a:solidFill>
                  <a:srgbClr val="FF0000"/>
                </a:solidFill>
              </a:rPr>
              <a:t>دَمًا </a:t>
            </a:r>
            <a:r>
              <a:rPr lang="ar-IQ" b="1" dirty="0" smtClean="0">
                <a:solidFill>
                  <a:srgbClr val="FF0000"/>
                </a:solidFill>
              </a:rPr>
              <a:t>مَّسْفُوحًا</a:t>
            </a:r>
            <a:r>
              <a:rPr lang="ar-IQ" b="1" dirty="0" smtClean="0"/>
              <a:t>) </a:t>
            </a:r>
            <a:r>
              <a:rPr lang="ar-IQ" dirty="0" smtClean="0"/>
              <a:t>.</a:t>
            </a:r>
            <a:endParaRPr lang="ar-IQ" dirty="0" smtClean="0"/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الثانية: </a:t>
            </a:r>
            <a:r>
              <a:rPr lang="ar-IQ" dirty="0" smtClean="0">
                <a:solidFill>
                  <a:srgbClr val="92D050"/>
                </a:solidFill>
              </a:rPr>
              <a:t>اختلاف الحكم والسبب: </a:t>
            </a:r>
            <a:r>
              <a:rPr lang="ar-IQ" dirty="0" smtClean="0"/>
              <a:t>وهنا </a:t>
            </a:r>
            <a:r>
              <a:rPr lang="ar-IQ" dirty="0" smtClean="0">
                <a:solidFill>
                  <a:srgbClr val="FF0000"/>
                </a:solidFill>
              </a:rPr>
              <a:t>لا يحمل المطلق على المقيد </a:t>
            </a:r>
            <a:r>
              <a:rPr lang="ar-IQ" dirty="0" smtClean="0">
                <a:solidFill>
                  <a:srgbClr val="FF0000"/>
                </a:solidFill>
              </a:rPr>
              <a:t>بالاتفاق</a:t>
            </a:r>
            <a:r>
              <a:rPr lang="ar-IQ" dirty="0" smtClean="0"/>
              <a:t>: </a:t>
            </a:r>
            <a:r>
              <a:rPr lang="ar-IQ" dirty="0" smtClean="0"/>
              <a:t>وذلك كاليد، </a:t>
            </a:r>
            <a:r>
              <a:rPr lang="ar-IQ" dirty="0" smtClean="0"/>
              <a:t>إذ أطلقت </a:t>
            </a:r>
            <a:r>
              <a:rPr lang="ar-IQ" dirty="0" smtClean="0"/>
              <a:t>في آية </a:t>
            </a:r>
            <a:r>
              <a:rPr lang="ar-IQ" dirty="0"/>
              <a:t>السرقة إذ قال تعالى: (وَالسَّارِقُ وَالسَّارِقَةُ فَاقْطَعُوا </a:t>
            </a:r>
            <a:r>
              <a:rPr lang="ar-IQ" dirty="0" smtClean="0"/>
              <a:t>أ</a:t>
            </a:r>
            <a:r>
              <a:rPr lang="ar-IQ" dirty="0" smtClean="0">
                <a:solidFill>
                  <a:srgbClr val="FF0000"/>
                </a:solidFill>
              </a:rPr>
              <a:t>َيْدِيَهُمَا</a:t>
            </a:r>
            <a:r>
              <a:rPr lang="ar-IQ" dirty="0" smtClean="0"/>
              <a:t>) فالحكم القطع والسبب السرقة، </a:t>
            </a:r>
            <a:r>
              <a:rPr lang="ar-IQ" dirty="0" smtClean="0"/>
              <a:t>وقيدت بالمرافق في آية </a:t>
            </a:r>
            <a:r>
              <a:rPr lang="ar-IQ" dirty="0" smtClean="0"/>
              <a:t>الوضوء إذ قال </a:t>
            </a:r>
            <a:r>
              <a:rPr lang="ar-IQ" dirty="0"/>
              <a:t>تعالى</a:t>
            </a:r>
            <a:r>
              <a:rPr lang="ar-IQ" dirty="0" smtClean="0"/>
              <a:t>:(</a:t>
            </a:r>
            <a:r>
              <a:rPr lang="ar-IQ" dirty="0" err="1" smtClean="0"/>
              <a:t>ياأَيُّهَا</a:t>
            </a:r>
            <a:r>
              <a:rPr lang="ar-IQ" dirty="0" smtClean="0"/>
              <a:t> </a:t>
            </a:r>
            <a:r>
              <a:rPr lang="ar-IQ" dirty="0"/>
              <a:t>الَّذِينَ آمَنُوا إِذَا قُمْتُمْ إِلَى الصَّلَاةِ فَاغْسِلُوا وُجُوهَكُمْ </a:t>
            </a:r>
            <a:r>
              <a:rPr lang="ar-IQ" dirty="0">
                <a:solidFill>
                  <a:srgbClr val="FF0000"/>
                </a:solidFill>
              </a:rPr>
              <a:t>وَأَيْدِيَكُمْ إِلَى </a:t>
            </a:r>
            <a:r>
              <a:rPr lang="ar-IQ" dirty="0" smtClean="0">
                <a:solidFill>
                  <a:srgbClr val="FF0000"/>
                </a:solidFill>
              </a:rPr>
              <a:t>الْمَرَافِقِ</a:t>
            </a:r>
            <a:r>
              <a:rPr lang="ar-IQ" dirty="0" smtClean="0"/>
              <a:t>). وهنا الحكم الغسل والسبب الصلاة. 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80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dirty="0" smtClean="0">
                <a:solidFill>
                  <a:srgbClr val="FF0000"/>
                </a:solidFill>
              </a:rPr>
              <a:t>الثالثة: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00B050"/>
                </a:solidFill>
              </a:rPr>
              <a:t>اختلاف الحكم مع اتحاد السبب</a:t>
            </a:r>
            <a:r>
              <a:rPr lang="ar-IQ" dirty="0" smtClean="0"/>
              <a:t>: وهنا </a:t>
            </a:r>
            <a:r>
              <a:rPr lang="ar-IQ" dirty="0" smtClean="0">
                <a:solidFill>
                  <a:srgbClr val="FF0000"/>
                </a:solidFill>
              </a:rPr>
              <a:t>لا حمل بالاتفاق أيضا</a:t>
            </a:r>
            <a:r>
              <a:rPr lang="ar-IQ" dirty="0" smtClean="0"/>
              <a:t>، وإنما ينظر إلى </a:t>
            </a:r>
            <a:r>
              <a:rPr lang="ar-IQ" dirty="0" smtClean="0">
                <a:solidFill>
                  <a:srgbClr val="FF0000"/>
                </a:solidFill>
              </a:rPr>
              <a:t>الحكم في دليل آخر</a:t>
            </a:r>
            <a:r>
              <a:rPr lang="ar-IQ" dirty="0" smtClean="0"/>
              <a:t>: كاليد، فقد جاءت مطلقة في آية </a:t>
            </a:r>
            <a:r>
              <a:rPr lang="ar-IQ" dirty="0"/>
              <a:t>التيمم إذ قال تعالى: (فَتَيَمَّمُوا صَعِيدًا طَيِّبًا فَامْسَحُوا بِوُجُوهِكُمْ </a:t>
            </a:r>
            <a:r>
              <a:rPr lang="ar-IQ" dirty="0" smtClean="0"/>
              <a:t>وَأَيْدِيكُم)، </a:t>
            </a:r>
            <a:r>
              <a:rPr lang="ar-IQ" dirty="0" smtClean="0"/>
              <a:t>ومقيدة في آية </a:t>
            </a:r>
            <a:r>
              <a:rPr lang="ar-IQ" dirty="0"/>
              <a:t>الوضوء(وَأَيْدِيَكُمْ إِلَى </a:t>
            </a:r>
            <a:r>
              <a:rPr lang="ar-IQ" dirty="0" smtClean="0"/>
              <a:t>الْمَرَافِقِ). فالحكم في الآية الأولى المسح والثانية الغسل مع اتحاد السبب الصلاة. </a:t>
            </a:r>
            <a:endParaRPr lang="ar-IQ" dirty="0" smtClean="0"/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الرابعة: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00B050"/>
                </a:solidFill>
              </a:rPr>
              <a:t>اتحاد الحكم مع اختلاف السبب</a:t>
            </a:r>
            <a:r>
              <a:rPr lang="ar-IQ" dirty="0" smtClean="0"/>
              <a:t>: هنا </a:t>
            </a:r>
            <a:r>
              <a:rPr lang="ar-IQ" dirty="0" smtClean="0">
                <a:solidFill>
                  <a:srgbClr val="FF0000"/>
                </a:solidFill>
              </a:rPr>
              <a:t>اختلفوا:</a:t>
            </a:r>
            <a:r>
              <a:rPr lang="ar-IQ" dirty="0" smtClean="0"/>
              <a:t> </a:t>
            </a:r>
            <a:r>
              <a:rPr lang="ar-IQ" dirty="0" smtClean="0"/>
              <a:t>فذهب </a:t>
            </a:r>
            <a:r>
              <a:rPr lang="ar-IQ" dirty="0" smtClean="0">
                <a:solidFill>
                  <a:srgbClr val="FF0000"/>
                </a:solidFill>
              </a:rPr>
              <a:t>الأكثرون </a:t>
            </a:r>
            <a:r>
              <a:rPr lang="ar-IQ" dirty="0" smtClean="0"/>
              <a:t>إلى </a:t>
            </a:r>
            <a:r>
              <a:rPr lang="ar-IQ" dirty="0" smtClean="0">
                <a:solidFill>
                  <a:srgbClr val="FF0000"/>
                </a:solidFill>
              </a:rPr>
              <a:t>حمل المطلق على المقيد</a:t>
            </a:r>
            <a:r>
              <a:rPr lang="ar-IQ" dirty="0" smtClean="0"/>
              <a:t>، وقال </a:t>
            </a:r>
            <a:r>
              <a:rPr lang="ar-IQ" dirty="0" smtClean="0">
                <a:solidFill>
                  <a:srgbClr val="FF0000"/>
                </a:solidFill>
              </a:rPr>
              <a:t>أبو حنيفة والزيدية وأحمد في </a:t>
            </a:r>
            <a:r>
              <a:rPr lang="ar-IQ" dirty="0" smtClean="0">
                <a:solidFill>
                  <a:srgbClr val="FF0000"/>
                </a:solidFill>
              </a:rPr>
              <a:t>رواية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66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>
                <a:solidFill>
                  <a:srgbClr val="FF0000"/>
                </a:solidFill>
              </a:rPr>
              <a:t>وبعض الشافعية</a:t>
            </a:r>
            <a:r>
              <a:rPr lang="ar-IQ" dirty="0"/>
              <a:t>: </a:t>
            </a:r>
            <a:r>
              <a:rPr lang="ar-IQ" dirty="0">
                <a:solidFill>
                  <a:srgbClr val="00B050"/>
                </a:solidFill>
              </a:rPr>
              <a:t>لا يحمل</a:t>
            </a:r>
            <a:r>
              <a:rPr lang="ar-IQ" dirty="0"/>
              <a:t>، وذلك كالرقبة في الكفارة فإنها جاءت مطلقة في آية الظهار إذ قال تعالى: (وَالَّذِينَ يُظَاهِرُونَ مِنْ نِسَائِهِمْ ثُمَّ يَعُودُونَ لِمَا قَالُوا فَتَحْرِيرُ رَقَبَةٍ) ، مقيدة بالإيمان في آية القتل الخطأ إذ قال تعالى: ((وَمَا كَانَ لِمُؤْمِنٍ أَن يَقْتُلَ مُؤْمِنًا إِلاَّ خَطَئًا وَمَن قَتَل َمُؤْمِنًا خَطَئًا فَتَحْرِيرُ رَقَبَةٍ مُّؤْمِنَةٍ)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ومن </a:t>
            </a:r>
            <a:r>
              <a:rPr lang="ar-IQ" dirty="0" smtClean="0"/>
              <a:t>هنا قال </a:t>
            </a:r>
            <a:r>
              <a:rPr lang="ar-IQ" dirty="0" smtClean="0">
                <a:solidFill>
                  <a:srgbClr val="FF0000"/>
                </a:solidFill>
              </a:rPr>
              <a:t>أبو حنيفة ومن وافقه </a:t>
            </a:r>
            <a:r>
              <a:rPr lang="ar-IQ" dirty="0" smtClean="0"/>
              <a:t>: </a:t>
            </a:r>
            <a:r>
              <a:rPr lang="ar-IQ" dirty="0" smtClean="0">
                <a:solidFill>
                  <a:srgbClr val="FF0000"/>
                </a:solidFill>
              </a:rPr>
              <a:t>لا يشترط </a:t>
            </a:r>
            <a:r>
              <a:rPr lang="ar-IQ" dirty="0" smtClean="0"/>
              <a:t>في الرقبة التي يجب عتقها في كفارة الظهار أن تكون مؤمنة، بينما </a:t>
            </a:r>
            <a:r>
              <a:rPr lang="ar-IQ" dirty="0" smtClean="0">
                <a:solidFill>
                  <a:srgbClr val="FF0000"/>
                </a:solidFill>
              </a:rPr>
              <a:t>اشترط </a:t>
            </a:r>
            <a:r>
              <a:rPr lang="ar-IQ" dirty="0" smtClean="0"/>
              <a:t>ذلك الآخرون).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27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524</Words>
  <Application>Microsoft Office PowerPoint</Application>
  <PresentationFormat>عرض على الشاشة (3:4)‏</PresentationFormat>
  <Paragraphs>15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محاضرة رقم(4)/ الفقه المقارن</vt:lpstr>
      <vt:lpstr>المطلب الثالث:  اختلافهم في حمل المطلق على المقيد</vt:lpstr>
      <vt:lpstr>هنا لا يخلو إما أن يكون الإطلاق والتقييد في، نفس الحكم، أو في سبب الحكم :</vt:lpstr>
      <vt:lpstr>أما إذا كان الإطلاق والتقييد في نفس الحكم فإن هذا له أربع صور: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رقم(4)/ الفقه المقارن</dc:title>
  <dc:creator>usw</dc:creator>
  <cp:lastModifiedBy>usw</cp:lastModifiedBy>
  <cp:revision>13</cp:revision>
  <dcterms:created xsi:type="dcterms:W3CDTF">2021-11-08T18:04:15Z</dcterms:created>
  <dcterms:modified xsi:type="dcterms:W3CDTF">2021-11-09T17:15:13Z</dcterms:modified>
</cp:coreProperties>
</file>