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A4B39B-EAAF-4D21-8FA4-1D542E4446C2}" type="datetimeFigureOut">
              <a:rPr lang="ar-IQ" smtClean="0"/>
              <a:t>07/04/1444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A0D25A-C74B-470F-B23B-B77AF14701F6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محاضرة رقم (1) في الفقه المقارن / م2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ar-IQ" b="1" dirty="0">
              <a:solidFill>
                <a:srgbClr val="FF0000"/>
              </a:solidFill>
            </a:endParaRPr>
          </a:p>
          <a:p>
            <a:pPr algn="ctr"/>
            <a:endParaRPr lang="ar-IQ" b="1" dirty="0">
              <a:solidFill>
                <a:srgbClr val="FF0000"/>
              </a:solidFill>
            </a:endParaRPr>
          </a:p>
          <a:p>
            <a:pPr algn="ctr"/>
            <a:r>
              <a:rPr lang="ar-IQ" b="1" dirty="0">
                <a:solidFill>
                  <a:srgbClr val="FF0000"/>
                </a:solidFill>
              </a:rPr>
              <a:t>د. مها الجبوري </a:t>
            </a:r>
          </a:p>
          <a:p>
            <a:pPr algn="ctr"/>
            <a:r>
              <a:rPr lang="ar-IQ" b="1" dirty="0">
                <a:solidFill>
                  <a:srgbClr val="FF0000"/>
                </a:solidFill>
              </a:rPr>
              <a:t>قسم الحضارة والاثار</a:t>
            </a:r>
          </a:p>
        </p:txBody>
      </p:sp>
    </p:spTree>
    <p:extLst>
      <p:ext uri="{BB962C8B-B14F-4D97-AF65-F5344CB8AC3E}">
        <p14:creationId xmlns:p14="http://schemas.microsoft.com/office/powerpoint/2010/main" val="416553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تعريف الفقه المقارن لغة واصطلاحا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IQ" dirty="0"/>
              <a:t>- </a:t>
            </a:r>
            <a:r>
              <a:rPr lang="ar-IQ" b="1" dirty="0"/>
              <a:t>الفقه في اللغة: </a:t>
            </a:r>
            <a:r>
              <a:rPr lang="ar-IQ" dirty="0"/>
              <a:t>هو من فقْه: اي العلم بالشيء والفهمُ له. </a:t>
            </a:r>
          </a:p>
          <a:p>
            <a:pPr marL="457200" indent="-457200" algn="just">
              <a:buFontTx/>
              <a:buChar char="-"/>
            </a:pPr>
            <a:r>
              <a:rPr lang="ar-IQ" b="1" dirty="0"/>
              <a:t>الفقه المقارن في الاصطلاح</a:t>
            </a:r>
            <a:r>
              <a:rPr lang="ar-IQ" dirty="0"/>
              <a:t>: يأتي في : </a:t>
            </a:r>
          </a:p>
          <a:p>
            <a:pPr marL="0" indent="0" algn="just">
              <a:buNone/>
            </a:pPr>
            <a:r>
              <a:rPr lang="ar-IQ" dirty="0">
                <a:solidFill>
                  <a:srgbClr val="FF0000"/>
                </a:solidFill>
              </a:rPr>
              <a:t>أولاً: </a:t>
            </a:r>
            <a:r>
              <a:rPr lang="ar-IQ" dirty="0"/>
              <a:t>هو جمع الآراء المختلفة في المسائل الفقهية على صعيد واحد دون اجراء موازنة بينها. </a:t>
            </a:r>
          </a:p>
          <a:p>
            <a:pPr marL="0" indent="0" algn="just">
              <a:buNone/>
            </a:pPr>
            <a:r>
              <a:rPr lang="ar-IQ" dirty="0"/>
              <a:t>ويطلق </a:t>
            </a:r>
            <a:r>
              <a:rPr lang="ar-IQ" dirty="0">
                <a:solidFill>
                  <a:srgbClr val="FF0000"/>
                </a:solidFill>
              </a:rPr>
              <a:t>ثانيا</a:t>
            </a:r>
            <a:r>
              <a:rPr lang="ar-IQ" dirty="0"/>
              <a:t> على: جمع الآراء الفقهية المختلفة وتقييمها والموازنة بينها بالتماس أدلتها وترجيح بعضها على بعض.  </a:t>
            </a:r>
          </a:p>
          <a:p>
            <a:pPr marL="0" indent="0" algn="just">
              <a:buNone/>
            </a:pPr>
            <a:r>
              <a:rPr lang="ar-IQ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999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فوائد الفقه المقارن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/>
              <a:t>للفقه المقارن فوائد عدة أذكر منها أهمها: </a:t>
            </a:r>
          </a:p>
          <a:p>
            <a:pPr algn="just"/>
            <a:r>
              <a:rPr lang="ar-IQ" dirty="0"/>
              <a:t>يساعد في إشاعة الروح الرياضية بين الباحثين ومحاولة القضاء على مختلف النزعات العاطفية وابعادها عن مجالات البحث العلمي .</a:t>
            </a:r>
          </a:p>
          <a:p>
            <a:pPr algn="just"/>
            <a:r>
              <a:rPr lang="ar-IQ" dirty="0"/>
              <a:t>تقريب شقة الخلاف بين المسلمين والحد من تأثير العوامل المفرقة التي كان من أهمها </a:t>
            </a:r>
            <a:r>
              <a:rPr lang="ar-IQ" dirty="0" err="1"/>
              <a:t>وأقواها</a:t>
            </a:r>
            <a:r>
              <a:rPr lang="ar-IQ" dirty="0"/>
              <a:t> جهل علماء بعض المذاهب بأسس وركائز البعض الآخر مما ترك المجال مفتوحا أمام تسرب الدعوات المغرضة في تشويه مفاهيم بعضهم والتقول عليهم بما لا يؤمنون به.</a:t>
            </a:r>
          </a:p>
        </p:txBody>
      </p:sp>
    </p:spTree>
    <p:extLst>
      <p:ext uri="{BB962C8B-B14F-4D97-AF65-F5344CB8AC3E}">
        <p14:creationId xmlns:p14="http://schemas.microsoft.com/office/powerpoint/2010/main" val="206377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/>
              <a:t>أشهر المذاهب الفقهية 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سوف نتناول الآراء الفقهية للأحكام التي سوف ندرسها  وفق أشهر المذاهب الفقهية وهي (الحنفي، والمالكي، </a:t>
            </a:r>
            <a:r>
              <a:rPr lang="ar-IQ" dirty="0" err="1"/>
              <a:t>والشافعي،والحنبلي</a:t>
            </a:r>
            <a:r>
              <a:rPr lang="ar-IQ" dirty="0"/>
              <a:t>، والأمامية، والظاهرية، والزيدية).  </a:t>
            </a:r>
          </a:p>
          <a:p>
            <a:pPr algn="just"/>
            <a:r>
              <a:rPr lang="ar-IQ" dirty="0"/>
              <a:t> أســـــم الكتـــاب الذي سوف </a:t>
            </a:r>
            <a:r>
              <a:rPr lang="ar-IQ" dirty="0" err="1"/>
              <a:t>نتاول</a:t>
            </a:r>
            <a:r>
              <a:rPr lang="ar-IQ" dirty="0"/>
              <a:t> منه المواضيع هو ( مسائل من الفقه المقارن/ 1) للأستاذ الدكتور هاشم جميل. </a:t>
            </a:r>
          </a:p>
        </p:txBody>
      </p:sp>
    </p:spTree>
    <p:extLst>
      <p:ext uri="{BB962C8B-B14F-4D97-AF65-F5344CB8AC3E}">
        <p14:creationId xmlns:p14="http://schemas.microsoft.com/office/powerpoint/2010/main" val="281743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السبب في اختلاف الفقهاء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توجد مصادر لم يختلف المسلمون في الاحتجاج بها، </a:t>
            </a:r>
            <a:r>
              <a:rPr lang="ar-IQ" dirty="0">
                <a:solidFill>
                  <a:srgbClr val="FF0000"/>
                </a:solidFill>
              </a:rPr>
              <a:t>فالخلاف</a:t>
            </a:r>
            <a:r>
              <a:rPr lang="ar-IQ" dirty="0"/>
              <a:t> في الأحكام المستنبطة منها لا يعود إذن إلى الاختلاف في حجيتها، وإنما يعود إلى أمور أخرى، وهذه المصادر هي: </a:t>
            </a:r>
            <a:r>
              <a:rPr lang="ar-IQ" dirty="0">
                <a:solidFill>
                  <a:srgbClr val="FF0000"/>
                </a:solidFill>
              </a:rPr>
              <a:t>الكتاب، والسنة، والإجماع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211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3100" b="1" dirty="0"/>
              <a:t>أسباب الخلاف في الأحكام المستنبطة من الكتاب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IQ" dirty="0"/>
              <a:t>المراد بالكتاب: القرآن الكريم، وهو: الكلام المعجز، المنزل على محمد(</a:t>
            </a:r>
            <a:r>
              <a:rPr lang="ar-IQ" dirty="0">
                <a:sym typeface="Abo-thar"/>
              </a:rPr>
              <a:t></a:t>
            </a:r>
            <a:r>
              <a:rPr lang="ar-IQ" dirty="0"/>
              <a:t>)، والمكتوب في المصاحف، والمنقول بالتواتر، المتعبد بتلاوته.</a:t>
            </a:r>
          </a:p>
          <a:p>
            <a:pPr algn="just"/>
            <a:r>
              <a:rPr lang="ar-IQ" dirty="0"/>
              <a:t>والقرآن الكريم هو المصدر الأول للتشريع، لا خلاف في ذلك، وإنما </a:t>
            </a:r>
            <a:r>
              <a:rPr lang="ar-IQ" dirty="0">
                <a:solidFill>
                  <a:srgbClr val="FF0000"/>
                </a:solidFill>
              </a:rPr>
              <a:t>حصل الخلاف </a:t>
            </a:r>
            <a:r>
              <a:rPr lang="ar-IQ" dirty="0"/>
              <a:t>في أمور تتعلق بطريقة </a:t>
            </a:r>
            <a:r>
              <a:rPr lang="ar-IQ" dirty="0">
                <a:solidFill>
                  <a:srgbClr val="FF0000"/>
                </a:solidFill>
              </a:rPr>
              <a:t>الاستدلال به، </a:t>
            </a:r>
            <a:r>
              <a:rPr lang="ar-IQ" dirty="0"/>
              <a:t>وهي التي أدت إلى الخلاف </a:t>
            </a:r>
            <a:r>
              <a:rPr lang="ar-IQ" dirty="0">
                <a:solidFill>
                  <a:srgbClr val="FF0000"/>
                </a:solidFill>
              </a:rPr>
              <a:t>في بعض الأحكام المستنبطة </a:t>
            </a:r>
            <a:r>
              <a:rPr lang="ar-IQ">
                <a:solidFill>
                  <a:srgbClr val="FF0000"/>
                </a:solidFill>
              </a:rPr>
              <a:t>فيه</a:t>
            </a:r>
            <a:r>
              <a:rPr lang="ar-IQ"/>
              <a:t>،أهم</a:t>
            </a:r>
            <a:r>
              <a:rPr lang="ar-IQ" dirty="0"/>
              <a:t> هذه الأمور </a:t>
            </a:r>
            <a:r>
              <a:rPr lang="ar-IQ" dirty="0">
                <a:solidFill>
                  <a:srgbClr val="FF0000"/>
                </a:solidFill>
              </a:rPr>
              <a:t>(خمسة) </a:t>
            </a:r>
            <a:r>
              <a:rPr lang="ar-IQ" dirty="0"/>
              <a:t>؛ سأتحدث عنها بإيجاز في خمسة مطالب سيأتي شرحها في المحاضرات القادمة. </a:t>
            </a:r>
          </a:p>
          <a:p>
            <a:pPr marL="82296" indent="0">
              <a:buNone/>
            </a:pP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745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399</TotalTime>
  <Words>337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Verdana</vt:lpstr>
      <vt:lpstr>Wingdings 2</vt:lpstr>
      <vt:lpstr>انقلاب</vt:lpstr>
      <vt:lpstr>محاضرة رقم (1) في الفقه المقارن / م2</vt:lpstr>
      <vt:lpstr>تعريف الفقه المقارن لغة واصطلاحا</vt:lpstr>
      <vt:lpstr>فوائد الفقه المقارن</vt:lpstr>
      <vt:lpstr>أشهر المذاهب الفقهية  </vt:lpstr>
      <vt:lpstr>السبب في اختلاف الفقهاء</vt:lpstr>
      <vt:lpstr>أسباب الخلاف في الأحكام المستنبطة من الكتاب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رقم (1) في الفقه المقارن /</dc:title>
  <dc:creator>usw</dc:creator>
  <cp:lastModifiedBy>islamic sciences 2016</cp:lastModifiedBy>
  <cp:revision>24</cp:revision>
  <dcterms:created xsi:type="dcterms:W3CDTF">2021-10-30T16:04:36Z</dcterms:created>
  <dcterms:modified xsi:type="dcterms:W3CDTF">2022-11-01T08:46:31Z</dcterms:modified>
</cp:coreProperties>
</file>