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>
                <a:solidFill>
                  <a:srgbClr val="333333"/>
                </a:solidFill>
                <a:ea typeface="Times New Roman"/>
              </a:rPr>
              <a:t>الصفة الممنوعة من الصرف: 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تُمنع الصفات من الصرف في الحالات التالية: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ـ ما جاء على وزن فَعلان الذي مؤنثه فُعلى: مثل عَطشان، جوعان، ريان، أما إذا كانت الصفة على وزن فعلان ومؤنثها </a:t>
            </a:r>
            <a:r>
              <a:rPr lang="ar-SA" dirty="0" err="1">
                <a:solidFill>
                  <a:srgbClr val="333333"/>
                </a:solidFill>
                <a:ea typeface="Times New Roman"/>
              </a:rPr>
              <a:t>فعلانة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 مثل (فرحان - فرحانة) لم يمنع من الصرف.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ـ ما جاء من الصفات على وزن أفعَل: مثل أسبَق، أفضل، أحسن، أعظم، أخضر، أبيض لكن يجب ألّا تلحقها تاء التأنيث، فإذا كانت الصفة تؤنّث مثل: أرمل، ومؤنثها أرملة فلا تُمنع من الصرف وتُجر بالكسرة وتُنوّن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ـ ما جاء في أُحاد وموحد وثُناء ومَثْنى إلى عُشار ومعشر: ثُلاث. ولفظة أُخر جمع أخرى: مثل مررتُ ببناتٍ أُخرَ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16125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>
                <a:solidFill>
                  <a:srgbClr val="333333"/>
                </a:solidFill>
                <a:ea typeface="Times New Roman"/>
              </a:rPr>
              <a:t>إعراب الممنوع من الصرف: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يُعرب الممنوع من الصرف فيرفع بالضمة، وينصب بالفتحة، ويجر بالفتحة نيابة عن الكسرة إذا كان مجرد من (ال) والإضافة، مثل: جمع عمرُ بين العدل والرحمةِ في أروع صوره. إنّ عمرَ كان عبقريةً فذةً. لِعُمرَ الفضلُ الأكبرُ في تأسيسِ الدولة الإسلامية.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فإذا أضيف الممنوع من الصرف أو أدخلت عليه (ال) جُرّ بالكسرة، مثل: تنْقضُّ قاذفاتُ القنابلِ على مواقعِ العدوِّ </a:t>
            </a:r>
            <a:r>
              <a:rPr lang="ar-SA" dirty="0" err="1">
                <a:solidFill>
                  <a:srgbClr val="333333"/>
                </a:solidFill>
                <a:ea typeface="Times New Roman"/>
              </a:rPr>
              <a:t>فتدكها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. فكلمة (مواقعِ) في المثال صيغة منتهى الجموع ولكن صُرّفت وجُرّت بالكسرة لأنها مضافة. </a:t>
            </a:r>
            <a:endParaRPr lang="en-US" sz="2400" dirty="0">
              <a:ea typeface="Calibri"/>
              <a:cs typeface="Arial"/>
            </a:endParaRPr>
          </a:p>
          <a:p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23331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أمثلة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 :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خطبت على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 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المنابرِ: منابرَ ممنوع من الصرف بسبب صيغة منتهى الجموع ، ولكن بدخول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 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(ال)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 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عليها صرفت فجرت بالكسرة فتعود لحالتها الإعرابية الطبيعية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 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صليت في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 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مساجدِ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 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مكة : مساجد أضيفت إلى مكة فصرفت وبالتالي تسقط عنها القاعدة</a:t>
            </a:r>
            <a:r>
              <a:rPr lang="en-US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 .</a:t>
            </a:r>
            <a:endParaRPr lang="en-US" sz="2400">
              <a:ea typeface="Calibri"/>
              <a:cs typeface="Arial"/>
            </a:endParaRPr>
          </a:p>
          <a:p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4816088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2023-04-02T11:34:23Z</dcterms:created>
  <dcterms:modified xsi:type="dcterms:W3CDTF">2023-04-02T11:47:16Z</dcterms:modified>
</cp:coreProperties>
</file>