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8" d="100"/>
          <a:sy n="58" d="100"/>
        </p:scale>
        <p:origin x="-10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12/09/1444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12/09/1444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12/09/1444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12/09/1444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12/09/1444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12/09/1444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12/09/1444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12/09/1444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12/09/1444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12/09/1444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12/09/1444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12/09/1444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51520" y="2130425"/>
            <a:ext cx="8568952" cy="1470025"/>
          </a:xfrm>
        </p:spPr>
        <p:txBody>
          <a:bodyPr>
            <a:noAutofit/>
          </a:bodyPr>
          <a:lstStyle/>
          <a:p>
            <a:pPr>
              <a:lnSpc>
                <a:spcPct val="115000"/>
              </a:lnSpc>
              <a:spcAft>
                <a:spcPts val="1000"/>
              </a:spcAft>
            </a:pPr>
            <a:r>
              <a:rPr lang="ar-IQ" sz="1800" b="1" dirty="0" smtClean="0">
                <a:ea typeface="Calibri"/>
                <a:cs typeface="Arial"/>
              </a:rPr>
              <a:t>سلسلة من </a:t>
            </a:r>
            <a:r>
              <a:rPr lang="ar-SA" sz="1800" b="1" dirty="0" smtClean="0">
                <a:ea typeface="Calibri"/>
                <a:cs typeface="Arial"/>
              </a:rPr>
              <a:t>محاضرات </a:t>
            </a:r>
            <a:r>
              <a:rPr lang="ar-SA" sz="1800" b="1" dirty="0">
                <a:ea typeface="Calibri"/>
                <a:cs typeface="Arial"/>
              </a:rPr>
              <a:t>في </a:t>
            </a:r>
            <a:r>
              <a:rPr lang="ar-SA" sz="1800" b="1" dirty="0">
                <a:solidFill>
                  <a:srgbClr val="FF0000"/>
                </a:solidFill>
                <a:ea typeface="Calibri"/>
                <a:cs typeface="Arial"/>
              </a:rPr>
              <a:t>اللغة العربية </a:t>
            </a:r>
            <a:r>
              <a:rPr lang="ar-SA" sz="1800" b="1" dirty="0">
                <a:ea typeface="Calibri"/>
                <a:cs typeface="Arial"/>
              </a:rPr>
              <a:t>لطلبة </a:t>
            </a:r>
            <a:r>
              <a:rPr lang="ar-SA" sz="1800" b="1" dirty="0">
                <a:solidFill>
                  <a:srgbClr val="FF0000"/>
                </a:solidFill>
                <a:ea typeface="Calibri"/>
                <a:cs typeface="Arial"/>
              </a:rPr>
              <a:t>المرحلة الثانية </a:t>
            </a:r>
            <a:r>
              <a:rPr lang="ar-SA" sz="1800" b="1" dirty="0">
                <a:ea typeface="Calibri"/>
                <a:cs typeface="Arial"/>
              </a:rPr>
              <a:t>قسم الحضارة والاثار الاسلامية كلية العلوم الاسلامية جامعة بغداد </a:t>
            </a:r>
            <a:r>
              <a:rPr lang="ar-SA" sz="1800" b="1" dirty="0">
                <a:solidFill>
                  <a:srgbClr val="FF0000"/>
                </a:solidFill>
                <a:ea typeface="Calibri"/>
                <a:cs typeface="Arial"/>
              </a:rPr>
              <a:t>الفصل الثاني </a:t>
            </a:r>
            <a:r>
              <a:rPr lang="ar-SA" sz="1800" b="1" dirty="0">
                <a:ea typeface="Calibri"/>
                <a:cs typeface="Arial"/>
              </a:rPr>
              <a:t>2022 – 2023</a:t>
            </a:r>
            <a:r>
              <a:rPr lang="en-US" sz="1400" dirty="0">
                <a:ea typeface="Calibri"/>
                <a:cs typeface="Arial"/>
              </a:rPr>
              <a:t/>
            </a:r>
            <a:br>
              <a:rPr lang="en-US" sz="1400" dirty="0">
                <a:ea typeface="Calibri"/>
                <a:cs typeface="Arial"/>
              </a:rPr>
            </a:br>
            <a:r>
              <a:rPr lang="ar-SA" sz="1800" b="1" dirty="0">
                <a:ea typeface="Calibri"/>
                <a:cs typeface="Arial"/>
              </a:rPr>
              <a:t>اعداد الاستاذ الدكتور: احمد رجب </a:t>
            </a:r>
            <a:r>
              <a:rPr lang="ar-SA" sz="1800" b="1" dirty="0" smtClean="0">
                <a:ea typeface="Calibri"/>
                <a:cs typeface="Arial"/>
              </a:rPr>
              <a:t>حمدان</a:t>
            </a:r>
            <a:r>
              <a:rPr lang="ar-IQ" sz="1800" b="1" dirty="0" smtClean="0">
                <a:ea typeface="Calibri"/>
                <a:cs typeface="Arial"/>
              </a:rPr>
              <a:t> الكبيسي</a:t>
            </a:r>
            <a:r>
              <a:rPr lang="en-US" sz="1400" dirty="0">
                <a:ea typeface="Calibri"/>
                <a:cs typeface="Arial"/>
              </a:rPr>
              <a:t/>
            </a:r>
            <a:br>
              <a:rPr lang="en-US" sz="1400" dirty="0">
                <a:ea typeface="Calibri"/>
                <a:cs typeface="Arial"/>
              </a:rPr>
            </a:br>
            <a:r>
              <a:rPr lang="ar-SA" sz="1800" b="1" dirty="0">
                <a:ea typeface="Calibri"/>
                <a:cs typeface="Arial"/>
              </a:rPr>
              <a:t>(</a:t>
            </a:r>
            <a:r>
              <a:rPr lang="ar-SA" sz="1800" b="1" dirty="0">
                <a:solidFill>
                  <a:srgbClr val="FF0000"/>
                </a:solidFill>
                <a:ea typeface="Calibri"/>
                <a:cs typeface="Arial"/>
              </a:rPr>
              <a:t>ما لا يستغني عنه كل باحث</a:t>
            </a:r>
            <a:r>
              <a:rPr lang="ar-SA" sz="1800" b="1" dirty="0">
                <a:ea typeface="Calibri"/>
                <a:cs typeface="Arial"/>
              </a:rPr>
              <a:t>)</a:t>
            </a:r>
            <a:endParaRPr lang="ar-AE" sz="1800" dirty="0"/>
          </a:p>
        </p:txBody>
      </p:sp>
      <p:sp>
        <p:nvSpPr>
          <p:cNvPr id="3" name="عنوان فرعي 2"/>
          <p:cNvSpPr>
            <a:spLocks noGrp="1"/>
          </p:cNvSpPr>
          <p:nvPr>
            <p:ph type="subTitle" idx="1"/>
          </p:nvPr>
        </p:nvSpPr>
        <p:spPr/>
        <p:txBody>
          <a:bodyPr>
            <a:normAutofit/>
          </a:bodyPr>
          <a:lstStyle/>
          <a:p>
            <a:pPr algn="just"/>
            <a:r>
              <a:rPr lang="ar-SA" sz="1800" b="1" smtClean="0">
                <a:solidFill>
                  <a:srgbClr val="FF0000"/>
                </a:solidFill>
                <a:ea typeface="Calibri"/>
              </a:rPr>
              <a:t>ـ </a:t>
            </a:r>
            <a:r>
              <a:rPr lang="ar-SA" sz="1800" b="1" dirty="0">
                <a:solidFill>
                  <a:srgbClr val="FF0000"/>
                </a:solidFill>
                <a:ea typeface="Calibri"/>
              </a:rPr>
              <a:t>المعرب والمبني:</a:t>
            </a:r>
            <a:endParaRPr lang="en-US" sz="1400" dirty="0">
              <a:ea typeface="Calibri"/>
              <a:cs typeface="Arial"/>
            </a:endParaRPr>
          </a:p>
          <a:p>
            <a:pPr algn="just"/>
            <a:r>
              <a:rPr lang="ar-SA" sz="1800" dirty="0">
                <a:ea typeface="Calibri"/>
              </a:rPr>
              <a:t>   ينقسم الاسم إلى قسمين:  أحدهما: </a:t>
            </a:r>
            <a:r>
              <a:rPr lang="ar-SA" sz="1800" u="sng" dirty="0">
                <a:ea typeface="Calibri"/>
              </a:rPr>
              <a:t>المعرب</a:t>
            </a:r>
            <a:r>
              <a:rPr lang="ar-SA" sz="1800" dirty="0">
                <a:ea typeface="Calibri"/>
              </a:rPr>
              <a:t> وهو ما سلم من شبه الحروف. والثاني: </a:t>
            </a:r>
            <a:r>
              <a:rPr lang="ar-SA" sz="1800" u="sng" dirty="0">
                <a:ea typeface="Calibri"/>
              </a:rPr>
              <a:t>المبني</a:t>
            </a:r>
            <a:r>
              <a:rPr lang="ar-SA" sz="1800" dirty="0">
                <a:ea typeface="Calibri"/>
              </a:rPr>
              <a:t> وهو ما أشبه الحروف؛ أي لشبه مقرب من الحروف فعلة البناء منحصرة في شبه الحرف.</a:t>
            </a:r>
            <a:endParaRPr lang="en-US" sz="1400" dirty="0">
              <a:ea typeface="Calibri"/>
              <a:cs typeface="Arial"/>
            </a:endParaRPr>
          </a:p>
          <a:p>
            <a:r>
              <a:rPr lang="ar-SA" sz="1800" dirty="0">
                <a:ea typeface="Calibri"/>
              </a:rPr>
              <a:t>   ووجوه الشبه في بناء الاسم وعلّته منحصر في شبه الحرف أو ما تضمن معناه. </a:t>
            </a:r>
            <a:endParaRPr lang="ar-AE" sz="1800" dirty="0"/>
          </a:p>
        </p:txBody>
      </p:sp>
    </p:spTree>
    <p:extLst>
      <p:ext uri="{BB962C8B-B14F-4D97-AF65-F5344CB8AC3E}">
        <p14:creationId xmlns:p14="http://schemas.microsoft.com/office/powerpoint/2010/main" val="1630763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AE"/>
          </a:p>
        </p:txBody>
      </p:sp>
      <p:sp>
        <p:nvSpPr>
          <p:cNvPr id="3" name="عنصر نائب للمحتوى 2"/>
          <p:cNvSpPr>
            <a:spLocks noGrp="1"/>
          </p:cNvSpPr>
          <p:nvPr>
            <p:ph idx="1"/>
          </p:nvPr>
        </p:nvSpPr>
        <p:spPr/>
        <p:txBody>
          <a:bodyPr/>
          <a:lstStyle/>
          <a:p>
            <a:pPr algn="just"/>
            <a:r>
              <a:rPr lang="ar-SA" dirty="0">
                <a:ea typeface="Calibri"/>
              </a:rPr>
              <a:t>وان وجوه شبه الاسم بالحرف أربعة مواضع:</a:t>
            </a:r>
            <a:endParaRPr lang="en-US" sz="2400" dirty="0">
              <a:ea typeface="Calibri"/>
              <a:cs typeface="Arial"/>
            </a:endParaRPr>
          </a:p>
          <a:p>
            <a:pPr algn="just"/>
            <a:r>
              <a:rPr lang="ar-SA" dirty="0">
                <a:ea typeface="Calibri"/>
              </a:rPr>
              <a:t>الأول: </a:t>
            </a:r>
            <a:r>
              <a:rPr lang="ar-SA" u="sng" dirty="0">
                <a:ea typeface="Calibri"/>
              </a:rPr>
              <a:t>شبهه له في الوضع</a:t>
            </a:r>
            <a:r>
              <a:rPr lang="ar-SA" dirty="0">
                <a:ea typeface="Calibri"/>
              </a:rPr>
              <a:t> كأن يكون الاسم موضوعا على حرف واحد كالتاء في ضربت أو على حرفين كـ(</a:t>
            </a:r>
            <a:r>
              <a:rPr lang="ar-SA" dirty="0" err="1">
                <a:ea typeface="Calibri"/>
              </a:rPr>
              <a:t>نا</a:t>
            </a:r>
            <a:r>
              <a:rPr lang="ar-SA" dirty="0">
                <a:ea typeface="Calibri"/>
              </a:rPr>
              <a:t>) في أكرمنا ويجمعه قولنا (جئتنا) فالتاء في جئتنا اسم لأنه فاعل وهو مبني لأنه أشبه الحرف في الوضع في كونه على حرف واحد وكذلك (</a:t>
            </a:r>
            <a:r>
              <a:rPr lang="ar-SA" dirty="0" err="1">
                <a:ea typeface="Calibri"/>
              </a:rPr>
              <a:t>نا</a:t>
            </a:r>
            <a:r>
              <a:rPr lang="ar-SA" dirty="0">
                <a:ea typeface="Calibri"/>
              </a:rPr>
              <a:t>) اسم لأنها مفعول به وهو مبني لشبهه بالحرف في الوضع في كونه على حرفين.</a:t>
            </a:r>
            <a:endParaRPr lang="en-US" sz="2400" dirty="0">
              <a:ea typeface="Calibri"/>
              <a:cs typeface="Arial"/>
            </a:endParaRPr>
          </a:p>
          <a:p>
            <a:endParaRPr lang="ar-AE" dirty="0"/>
          </a:p>
        </p:txBody>
      </p:sp>
    </p:spTree>
    <p:extLst>
      <p:ext uri="{BB962C8B-B14F-4D97-AF65-F5344CB8AC3E}">
        <p14:creationId xmlns:p14="http://schemas.microsoft.com/office/powerpoint/2010/main" val="3597263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AE"/>
          </a:p>
        </p:txBody>
      </p:sp>
      <p:sp>
        <p:nvSpPr>
          <p:cNvPr id="3" name="عنصر نائب للمحتوى 2"/>
          <p:cNvSpPr>
            <a:spLocks noGrp="1"/>
          </p:cNvSpPr>
          <p:nvPr>
            <p:ph idx="1"/>
          </p:nvPr>
        </p:nvSpPr>
        <p:spPr/>
        <p:txBody>
          <a:bodyPr>
            <a:normAutofit fontScale="85000" lnSpcReduction="10000"/>
          </a:bodyPr>
          <a:lstStyle/>
          <a:p>
            <a:pPr algn="just">
              <a:lnSpc>
                <a:spcPct val="115000"/>
              </a:lnSpc>
              <a:spcAft>
                <a:spcPts val="1000"/>
              </a:spcAft>
            </a:pPr>
            <a:r>
              <a:rPr lang="ar-SA" dirty="0">
                <a:ea typeface="Calibri"/>
              </a:rPr>
              <a:t>الثاني: </a:t>
            </a:r>
            <a:r>
              <a:rPr lang="ar-SA" u="sng" dirty="0">
                <a:ea typeface="Calibri"/>
              </a:rPr>
              <a:t>شبه الاسم له في المعنى</a:t>
            </a:r>
            <a:r>
              <a:rPr lang="ar-SA" dirty="0">
                <a:ea typeface="Calibri"/>
              </a:rPr>
              <a:t> وهو قسمان أحدهما: ما أشبه حرفا موجودا والثاني: ما أشبه حرفا غير موجود فمثال الأول (متى) فإنها مبنية لشبهها الحرف في المعنى فإنها تستعمل للاستفهام نحو: متى تقوم، وللشرط نحو: متى تقم أقم. وفي الحالتين هي مشبهة لحرف موجود لأنها في الاستفهام كالهمزة وفي الشرط كـ(إن). ومثال الثاني لفظ (هنا) فإنها مبنية لشبهها حرفا كان ينبغي أن يوضع فلم يوضع وذلك لأن الإشارة معنى من المعاني فحقها أن يوضع لها حرف يدل عليها كما وضعوا للنفي ما وللنهي لا وللتمني ليت وللترجي لعل ونحو ذلك فبنيت أسماء الإشارة لشبهها في المعنى حرفا مقدرا.</a:t>
            </a:r>
            <a:endParaRPr lang="en-US" sz="2400" dirty="0">
              <a:ea typeface="Calibri"/>
              <a:cs typeface="Arial"/>
            </a:endParaRPr>
          </a:p>
          <a:p>
            <a:endParaRPr lang="ar-AE" dirty="0"/>
          </a:p>
        </p:txBody>
      </p:sp>
    </p:spTree>
    <p:extLst>
      <p:ext uri="{BB962C8B-B14F-4D97-AF65-F5344CB8AC3E}">
        <p14:creationId xmlns:p14="http://schemas.microsoft.com/office/powerpoint/2010/main" val="1122930721"/>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264</Words>
  <Application>Microsoft Office PowerPoint</Application>
  <PresentationFormat>عرض على الشاشة (3:4)‏</PresentationFormat>
  <Paragraphs>7</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سمة Office</vt:lpstr>
      <vt:lpstr>سلسلة من محاضرات في اللغة العربية لطلبة المرحلة الثانية قسم الحضارة والاثار الاسلامية كلية العلوم الاسلامية جامعة بغداد الفصل الثاني 2022 – 2023 اعداد الاستاذ الدكتور: احمد رجب حمدان الكبيسي (ما لا يستغني عنه كل باحث)</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سلسلة من محاضرات في اللغة العربية لطلبة المرحلة الثانية قسم الحضارة والاثار الاسلامية كلية العلوم الاسلامية جامعة بغداد الفصل الثاني 2022 – 2023 اعداد الاستاذ الدكتور: احمد رجب حمدان الكبيسي (ما لا يستغني عنه كل باحث)</dc:title>
  <dc:creator>user</dc:creator>
  <cp:lastModifiedBy>user</cp:lastModifiedBy>
  <cp:revision>4</cp:revision>
  <dcterms:created xsi:type="dcterms:W3CDTF">2023-04-02T11:03:18Z</dcterms:created>
  <dcterms:modified xsi:type="dcterms:W3CDTF">2023-04-02T11:12:52Z</dcterms:modified>
</cp:coreProperties>
</file>