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1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12/09/1444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12/09/1444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12/09/1444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AE" dirty="0"/>
          </a:p>
        </p:txBody>
      </p:sp>
      <p:sp>
        <p:nvSpPr>
          <p:cNvPr id="3" name="عنوان فرعي 2"/>
          <p:cNvSpPr>
            <a:spLocks noGrp="1"/>
          </p:cNvSpPr>
          <p:nvPr>
            <p:ph type="subTitle" idx="1"/>
          </p:nvPr>
        </p:nvSpPr>
        <p:spPr/>
        <p:txBody>
          <a:bodyPr>
            <a:normAutofit fontScale="62500" lnSpcReduction="20000"/>
          </a:bodyPr>
          <a:lstStyle/>
          <a:p>
            <a:pPr algn="just"/>
            <a:r>
              <a:rPr lang="ar-SA" dirty="0">
                <a:ea typeface="Calibri"/>
              </a:rPr>
              <a:t>الثالث: </a:t>
            </a:r>
            <a:r>
              <a:rPr lang="ar-SA" u="sng" dirty="0">
                <a:ea typeface="Calibri"/>
              </a:rPr>
              <a:t>شبهه له في النيابة عن الفعل وعدم التأثر بالعامل</a:t>
            </a:r>
            <a:r>
              <a:rPr lang="ar-SA" dirty="0">
                <a:ea typeface="Calibri"/>
              </a:rPr>
              <a:t> وذلك كأسماء الأفعال نحو (دراك زيدا) فدراك مبنى لشبهه بالحرف في كونه يعمل ولا يعمل فيه غيره  كما أن الحرف كذلك. </a:t>
            </a:r>
            <a:endParaRPr lang="en-US" sz="2400" dirty="0">
              <a:ea typeface="Calibri"/>
              <a:cs typeface="Arial"/>
            </a:endParaRPr>
          </a:p>
          <a:p>
            <a:pPr algn="just"/>
            <a:r>
              <a:rPr lang="ar-SA" dirty="0">
                <a:ea typeface="Calibri"/>
              </a:rPr>
              <a:t>   واحترز بقوله بلا تأثر عما ناب عن الفعل وهو متأثر بالعامل نحو ضربا زيدا فإنه نائب مناب اضرب وليس بمبني لتأثره بالعامل فإنه منصوب بالفعل المحذوف بخلاف دراك فإنه وإن كان نائبا عن أدرك فليس متأثرا بالعامل.</a:t>
            </a:r>
            <a:endParaRPr lang="en-US" sz="2400" dirty="0">
              <a:ea typeface="Calibri"/>
              <a:cs typeface="Arial"/>
            </a:endParaRPr>
          </a:p>
          <a:p>
            <a:endParaRPr lang="ar-AE" dirty="0"/>
          </a:p>
        </p:txBody>
      </p:sp>
    </p:spTree>
    <p:extLst>
      <p:ext uri="{BB962C8B-B14F-4D97-AF65-F5344CB8AC3E}">
        <p14:creationId xmlns:p14="http://schemas.microsoft.com/office/powerpoint/2010/main" val="270780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r>
              <a:rPr lang="ar-SA" dirty="0">
                <a:ea typeface="Calibri"/>
              </a:rPr>
              <a:t>وحاصل ما ذُكِر أن المصدر الموضوع موضع الفعل وأسماء الأفعال اشتركا في النيابة مناب الفعل لكن المصدر متأثر بالعامل فأعرب لعدم مشابهته الحرف وأسماء الأفعال غير متأثرة بالعامل فبنيت لمشابهتها الحرف في أنها نائبة عن الفعل وغير متأثرة به. وهذا مبني على أن أسماء الأفعال لا محل لها من الإعراب</a:t>
            </a:r>
            <a:endParaRPr lang="ar-AE" dirty="0"/>
          </a:p>
        </p:txBody>
      </p:sp>
    </p:spTree>
    <p:extLst>
      <p:ext uri="{BB962C8B-B14F-4D97-AF65-F5344CB8AC3E}">
        <p14:creationId xmlns:p14="http://schemas.microsoft.com/office/powerpoint/2010/main" val="171415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pPr algn="just"/>
            <a:r>
              <a:rPr lang="ar-SA" dirty="0" smtClean="0">
                <a:ea typeface="Calibri"/>
              </a:rPr>
              <a:t>الرابع</a:t>
            </a:r>
            <a:r>
              <a:rPr lang="ar-SA" dirty="0">
                <a:ea typeface="Calibri"/>
              </a:rPr>
              <a:t>: شبه الحرف في الافتقار اللازم وذلك كالأسماء الموصولة نحو الذي فإنها مفتقرة في سائر أحوالها إلى الصلة فأشبهت الحرف في ملازمة الافتقار فبنيت </a:t>
            </a:r>
            <a:endParaRPr lang="en-US" sz="2400" dirty="0">
              <a:ea typeface="Calibri"/>
              <a:cs typeface="Arial"/>
            </a:endParaRPr>
          </a:p>
          <a:p>
            <a:pPr algn="just"/>
            <a:r>
              <a:rPr lang="ar-SA" dirty="0">
                <a:ea typeface="Calibri"/>
              </a:rPr>
              <a:t>وحاصل الامر أن البناء يكون في ستة أبواب المضمرات وأسماء الشرط وأسماء الاستفهام وأسماء الإشارة وأسماء الأفعال والأسماء الموصولة.</a:t>
            </a:r>
            <a:endParaRPr lang="en-US" sz="2400" dirty="0">
              <a:ea typeface="Calibri"/>
              <a:cs typeface="Arial"/>
            </a:endParaRPr>
          </a:p>
          <a:p>
            <a:endParaRPr lang="ar-AE" dirty="0"/>
          </a:p>
        </p:txBody>
      </p:sp>
    </p:spTree>
    <p:extLst>
      <p:ext uri="{BB962C8B-B14F-4D97-AF65-F5344CB8AC3E}">
        <p14:creationId xmlns:p14="http://schemas.microsoft.com/office/powerpoint/2010/main" val="328947920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1</cp:revision>
  <dcterms:created xsi:type="dcterms:W3CDTF">2023-04-02T11:13:02Z</dcterms:created>
  <dcterms:modified xsi:type="dcterms:W3CDTF">2023-04-02T11:16:08Z</dcterms:modified>
</cp:coreProperties>
</file>