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1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12/09/1444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12/09/1444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12/09/1444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smtClean="0">
                <a:solidFill>
                  <a:srgbClr val="FF0000"/>
                </a:solidFill>
                <a:ea typeface="Calibri"/>
                <a:cs typeface="Arial"/>
              </a:rPr>
              <a:t>الفاعل</a:t>
            </a:r>
            <a:r>
              <a:rPr lang="ar-IQ" b="1" dirty="0" smtClean="0">
                <a:solidFill>
                  <a:srgbClr val="FF0000"/>
                </a:solidFill>
                <a:ea typeface="Calibri"/>
                <a:cs typeface="Arial"/>
              </a:rPr>
              <a:t> </a:t>
            </a:r>
            <a:endParaRPr lang="ar-AE" dirty="0"/>
          </a:p>
        </p:txBody>
      </p:sp>
      <p:sp>
        <p:nvSpPr>
          <p:cNvPr id="3" name="عنوان فرعي 2"/>
          <p:cNvSpPr>
            <a:spLocks noGrp="1"/>
          </p:cNvSpPr>
          <p:nvPr>
            <p:ph type="subTitle" idx="1"/>
          </p:nvPr>
        </p:nvSpPr>
        <p:spPr/>
        <p:txBody>
          <a:bodyPr/>
          <a:lstStyle/>
          <a:p>
            <a:endParaRPr lang="ar-AE" dirty="0"/>
          </a:p>
        </p:txBody>
      </p:sp>
    </p:spTree>
    <p:extLst>
      <p:ext uri="{BB962C8B-B14F-4D97-AF65-F5344CB8AC3E}">
        <p14:creationId xmlns:p14="http://schemas.microsoft.com/office/powerpoint/2010/main" val="48887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normAutofit lnSpcReduction="10000"/>
          </a:bodyPr>
          <a:lstStyle/>
          <a:p>
            <a:pPr algn="just"/>
            <a:r>
              <a:rPr lang="ar-SA" dirty="0">
                <a:ea typeface="Calibri"/>
              </a:rPr>
              <a:t> الفاعل: هو الاسم المسند إليه فعل على طريقة فعل أو شبهه وحكمه الرفع والمراد بالاسم ما يشمل الصريح نحو قام زيد والمؤول به نحو يعجبني أن تقوم أي قيامك.</a:t>
            </a:r>
            <a:endParaRPr lang="en-US" sz="2400" dirty="0">
              <a:ea typeface="Calibri"/>
              <a:cs typeface="Arial"/>
            </a:endParaRPr>
          </a:p>
          <a:p>
            <a:pPr algn="just"/>
            <a:r>
              <a:rPr lang="ar-SA" dirty="0">
                <a:ea typeface="Calibri"/>
              </a:rPr>
              <a:t>   والمراد بشبه الفعل المذكور اسم الفاعل نحو أقائم الزيدان والصفة المشبهة نحو زيد حسن وجهه والمصدر نحو عجبت من ضرب زيد عمرا واسم الفعل نحو هيهات العقيق والظرف والجار والمجرور نحو زيد عندك أبوه أو في الدار غلاماه وأفعل التفضيل نحو مررت بالأفضل أبوه فأبوه مرفوع بالأفضل.</a:t>
            </a:r>
            <a:endParaRPr lang="ar-AE" dirty="0"/>
          </a:p>
        </p:txBody>
      </p:sp>
    </p:spTree>
    <p:extLst>
      <p:ext uri="{BB962C8B-B14F-4D97-AF65-F5344CB8AC3E}">
        <p14:creationId xmlns:p14="http://schemas.microsoft.com/office/powerpoint/2010/main" val="1144201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normAutofit fontScale="92500"/>
          </a:bodyPr>
          <a:lstStyle/>
          <a:p>
            <a:pPr algn="just"/>
            <a:r>
              <a:rPr lang="ar-SA" dirty="0">
                <a:ea typeface="Calibri"/>
              </a:rPr>
              <a:t> والمراد بالمرفوعين ما كان مرفوعا بالفعل أو بما يشبه الفعل كما تقدم ذكره ومثل للمرفوع بالفعل بمثالين أحدهما ما رفع بفعل متصرف نحو أتى زيد والثاني ما رفع بفعل غير متصرف نحو نعم الفتى ومثل للمرفوع بشبه الفعل بقوله منيرا وجهه.</a:t>
            </a:r>
            <a:endParaRPr lang="en-US" sz="2400" dirty="0">
              <a:ea typeface="Calibri"/>
              <a:cs typeface="Arial"/>
            </a:endParaRPr>
          </a:p>
          <a:p>
            <a:pPr algn="just"/>
            <a:r>
              <a:rPr lang="ar-SA" dirty="0">
                <a:ea typeface="Calibri"/>
              </a:rPr>
              <a:t>   ان حكم الفاعل التأخر عن رافعه وهو الفعل أو شبهه نحو قام الزيدان وزيد قائم غلاماه وقام زيد ولا يجوز تقديمه على رافعه فلا تقول الزيدان قام ولا زيد غلاماه قائم ولا زيد قام على أن يكون زيد فاعلا مقدما بل على أن يكون مبتدأ والفعل بعده رافع لضمير مستتر والتقدير زيد قام هو وهذا مذهب البصريين</a:t>
            </a:r>
            <a:endParaRPr lang="ar-AE" dirty="0"/>
          </a:p>
        </p:txBody>
      </p:sp>
    </p:spTree>
    <p:extLst>
      <p:ext uri="{BB962C8B-B14F-4D97-AF65-F5344CB8AC3E}">
        <p14:creationId xmlns:p14="http://schemas.microsoft.com/office/powerpoint/2010/main" val="335806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pPr algn="just"/>
            <a:r>
              <a:rPr lang="ar-SA" dirty="0">
                <a:ea typeface="Calibri"/>
              </a:rPr>
              <a:t>وعلى مذهب البصريين يجب أن تقول الزيدان قاما والزيدون قاموا فتأتي بألف وواو في الفعل ويكونان الفاعلين وأن الفعل وشبهه لا بد له من مرفوع، فإن ظهر فلا إضمار نحو قام زيد وإن لم يظهر فهو ضمير نحو زيد قام أي هو. </a:t>
            </a:r>
            <a:endParaRPr lang="en-US" sz="2400" dirty="0">
              <a:ea typeface="Calibri"/>
              <a:cs typeface="Arial"/>
            </a:endParaRPr>
          </a:p>
          <a:p>
            <a:pPr algn="just"/>
            <a:r>
              <a:rPr lang="ar-SA" dirty="0">
                <a:ea typeface="Calibri"/>
              </a:rPr>
              <a:t>وتظهر فائدة الخلاف في غير الصورة وهي صورة الإفراد نحو زيد قام فتقول على مذهب الكوفيين الزيدان قام والزيدون قام</a:t>
            </a:r>
            <a:endParaRPr lang="en-US" sz="2400" dirty="0">
              <a:ea typeface="Calibri"/>
              <a:cs typeface="Arial"/>
            </a:endParaRPr>
          </a:p>
          <a:p>
            <a:endParaRPr lang="ar-AE" dirty="0"/>
          </a:p>
        </p:txBody>
      </p:sp>
    </p:spTree>
    <p:extLst>
      <p:ext uri="{BB962C8B-B14F-4D97-AF65-F5344CB8AC3E}">
        <p14:creationId xmlns:p14="http://schemas.microsoft.com/office/powerpoint/2010/main" val="419711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normAutofit fontScale="92500" lnSpcReduction="10000"/>
          </a:bodyPr>
          <a:lstStyle/>
          <a:p>
            <a:pPr algn="just"/>
            <a:r>
              <a:rPr lang="ar-SA" dirty="0">
                <a:ea typeface="Calibri"/>
              </a:rPr>
              <a:t>اما مذهب جمهور العرب أنه إذا أسند الفعل إلى ظاهر مثنى أو مجموع وجب تجريده من علامة تدل على التثنية أو الجمع فيكون كحاله إذا أسند إلى مفرد فتقول قام الزيدان وقام الزيدون وقامت الهندات كما تقول قام زيد ولا تقول على مذهب هؤلاء: قاما الزيدان ولا قاموا الزيدون ولا قمن الهندات فتأتي بعلامة في الفعل الرافع للظاهر على أن يكون ما بعد الفعل مرفوعا به وما اتصل بالفعل من الألف والواو والنون حروف تدل على تثنية الفاعل أو جمعه بل على أن يكون الاسم الظاهر مبتدأ مؤخرا والفعل المتقدم وما اتصل به اسما في موضع رفع به والجملة في موضع رفع خبرا عن الاسم المتأخر.</a:t>
            </a:r>
            <a:endParaRPr lang="en-US" sz="2400">
              <a:ea typeface="Calibri"/>
              <a:cs typeface="Arial"/>
            </a:endParaRPr>
          </a:p>
          <a:p>
            <a:endParaRPr lang="ar-AE"/>
          </a:p>
        </p:txBody>
      </p:sp>
    </p:spTree>
    <p:extLst>
      <p:ext uri="{BB962C8B-B14F-4D97-AF65-F5344CB8AC3E}">
        <p14:creationId xmlns:p14="http://schemas.microsoft.com/office/powerpoint/2010/main" val="109988120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355</Words>
  <Application>Microsoft Office PowerPoint</Application>
  <PresentationFormat>عرض على الشاشة (3:4)‏</PresentationFormat>
  <Paragraphs>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الفاعل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الفاعل </dc:title>
  <dc:creator>user</dc:creator>
  <cp:lastModifiedBy>user</cp:lastModifiedBy>
  <cp:revision>1</cp:revision>
  <dcterms:created xsi:type="dcterms:W3CDTF">2023-04-02T11:13:20Z</dcterms:created>
  <dcterms:modified xsi:type="dcterms:W3CDTF">2023-04-02T11:25:37Z</dcterms:modified>
</cp:coreProperties>
</file>