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1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solidFill>
                  <a:srgbClr val="FF0000"/>
                </a:solidFill>
                <a:ea typeface="Calibri"/>
                <a:cs typeface="Arial"/>
              </a:rPr>
              <a:t>النائب عن الفاعل</a:t>
            </a:r>
            <a:endParaRPr lang="ar-AE" dirty="0"/>
          </a:p>
        </p:txBody>
      </p:sp>
      <p:sp>
        <p:nvSpPr>
          <p:cNvPr id="3" name="عنوان فرعي 2"/>
          <p:cNvSpPr>
            <a:spLocks noGrp="1"/>
          </p:cNvSpPr>
          <p:nvPr>
            <p:ph type="subTitle" idx="1"/>
          </p:nvPr>
        </p:nvSpPr>
        <p:spPr/>
        <p:txBody>
          <a:bodyPr/>
          <a:lstStyle/>
          <a:p>
            <a:endParaRPr lang="ar-AE"/>
          </a:p>
        </p:txBody>
      </p:sp>
    </p:spTree>
    <p:extLst>
      <p:ext uri="{BB962C8B-B14F-4D97-AF65-F5344CB8AC3E}">
        <p14:creationId xmlns:p14="http://schemas.microsoft.com/office/powerpoint/2010/main" val="4228803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pPr algn="just"/>
            <a:r>
              <a:rPr lang="ar-SA" dirty="0">
                <a:ea typeface="Calibri"/>
              </a:rPr>
              <a:t>يحذف الفاعل ويقام المفعول به مقامه فيعطى ما كان للفاعل من لزوم الرفع ووجوب التأخر عن رافعه وعدم جواز حذفه وذلك نحو: نيل خير نائل؛ نيل: فعل ماض مبني للمجهول " خير " نائب فاعل، و" نائل " مضاف إليه. والأصل نال زيد خير نائل فحذف الفاعل وهو زيد وأقيم المفعول به مقامه وهو خير نائل.</a:t>
            </a:r>
            <a:endParaRPr lang="en-US" sz="2400" dirty="0">
              <a:ea typeface="Calibri"/>
              <a:cs typeface="Arial"/>
            </a:endParaRPr>
          </a:p>
          <a:p>
            <a:endParaRPr lang="ar-AE" dirty="0"/>
          </a:p>
        </p:txBody>
      </p:sp>
    </p:spTree>
    <p:extLst>
      <p:ext uri="{BB962C8B-B14F-4D97-AF65-F5344CB8AC3E}">
        <p14:creationId xmlns:p14="http://schemas.microsoft.com/office/powerpoint/2010/main" val="185573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r>
              <a:rPr lang="ar-SA" dirty="0">
                <a:ea typeface="Calibri"/>
              </a:rPr>
              <a:t>يضم أول الفعل الذي لم يسم فاعله مطلقا أي سواء كان ماضيا أو مضارعا ويكسر ما قبل آخر الماضي ويفتح ما قبل آخر المضارع. ومثال ذلك في الماضي قولك في كتب نقول كُتِبَ وفي المضارع مثال يكتب نقول فيه يُكْتَبُ.</a:t>
            </a:r>
            <a:endParaRPr lang="ar-AE" dirty="0"/>
          </a:p>
        </p:txBody>
      </p:sp>
    </p:spTree>
    <p:extLst>
      <p:ext uri="{BB962C8B-B14F-4D97-AF65-F5344CB8AC3E}">
        <p14:creationId xmlns:p14="http://schemas.microsoft.com/office/powerpoint/2010/main" val="303631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pPr algn="just"/>
            <a:r>
              <a:rPr lang="ar-SA" dirty="0">
                <a:ea typeface="Calibri"/>
              </a:rPr>
              <a:t>واعلم أنه إذا كان الفعل المبنى للمفعول </a:t>
            </a:r>
            <a:r>
              <a:rPr lang="ar-SA" dirty="0" err="1">
                <a:ea typeface="Calibri"/>
              </a:rPr>
              <a:t>مفتتحا</a:t>
            </a:r>
            <a:r>
              <a:rPr lang="ar-SA" dirty="0">
                <a:ea typeface="Calibri"/>
              </a:rPr>
              <a:t> بتاء المطاوعة ضم أوله وثانيه وذلك كقولك في تَدَحْرَجَ نقول تُدُحْرِجَ وفي تَكَسَّرَ </a:t>
            </a:r>
            <a:r>
              <a:rPr lang="ar-SA" dirty="0" err="1">
                <a:ea typeface="Calibri"/>
              </a:rPr>
              <a:t>تُكُسِّرَ</a:t>
            </a:r>
            <a:r>
              <a:rPr lang="ar-SA" dirty="0">
                <a:ea typeface="Calibri"/>
              </a:rPr>
              <a:t> وفي تَغَافَلَ تُغُوْفِلَ.</a:t>
            </a:r>
            <a:endParaRPr lang="en-US" sz="2400" dirty="0">
              <a:ea typeface="Calibri"/>
              <a:cs typeface="Arial"/>
            </a:endParaRPr>
          </a:p>
          <a:p>
            <a:pPr algn="just"/>
            <a:r>
              <a:rPr lang="ar-SA" dirty="0">
                <a:ea typeface="Calibri"/>
              </a:rPr>
              <a:t>   وإن كان </a:t>
            </a:r>
            <a:r>
              <a:rPr lang="ar-SA" dirty="0" err="1">
                <a:ea typeface="Calibri"/>
              </a:rPr>
              <a:t>مفتتحا</a:t>
            </a:r>
            <a:r>
              <a:rPr lang="ar-SA" dirty="0">
                <a:ea typeface="Calibri"/>
              </a:rPr>
              <a:t> بهمزة وصل ضم أوله وثالثه وذلك كقولك في استَحْلَي </a:t>
            </a:r>
            <a:r>
              <a:rPr lang="ar-SA" dirty="0" err="1">
                <a:ea typeface="Calibri"/>
              </a:rPr>
              <a:t>اُسْتُحْلِيَ</a:t>
            </a:r>
            <a:r>
              <a:rPr lang="ar-SA" dirty="0">
                <a:ea typeface="Calibri"/>
              </a:rPr>
              <a:t> وفي اقتَدَرَ </a:t>
            </a:r>
            <a:r>
              <a:rPr lang="ar-SA" dirty="0" err="1">
                <a:ea typeface="Calibri"/>
              </a:rPr>
              <a:t>اُقْتُدِرَ</a:t>
            </a:r>
            <a:r>
              <a:rPr lang="ar-SA" dirty="0">
                <a:ea typeface="Calibri"/>
              </a:rPr>
              <a:t> وفي انطلق </a:t>
            </a:r>
            <a:r>
              <a:rPr lang="ar-SA" dirty="0" err="1">
                <a:ea typeface="Calibri"/>
              </a:rPr>
              <a:t>اُنْطُلِقَ</a:t>
            </a:r>
            <a:r>
              <a:rPr lang="ar-SA" dirty="0">
                <a:ea typeface="Calibri"/>
              </a:rPr>
              <a:t>. والكلام فيه كثير ونكتفي بهذا القدر.</a:t>
            </a:r>
            <a:endParaRPr lang="en-US" sz="2400" dirty="0">
              <a:ea typeface="Calibri"/>
              <a:cs typeface="Arial"/>
            </a:endParaRPr>
          </a:p>
          <a:p>
            <a:pPr algn="just"/>
            <a:r>
              <a:rPr lang="ar-SA" dirty="0">
                <a:solidFill>
                  <a:srgbClr val="FF0000"/>
                </a:solidFill>
                <a:ea typeface="Calibri"/>
              </a:rPr>
              <a:t>  ويمتاز نائب الفاعل عن الفاعل بانه لا يجوز حذف نائب الفاعل.</a:t>
            </a:r>
            <a:endParaRPr lang="en-US" sz="2400">
              <a:ea typeface="Calibri"/>
              <a:cs typeface="Arial"/>
            </a:endParaRPr>
          </a:p>
          <a:p>
            <a:endParaRPr lang="ar-AE"/>
          </a:p>
        </p:txBody>
      </p:sp>
    </p:spTree>
    <p:extLst>
      <p:ext uri="{BB962C8B-B14F-4D97-AF65-F5344CB8AC3E}">
        <p14:creationId xmlns:p14="http://schemas.microsoft.com/office/powerpoint/2010/main" val="377149532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النائب عن الفاعل</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النائب عن الفاعل</dc:title>
  <dc:creator>user</dc:creator>
  <cp:lastModifiedBy>user</cp:lastModifiedBy>
  <cp:revision>1</cp:revision>
  <dcterms:created xsi:type="dcterms:W3CDTF">2023-04-02T11:26:32Z</dcterms:created>
  <dcterms:modified xsi:type="dcterms:W3CDTF">2023-04-02T11:28:06Z</dcterms:modified>
</cp:coreProperties>
</file>