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12/09/1444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winkl.com/teaching-wiki/qwad-altnwyn-fy-allght-alrby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  <a:ea typeface="Calibri"/>
                <a:cs typeface="Arial"/>
              </a:rPr>
              <a:t>ما ينصرف وما لا ينصرف من الاسماء</a:t>
            </a:r>
            <a:endParaRPr lang="ar-AE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5333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ar-IQ" b="1" dirty="0">
                <a:solidFill>
                  <a:srgbClr val="FF0000"/>
                </a:solidFill>
                <a:ea typeface="Calibri"/>
              </a:rPr>
              <a:t>الاسم المعرب ينقسم على قسمين:</a:t>
            </a:r>
            <a:endParaRPr lang="en-US" sz="2400" dirty="0">
              <a:ea typeface="Calibri"/>
              <a:cs typeface="Arial"/>
            </a:endParaRPr>
          </a:p>
          <a:p>
            <a:pPr algn="just"/>
            <a:r>
              <a:rPr lang="ar-IQ" dirty="0">
                <a:ea typeface="Calibri"/>
              </a:rPr>
              <a:t>أحدهما: ما أشبه الفعل ويسمى غير منصرف ومتمكنا غير أمكن.</a:t>
            </a:r>
            <a:endParaRPr lang="en-US" sz="2400" dirty="0">
              <a:ea typeface="Calibri"/>
              <a:cs typeface="Arial"/>
            </a:endParaRPr>
          </a:p>
          <a:p>
            <a:pPr algn="just"/>
            <a:r>
              <a:rPr lang="ar-IQ" dirty="0">
                <a:ea typeface="Calibri"/>
              </a:rPr>
              <a:t>والثاني: ما لم يشبه الفعل ويسمى منصرفا ومتمكنا أمكن.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b="1" dirty="0">
                <a:solidFill>
                  <a:srgbClr val="333333"/>
                </a:solidFill>
                <a:ea typeface="Times New Roman"/>
              </a:rPr>
              <a:t>الممنوع من الصرف: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الممنوع من الصرف هو اسم معرب لا يقبل </a:t>
            </a:r>
            <a:r>
              <a:rPr lang="ar-SA" u="sng" dirty="0">
                <a:solidFill>
                  <a:srgbClr val="0066C0"/>
                </a:solidFill>
                <a:ea typeface="Times New Roman"/>
                <a:hlinkClick r:id="rId2"/>
              </a:rPr>
              <a:t>التنوين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، ولا يقبل الكسرة إذا لم يكن مضافًا </a:t>
            </a:r>
            <a:r>
              <a:rPr lang="ar-SA" dirty="0">
                <a:solidFill>
                  <a:srgbClr val="FF0000"/>
                </a:solidFill>
                <a:ea typeface="Times New Roman"/>
              </a:rPr>
              <a:t>أو محلى بال </a:t>
            </a:r>
            <a:r>
              <a:rPr lang="ar-SA" dirty="0">
                <a:solidFill>
                  <a:srgbClr val="333333"/>
                </a:solidFill>
                <a:ea typeface="Times New Roman"/>
              </a:rPr>
              <a:t>وتكون علامة جره الفتحة نيابة عن الكسرة</a:t>
            </a:r>
            <a:r>
              <a:rPr lang="en-US" dirty="0">
                <a:solidFill>
                  <a:srgbClr val="333333"/>
                </a:solidFill>
                <a:latin typeface="Arial"/>
                <a:ea typeface="Times New Roman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وله علل تمنعه من الصرف: وهي تسع علل ويجمعها هذا القول: </a:t>
            </a:r>
            <a:r>
              <a:rPr lang="ar-SA" dirty="0">
                <a:solidFill>
                  <a:srgbClr val="0000FF"/>
                </a:solidFill>
                <a:ea typeface="Times New Roman"/>
              </a:rPr>
              <a:t>إِذَا اِثْنَانِ مِنْ تِسْعَ أَلَمًا بِلَفْظَةٍ فَدَعْ صَرْفَهَا وَهِيَ: اَلزِّيَادَةُ وَالصِّفَةُ وَجَمْعٌ وَتَأْنِيثٌ، وَعَدْل، وَعُجْمَةُ وَأَشْبَاهُ فِعْل، وَاخْتِصَار، وَمَعْرِفَةٌ</a:t>
            </a:r>
            <a:endParaRPr lang="en-US" sz="2400" dirty="0">
              <a:ea typeface="Calibri"/>
              <a:cs typeface="Arial"/>
            </a:endParaRPr>
          </a:p>
          <a:p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13828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>
                <a:solidFill>
                  <a:srgbClr val="333333"/>
                </a:solidFill>
                <a:ea typeface="Times New Roman"/>
              </a:rPr>
              <a:t>أنواع الممنوع من الصرف: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الممنوع من الصرف نوعان إما ممنوع من الصرف لعلة واحدة أو ممنوع من الصرف لعلتين.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الممنوع من الصرف لعلة واحدة. ما يمنع من الصرف لسبب واحد وهو: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الاسم الذي في آخره ألف التأنيث المقصورة، مثل: سلمى، بشرى، حُبلى.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الاسم الذي في آخره ألف التأنيث الممدودة، مثل: حسناء، صحراء، شُعراء، أطباء، أصفياء.</a:t>
            </a:r>
            <a:endParaRPr lang="en-US" sz="2400" dirty="0">
              <a:ea typeface="Calibri"/>
              <a:cs typeface="Arial"/>
            </a:endParaRPr>
          </a:p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الاسم في صيغة منتهى الجموع، مثل: قنابل، مدافع، صحائف، صواحب، مصابيح، أساطير، عصافير، قناديل.</a:t>
            </a:r>
            <a:endParaRPr lang="ar-AE" dirty="0"/>
          </a:p>
        </p:txBody>
      </p:sp>
    </p:spTree>
    <p:extLst>
      <p:ext uri="{BB962C8B-B14F-4D97-AF65-F5344CB8AC3E}">
        <p14:creationId xmlns:p14="http://schemas.microsoft.com/office/powerpoint/2010/main" val="1927703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AE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>
                <a:solidFill>
                  <a:srgbClr val="333333"/>
                </a:solidFill>
                <a:ea typeface="Times New Roman"/>
              </a:rPr>
              <a:t>أمثلة على الممنوع من الصرف لسبب واحد</a:t>
            </a:r>
            <a:r>
              <a:rPr lang="ar-SA" dirty="0" smtClean="0">
                <a:solidFill>
                  <a:srgbClr val="333333"/>
                </a:solidFill>
                <a:ea typeface="Times New Roman"/>
              </a:rPr>
              <a:t>:</a:t>
            </a:r>
            <a:endParaRPr lang="ar-IQ" dirty="0" smtClean="0">
              <a:solidFill>
                <a:srgbClr val="333333"/>
              </a:solidFill>
              <a:ea typeface="Times New Roman"/>
            </a:endParaRPr>
          </a:p>
        </p:txBody>
      </p:sp>
      <p:graphicFrame>
        <p:nvGraphicFramePr>
          <p:cNvPr id="6" name="جدول 5"/>
          <p:cNvGraphicFramePr>
            <a:graphicFrameLocks noGrp="1"/>
          </p:cNvGraphicFramePr>
          <p:nvPr/>
        </p:nvGraphicFramePr>
        <p:xfrm>
          <a:off x="1765300" y="3313779"/>
          <a:ext cx="5613400" cy="132835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742440"/>
                <a:gridCol w="1529715"/>
                <a:gridCol w="2341245"/>
              </a:tblGrid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الأمثلة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effectLst/>
                        </a:rPr>
                        <a:t>الاسم الممنوع من الصرف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سبب المنع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كنت أحتفظ بذكرى جميلة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ذكرى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مختوم بألف التأنيث المقصورة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تجتمع في ليلة قمراء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قمراء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مختوم بألف التأنيث الممدودة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سيزدان بعصافير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عصافير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صيغة منتهى الجموع وزن مفاعيل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يوجد في المدينة عدة مساجد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>
                          <a:effectLst/>
                        </a:rPr>
                        <a:t>مساجد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صيغة مُنتهى الجموع على وزن مفاعل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350885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عرض على الشاشة (3:4)‏</PresentationFormat>
  <Paragraphs>29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ما ينصرف وما لا ينصرف من الاسماء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 ينصرف وما لا ينصرف من الاسماء</dc:title>
  <dc:creator>user</dc:creator>
  <cp:lastModifiedBy>user</cp:lastModifiedBy>
  <cp:revision>1</cp:revision>
  <dcterms:created xsi:type="dcterms:W3CDTF">2023-04-02T11:34:12Z</dcterms:created>
  <dcterms:modified xsi:type="dcterms:W3CDTF">2023-04-02T11:38:35Z</dcterms:modified>
</cp:coreProperties>
</file>