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winkl.com/teaching-wiki/alsft-fy-allght-alrbyt" TargetMode="External"/><Relationship Id="rId2" Type="http://schemas.openxmlformats.org/officeDocument/2006/relationships/hyperlink" Target="https://www.twinkl.com/teaching-wiki/asm-alala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AE" dirty="0"/>
          </a:p>
        </p:txBody>
      </p:sp>
      <p:sp>
        <p:nvSpPr>
          <p:cNvPr id="3" name="عنوان فرعي 2"/>
          <p:cNvSpPr>
            <a:spLocks noGrp="1"/>
          </p:cNvSpPr>
          <p:nvPr>
            <p:ph type="subTitle" idx="1"/>
          </p:nvPr>
        </p:nvSpPr>
        <p:spPr/>
        <p:txBody>
          <a:bodyPr>
            <a:normAutofit fontScale="32500" lnSpcReduction="20000"/>
          </a:bodyPr>
          <a:lstStyle/>
          <a:p>
            <a:pPr algn="r"/>
            <a:r>
              <a:rPr lang="ar-SA" dirty="0">
                <a:solidFill>
                  <a:srgbClr val="333333"/>
                </a:solidFill>
                <a:ea typeface="Times New Roman"/>
              </a:rPr>
              <a:t>ما يمنع من الصرف لسببين أو لعلتين وهي: </a:t>
            </a:r>
            <a:endParaRPr lang="en-US" sz="2400" dirty="0">
              <a:ea typeface="Calibri"/>
              <a:cs typeface="Arial"/>
            </a:endParaRPr>
          </a:p>
          <a:p>
            <a:pPr algn="r"/>
            <a:r>
              <a:rPr lang="ar-SA" dirty="0">
                <a:solidFill>
                  <a:srgbClr val="0000FF"/>
                </a:solidFill>
                <a:ea typeface="Times New Roman"/>
                <a:hlinkClick r:id="rId2"/>
              </a:rPr>
              <a:t>اسم العلم</a:t>
            </a:r>
            <a:r>
              <a:rPr lang="ar-SA" dirty="0">
                <a:ea typeface="Times New Roman"/>
              </a:rPr>
              <a:t> و</a:t>
            </a:r>
            <a:r>
              <a:rPr lang="ar-SA" dirty="0">
                <a:solidFill>
                  <a:srgbClr val="0000FF"/>
                </a:solidFill>
                <a:ea typeface="Times New Roman"/>
                <a:hlinkClick r:id="rId3"/>
              </a:rPr>
              <a:t>الصفة</a:t>
            </a:r>
            <a:r>
              <a:rPr lang="ar-SA" dirty="0">
                <a:ea typeface="Times New Roman"/>
              </a:rPr>
              <a:t>: </a:t>
            </a:r>
            <a:r>
              <a:rPr lang="ar-SA" dirty="0">
                <a:solidFill>
                  <a:srgbClr val="333333"/>
                </a:solidFill>
                <a:ea typeface="Times New Roman"/>
              </a:rPr>
              <a:t>يُمنع اسم العلم من الصرف في ستة مواضع:</a:t>
            </a:r>
            <a:endParaRPr lang="en-US" sz="2400" dirty="0">
              <a:ea typeface="Calibri"/>
              <a:cs typeface="Arial"/>
            </a:endParaRPr>
          </a:p>
          <a:p>
            <a:pPr algn="r"/>
            <a:r>
              <a:rPr lang="ar-SA" dirty="0">
                <a:solidFill>
                  <a:srgbClr val="333333"/>
                </a:solidFill>
                <a:ea typeface="Times New Roman"/>
              </a:rPr>
              <a:t>ـ العلم الذي في آخره ألف ونون زائدتان، مثل: سليمان، عدنان، عثمان، لقمان، مروان، غسان.</a:t>
            </a:r>
            <a:endParaRPr lang="en-US" sz="2400" dirty="0">
              <a:ea typeface="Calibri"/>
              <a:cs typeface="Arial"/>
            </a:endParaRPr>
          </a:p>
          <a:p>
            <a:pPr algn="r"/>
            <a:r>
              <a:rPr lang="ar-SA" dirty="0">
                <a:solidFill>
                  <a:srgbClr val="333333"/>
                </a:solidFill>
                <a:ea typeface="Times New Roman"/>
              </a:rPr>
              <a:t>ـ اسم العلم على وزن فُعَل، مثال: عُمَر، مُضَر.</a:t>
            </a:r>
            <a:endParaRPr lang="en-US" sz="2400" dirty="0">
              <a:ea typeface="Calibri"/>
              <a:cs typeface="Arial"/>
            </a:endParaRPr>
          </a:p>
          <a:p>
            <a:pPr algn="r"/>
            <a:r>
              <a:rPr lang="ar-SA" dirty="0">
                <a:solidFill>
                  <a:srgbClr val="333333"/>
                </a:solidFill>
                <a:ea typeface="Times New Roman"/>
              </a:rPr>
              <a:t>ـ الاسم العلم المؤنث: جميع أسماء العلم المؤنثة ممنوعة من الصرف، وهي ثلاثة أنواع:</a:t>
            </a:r>
            <a:endParaRPr lang="en-US" sz="2400" dirty="0">
              <a:ea typeface="Calibri"/>
              <a:cs typeface="Arial"/>
            </a:endParaRPr>
          </a:p>
          <a:p>
            <a:pPr algn="r"/>
            <a:r>
              <a:rPr lang="ar-SA" dirty="0">
                <a:solidFill>
                  <a:srgbClr val="333333"/>
                </a:solidFill>
                <a:ea typeface="Times New Roman"/>
              </a:rPr>
              <a:t>المؤنّث اللفظيّ: وهو اسم العلم المذكر الذي ينتهي بتاء التأنيث، فهو مذكر في المعنى ومؤنث في اللفظ. مثال: طلحة، عنترة، معاوية.</a:t>
            </a:r>
            <a:endParaRPr lang="en-US" sz="2400" dirty="0">
              <a:ea typeface="Calibri"/>
              <a:cs typeface="Arial"/>
            </a:endParaRPr>
          </a:p>
          <a:p>
            <a:pPr algn="r"/>
            <a:r>
              <a:rPr lang="ar-SA" dirty="0">
                <a:solidFill>
                  <a:srgbClr val="333333"/>
                </a:solidFill>
                <a:ea typeface="Times New Roman"/>
              </a:rPr>
              <a:t>المؤنّث المعنوي: وهو اسم العلم المؤنث الذي لا ينتهي بتاء التأنيث، فهو مؤنث في المعنى وليس في اللفظ. مثال: زينب، سعاد، وداد ومريم. فهذه أسماء إناث، لكنها غير مختومة بالتاء المؤنثة، وهي ممنوعة من الصرف بسبب العلمية والتأنيث المعنوي، يعني زينب واضح أنها أنثى وليست رجلا.</a:t>
            </a:r>
            <a:endParaRPr lang="en-US" sz="2400" dirty="0">
              <a:ea typeface="Calibri"/>
              <a:cs typeface="Arial"/>
            </a:endParaRPr>
          </a:p>
          <a:p>
            <a:pPr algn="r"/>
            <a:r>
              <a:rPr lang="ar-SA" dirty="0">
                <a:solidFill>
                  <a:srgbClr val="333333"/>
                </a:solidFill>
                <a:ea typeface="Times New Roman"/>
              </a:rPr>
              <a:t>المؤنّث الحقيقيّ: وهو اسم العلم المؤنث في المعنى واللفظ معاً لانتهائه بتاء التأنيث. مثال: فاطمة، وعائشة، ومنيرة، وميمونة. فهن أناث ختمت بالتاء المؤنثة، ومنعت من الصرف بسبب العلمية والتأنيث اللفظي.</a:t>
            </a:r>
            <a:endParaRPr lang="en-US" sz="2400" dirty="0">
              <a:ea typeface="Calibri"/>
              <a:cs typeface="Arial"/>
            </a:endParaRPr>
          </a:p>
          <a:p>
            <a:endParaRPr lang="ar-AE" dirty="0"/>
          </a:p>
        </p:txBody>
      </p:sp>
    </p:spTree>
    <p:extLst>
      <p:ext uri="{BB962C8B-B14F-4D97-AF65-F5344CB8AC3E}">
        <p14:creationId xmlns:p14="http://schemas.microsoft.com/office/powerpoint/2010/main" val="868305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fontScale="92500" lnSpcReduction="10000"/>
          </a:bodyPr>
          <a:lstStyle/>
          <a:p>
            <a:r>
              <a:rPr lang="ar-SA" dirty="0">
                <a:solidFill>
                  <a:srgbClr val="333333"/>
                </a:solidFill>
                <a:ea typeface="Times New Roman"/>
              </a:rPr>
              <a:t>ـ العلم الأعجمي: أي الاسم الذي دخل إلى اللغة العربية من لغة أخرى، مثال: إبراهيم، دمشق، بغداد، إدريس، يعقوب، سقراط، رمسيس. </a:t>
            </a:r>
            <a:endParaRPr lang="en-US" sz="2400" dirty="0">
              <a:ea typeface="Calibri"/>
              <a:cs typeface="Arial"/>
            </a:endParaRPr>
          </a:p>
          <a:p>
            <a:r>
              <a:rPr lang="ar-SA" dirty="0">
                <a:solidFill>
                  <a:srgbClr val="333333"/>
                </a:solidFill>
                <a:ea typeface="Times New Roman"/>
              </a:rPr>
              <a:t>   أما في محمد وصالح وشعيب؟ فإنها تقبل التنوين لأنها أسماء عربية وليست أعجمية</a:t>
            </a:r>
            <a:r>
              <a:rPr lang="en-US" dirty="0">
                <a:solidFill>
                  <a:srgbClr val="333333"/>
                </a:solidFill>
                <a:latin typeface="Arial"/>
                <a:ea typeface="Times New Roman"/>
                <a:cs typeface="Arial"/>
              </a:rPr>
              <a:t> .</a:t>
            </a:r>
            <a:r>
              <a:rPr lang="ar-SA" dirty="0">
                <a:solidFill>
                  <a:srgbClr val="333333"/>
                </a:solidFill>
                <a:ea typeface="Times New Roman"/>
              </a:rPr>
              <a:t>وأما في هود ونوح ولوط  وهي أسماء أعجمية لكنها على ثلاثة حروف فقط وليس زائد عليها شيء، وقلنا ان العلم الاعجمي إذا كان زائدا على ثلاثة أحرف منع من الصرف، فهذه الأسماء تقبل التنوين أي تصرف</a:t>
            </a:r>
            <a:r>
              <a:rPr lang="en-US" dirty="0">
                <a:solidFill>
                  <a:srgbClr val="333333"/>
                </a:solidFill>
                <a:latin typeface="Arial"/>
                <a:ea typeface="Times New Roman"/>
                <a:cs typeface="Arial"/>
              </a:rPr>
              <a:t> .</a:t>
            </a:r>
            <a:endParaRPr lang="en-US" sz="2400" dirty="0">
              <a:ea typeface="Calibri"/>
              <a:cs typeface="Arial"/>
            </a:endParaRPr>
          </a:p>
          <a:p>
            <a:r>
              <a:rPr lang="ar-SA" dirty="0">
                <a:solidFill>
                  <a:srgbClr val="333333"/>
                </a:solidFill>
                <a:ea typeface="Times New Roman"/>
              </a:rPr>
              <a:t>ـ العلم المركب تركيباً مزجياً: مثال: سامِرّاء، بعلبك، حضرموت، نيويورك.</a:t>
            </a:r>
            <a:endParaRPr lang="en-US" sz="2400" dirty="0">
              <a:ea typeface="Calibri"/>
              <a:cs typeface="Arial"/>
            </a:endParaRPr>
          </a:p>
          <a:p>
            <a:endParaRPr lang="ar-AE" dirty="0"/>
          </a:p>
        </p:txBody>
      </p:sp>
    </p:spTree>
    <p:extLst>
      <p:ext uri="{BB962C8B-B14F-4D97-AF65-F5344CB8AC3E}">
        <p14:creationId xmlns:p14="http://schemas.microsoft.com/office/powerpoint/2010/main" val="60500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r>
              <a:rPr lang="ar-SA" dirty="0">
                <a:solidFill>
                  <a:srgbClr val="333333"/>
                </a:solidFill>
                <a:ea typeface="Times New Roman"/>
              </a:rPr>
              <a:t>ـ العلم على وزن الفعل: مثال: أحمد، أكرم، يزيد. الاسم "أكرم" هو اسم علم مذكر، لكنه على وزن الفعل "أكرمَ" كما في المثال: أكرمَ الرجلُ ضيفَه. أمثلة على الممنوع من الصرف لعلتين:</a:t>
            </a:r>
            <a:endParaRPr lang="en-US" sz="2400" dirty="0">
              <a:ea typeface="Calibri"/>
              <a:cs typeface="Arial"/>
            </a:endParaRPr>
          </a:p>
          <a:p>
            <a:endParaRPr lang="ar-AE" dirty="0"/>
          </a:p>
        </p:txBody>
      </p:sp>
    </p:spTree>
    <p:extLst>
      <p:ext uri="{BB962C8B-B14F-4D97-AF65-F5344CB8AC3E}">
        <p14:creationId xmlns:p14="http://schemas.microsoft.com/office/powerpoint/2010/main" val="50226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graphicFrame>
        <p:nvGraphicFramePr>
          <p:cNvPr id="5" name="عنصر نائب للمحتوى 4"/>
          <p:cNvGraphicFramePr>
            <a:graphicFrameLocks noGrp="1"/>
          </p:cNvGraphicFramePr>
          <p:nvPr>
            <p:ph idx="1"/>
          </p:nvPr>
        </p:nvGraphicFramePr>
        <p:xfrm>
          <a:off x="1781492" y="2945733"/>
          <a:ext cx="5581016" cy="1968819"/>
        </p:xfrm>
        <a:graphic>
          <a:graphicData uri="http://schemas.openxmlformats.org/drawingml/2006/table">
            <a:tbl>
              <a:tblPr rtl="1" firstRow="1" firstCol="1" bandRow="1">
                <a:tableStyleId>{5C22544A-7EE6-4342-B048-85BDC9FD1C3A}</a:tableStyleId>
              </a:tblPr>
              <a:tblGrid>
                <a:gridCol w="1800840"/>
                <a:gridCol w="1438766"/>
                <a:gridCol w="810537"/>
                <a:gridCol w="1530873"/>
              </a:tblGrid>
              <a:tr h="0">
                <a:tc>
                  <a:txBody>
                    <a:bodyPr/>
                    <a:lstStyle/>
                    <a:p>
                      <a:pPr algn="r" rtl="1">
                        <a:spcAft>
                          <a:spcPts val="0"/>
                        </a:spcAft>
                      </a:pPr>
                      <a:r>
                        <a:rPr lang="ar-SA" sz="1400">
                          <a:effectLst/>
                        </a:rPr>
                        <a:t>الأمثلة</a:t>
                      </a:r>
                      <a:endParaRPr lang="en-US" sz="1100">
                        <a:effectLst/>
                        <a:latin typeface="Calibri"/>
                        <a:ea typeface="Calibri"/>
                        <a:cs typeface="Arial"/>
                      </a:endParaRPr>
                    </a:p>
                  </a:txBody>
                  <a:tcPr marL="68580" marR="68580" marT="0" marB="0" anchor="ctr"/>
                </a:tc>
                <a:tc>
                  <a:txBody>
                    <a:bodyPr/>
                    <a:lstStyle/>
                    <a:p>
                      <a:pPr algn="r" rtl="1">
                        <a:spcAft>
                          <a:spcPts val="0"/>
                        </a:spcAft>
                      </a:pPr>
                      <a:r>
                        <a:rPr lang="ar-SA" sz="1000">
                          <a:effectLst/>
                        </a:rPr>
                        <a:t>الأسماء الممنوعة من الصرف</a:t>
                      </a:r>
                      <a:endParaRPr lang="en-US" sz="1100">
                        <a:effectLst/>
                        <a:latin typeface="Calibri"/>
                        <a:ea typeface="Calibri"/>
                        <a:cs typeface="Arial"/>
                      </a:endParaRPr>
                    </a:p>
                  </a:txBody>
                  <a:tcPr marL="68580" marR="68580" marT="0" marB="0" anchor="ctr"/>
                </a:tc>
                <a:tc>
                  <a:txBody>
                    <a:bodyPr/>
                    <a:lstStyle/>
                    <a:p>
                      <a:pPr algn="r" rtl="1">
                        <a:spcAft>
                          <a:spcPts val="0"/>
                        </a:spcAft>
                      </a:pPr>
                      <a:r>
                        <a:rPr lang="ar-SA" sz="1200">
                          <a:effectLst/>
                        </a:rPr>
                        <a:t>السبب الأول</a:t>
                      </a:r>
                      <a:endParaRPr lang="en-US" sz="1100">
                        <a:effectLst/>
                        <a:latin typeface="Calibri"/>
                        <a:ea typeface="Calibri"/>
                        <a:cs typeface="Arial"/>
                      </a:endParaRPr>
                    </a:p>
                  </a:txBody>
                  <a:tcPr marL="68580" marR="68580" marT="0" marB="0" anchor="ctr"/>
                </a:tc>
                <a:tc>
                  <a:txBody>
                    <a:bodyPr/>
                    <a:lstStyle/>
                    <a:p>
                      <a:pPr algn="r" rtl="1">
                        <a:spcAft>
                          <a:spcPts val="0"/>
                        </a:spcAft>
                      </a:pPr>
                      <a:r>
                        <a:rPr lang="ar-SA" sz="1400">
                          <a:effectLst/>
                        </a:rPr>
                        <a:t>السبب الثاني</a:t>
                      </a:r>
                      <a:endParaRPr lang="en-US" sz="1100">
                        <a:effectLst/>
                        <a:latin typeface="Calibri"/>
                        <a:ea typeface="Calibri"/>
                        <a:cs typeface="Arial"/>
                      </a:endParaRPr>
                    </a:p>
                  </a:txBody>
                  <a:tcPr marL="68580" marR="68580" marT="0" marB="0" anchor="ctr"/>
                </a:tc>
              </a:tr>
              <a:tr h="0">
                <a:tc>
                  <a:txBody>
                    <a:bodyPr/>
                    <a:lstStyle/>
                    <a:p>
                      <a:pPr algn="r" rtl="1">
                        <a:spcAft>
                          <a:spcPts val="0"/>
                        </a:spcAft>
                      </a:pPr>
                      <a:r>
                        <a:rPr lang="ar-SA" sz="1400">
                          <a:effectLst/>
                        </a:rPr>
                        <a:t>عرفت منهن خديجة ومريم</a:t>
                      </a:r>
                      <a:endParaRPr lang="en-US" sz="1100">
                        <a:effectLst/>
                        <a:latin typeface="Calibri"/>
                        <a:ea typeface="Calibri"/>
                        <a:cs typeface="Arial"/>
                      </a:endParaRPr>
                    </a:p>
                  </a:txBody>
                  <a:tcPr marL="68580" marR="68580" marT="0" marB="0" anchor="ctr"/>
                </a:tc>
                <a:tc>
                  <a:txBody>
                    <a:bodyPr/>
                    <a:lstStyle/>
                    <a:p>
                      <a:pPr algn="r" rtl="1">
                        <a:spcAft>
                          <a:spcPts val="0"/>
                        </a:spcAft>
                      </a:pPr>
                      <a:r>
                        <a:rPr lang="ar-SA" sz="1400">
                          <a:effectLst/>
                        </a:rPr>
                        <a:t>خديجة/ ومريم</a:t>
                      </a:r>
                      <a:endParaRPr lang="en-US" sz="1100">
                        <a:effectLst/>
                        <a:latin typeface="Calibri"/>
                        <a:ea typeface="Calibri"/>
                        <a:cs typeface="Arial"/>
                      </a:endParaRPr>
                    </a:p>
                  </a:txBody>
                  <a:tcPr marL="68580" marR="68580" marT="0" marB="0" anchor="ctr"/>
                </a:tc>
                <a:tc>
                  <a:txBody>
                    <a:bodyPr/>
                    <a:lstStyle/>
                    <a:p>
                      <a:pPr algn="r" rtl="1">
                        <a:spcAft>
                          <a:spcPts val="0"/>
                        </a:spcAft>
                      </a:pPr>
                      <a:r>
                        <a:rPr lang="ar-SA" sz="1400">
                          <a:effectLst/>
                        </a:rPr>
                        <a:t>اسم علم</a:t>
                      </a:r>
                      <a:endParaRPr lang="en-US" sz="1100">
                        <a:effectLst/>
                        <a:latin typeface="Calibri"/>
                        <a:ea typeface="Calibri"/>
                        <a:cs typeface="Arial"/>
                      </a:endParaRPr>
                    </a:p>
                  </a:txBody>
                  <a:tcPr marL="68580" marR="68580" marT="0" marB="0" anchor="ctr"/>
                </a:tc>
                <a:tc>
                  <a:txBody>
                    <a:bodyPr/>
                    <a:lstStyle/>
                    <a:p>
                      <a:pPr algn="r" rtl="1">
                        <a:spcAft>
                          <a:spcPts val="0"/>
                        </a:spcAft>
                      </a:pPr>
                      <a:r>
                        <a:rPr lang="ar-SA" sz="1200">
                          <a:effectLst/>
                        </a:rPr>
                        <a:t>مؤنث حقيقي/ مؤنث لفظي</a:t>
                      </a:r>
                      <a:endParaRPr lang="en-US" sz="1100">
                        <a:effectLst/>
                        <a:latin typeface="Calibri"/>
                        <a:ea typeface="Calibri"/>
                        <a:cs typeface="Arial"/>
                      </a:endParaRPr>
                    </a:p>
                  </a:txBody>
                  <a:tcPr marL="68580" marR="68580" marT="0" marB="0" anchor="ctr"/>
                </a:tc>
              </a:tr>
              <a:tr h="0">
                <a:tc>
                  <a:txBody>
                    <a:bodyPr/>
                    <a:lstStyle/>
                    <a:p>
                      <a:pPr algn="r" rtl="1">
                        <a:spcAft>
                          <a:spcPts val="0"/>
                        </a:spcAft>
                      </a:pPr>
                      <a:r>
                        <a:rPr lang="ar-SA" sz="1400">
                          <a:effectLst/>
                        </a:rPr>
                        <a:t>تمزق قميص عقبة</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عقبة</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اسم علم</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مؤنث لفظي</a:t>
                      </a:r>
                      <a:endParaRPr lang="en-US" sz="1100">
                        <a:effectLst/>
                        <a:latin typeface="Calibri"/>
                        <a:ea typeface="Calibri"/>
                        <a:cs typeface="Arial"/>
                      </a:endParaRPr>
                    </a:p>
                  </a:txBody>
                  <a:tcPr marL="68580" marR="68580" marT="0" marB="0"/>
                </a:tc>
              </a:tr>
              <a:tr h="0">
                <a:tc>
                  <a:txBody>
                    <a:bodyPr/>
                    <a:lstStyle/>
                    <a:p>
                      <a:pPr algn="r" rtl="1">
                        <a:spcAft>
                          <a:spcPts val="0"/>
                        </a:spcAft>
                      </a:pPr>
                      <a:r>
                        <a:rPr lang="ar-SA" sz="1400">
                          <a:effectLst/>
                        </a:rPr>
                        <a:t>في شهر شعبان زرت أخي </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شعبان</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اسم علم</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زيادة ألف ونون</a:t>
                      </a:r>
                      <a:endParaRPr lang="en-US" sz="1100">
                        <a:effectLst/>
                        <a:latin typeface="Calibri"/>
                        <a:ea typeface="Calibri"/>
                        <a:cs typeface="Arial"/>
                      </a:endParaRPr>
                    </a:p>
                  </a:txBody>
                  <a:tcPr marL="68580" marR="68580" marT="0" marB="0"/>
                </a:tc>
              </a:tr>
              <a:tr h="0">
                <a:tc>
                  <a:txBody>
                    <a:bodyPr/>
                    <a:lstStyle/>
                    <a:p>
                      <a:pPr algn="r" rtl="1">
                        <a:spcAft>
                          <a:spcPts val="0"/>
                        </a:spcAft>
                      </a:pPr>
                      <a:r>
                        <a:rPr lang="ar-SA" sz="1400">
                          <a:effectLst/>
                        </a:rPr>
                        <a:t>سلمت على إبراهيم وإسماعيل</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إبراهيم وإسماعيل</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اسم علم</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العجمية اسمان أعجميان</a:t>
                      </a:r>
                      <a:endParaRPr lang="en-US" sz="1100">
                        <a:effectLst/>
                        <a:latin typeface="Calibri"/>
                        <a:ea typeface="Calibri"/>
                        <a:cs typeface="Arial"/>
                      </a:endParaRPr>
                    </a:p>
                  </a:txBody>
                  <a:tcPr marL="68580" marR="68580" marT="0" marB="0"/>
                </a:tc>
              </a:tr>
              <a:tr h="0">
                <a:tc>
                  <a:txBody>
                    <a:bodyPr/>
                    <a:lstStyle/>
                    <a:p>
                      <a:pPr algn="r" rtl="1">
                        <a:spcAft>
                          <a:spcPts val="0"/>
                        </a:spcAft>
                      </a:pPr>
                      <a:r>
                        <a:rPr lang="ar-SA" sz="1400">
                          <a:effectLst/>
                        </a:rPr>
                        <a:t>كتب أحمد ويزيد نظيفة</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أحمد ويزيد</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اسم علم</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وزن فعل</a:t>
                      </a:r>
                      <a:endParaRPr lang="en-US" sz="1100">
                        <a:effectLst/>
                        <a:latin typeface="Calibri"/>
                        <a:ea typeface="Calibri"/>
                        <a:cs typeface="Arial"/>
                      </a:endParaRPr>
                    </a:p>
                  </a:txBody>
                  <a:tcPr marL="68580" marR="68580" marT="0" marB="0"/>
                </a:tc>
              </a:tr>
              <a:tr h="0">
                <a:tc>
                  <a:txBody>
                    <a:bodyPr/>
                    <a:lstStyle/>
                    <a:p>
                      <a:pPr algn="r" rtl="1">
                        <a:spcAft>
                          <a:spcPts val="0"/>
                        </a:spcAft>
                      </a:pPr>
                      <a:r>
                        <a:rPr lang="ar-SA" sz="1400">
                          <a:effectLst/>
                        </a:rPr>
                        <a:t>كان عمر صحابيا جليلا</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عمر</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اسم علم</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وزن فعل</a:t>
                      </a:r>
                      <a:endParaRPr lang="en-US" sz="1100">
                        <a:effectLst/>
                        <a:latin typeface="Calibri"/>
                        <a:ea typeface="Calibri"/>
                        <a:cs typeface="Arial"/>
                      </a:endParaRPr>
                    </a:p>
                  </a:txBody>
                  <a:tcPr marL="68580" marR="68580" marT="0" marB="0"/>
                </a:tc>
              </a:tr>
              <a:tr h="0">
                <a:tc>
                  <a:txBody>
                    <a:bodyPr/>
                    <a:lstStyle/>
                    <a:p>
                      <a:pPr algn="r" rtl="1">
                        <a:spcAft>
                          <a:spcPts val="0"/>
                        </a:spcAft>
                      </a:pPr>
                      <a:r>
                        <a:rPr lang="ar-SA" sz="1400">
                          <a:effectLst/>
                        </a:rPr>
                        <a:t>أُحب ذكريات بعلبك</a:t>
                      </a:r>
                      <a:endParaRPr lang="en-US" sz="1100">
                        <a:effectLst/>
                        <a:latin typeface="Calibri"/>
                        <a:ea typeface="Calibri"/>
                        <a:cs typeface="Arial"/>
                      </a:endParaRPr>
                    </a:p>
                  </a:txBody>
                  <a:tcPr marL="68580" marR="68580" marT="0" marB="0"/>
                </a:tc>
                <a:tc>
                  <a:txBody>
                    <a:bodyPr/>
                    <a:lstStyle/>
                    <a:p>
                      <a:pPr algn="r" rtl="1">
                        <a:spcAft>
                          <a:spcPts val="0"/>
                        </a:spcAft>
                      </a:pPr>
                      <a:r>
                        <a:rPr lang="ar-SA" sz="1400">
                          <a:effectLst/>
                        </a:rPr>
                        <a:t>بعلبك</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rPr>
                        <a:t>اسم علم</a:t>
                      </a:r>
                      <a:endParaRPr lang="en-US" sz="1100">
                        <a:effectLst/>
                        <a:latin typeface="Calibri"/>
                        <a:ea typeface="Calibri"/>
                        <a:cs typeface="Arial"/>
                      </a:endParaRPr>
                    </a:p>
                  </a:txBody>
                  <a:tcPr marL="68580" marR="68580" marT="0" marB="0"/>
                </a:tc>
                <a:tc>
                  <a:txBody>
                    <a:bodyPr/>
                    <a:lstStyle/>
                    <a:p>
                      <a:pPr algn="r" rtl="1">
                        <a:spcAft>
                          <a:spcPts val="0"/>
                        </a:spcAft>
                      </a:pPr>
                      <a:r>
                        <a:rPr lang="ar-SA" sz="1400" dirty="0">
                          <a:effectLst/>
                        </a:rPr>
                        <a:t>التركيب المزجي</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73819922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عرض على الشاشة (3:4)‏</PresentationFormat>
  <Paragraphs>44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1</cp:revision>
  <dcterms:created xsi:type="dcterms:W3CDTF">2023-04-02T11:34:19Z</dcterms:created>
  <dcterms:modified xsi:type="dcterms:W3CDTF">2023-04-02T11:45:11Z</dcterms:modified>
</cp:coreProperties>
</file>