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1"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A452D11C-1036-42BC-B519-BE704E6C72E9}" type="datetimeFigureOut">
              <a:rPr lang="ar-IQ" smtClean="0"/>
              <a:t>03/10/1444</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9980BDF9-EE43-47C2-AAC4-7EDA9AFF8A9A}"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A452D11C-1036-42BC-B519-BE704E6C72E9}" type="datetimeFigureOut">
              <a:rPr lang="ar-IQ" smtClean="0"/>
              <a:t>03/10/1444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980BDF9-EE43-47C2-AAC4-7EDA9AFF8A9A}"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A452D11C-1036-42BC-B519-BE704E6C72E9}" type="datetimeFigureOut">
              <a:rPr lang="ar-IQ" smtClean="0"/>
              <a:t>03/10/1444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980BDF9-EE43-47C2-AAC4-7EDA9AFF8A9A}"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A452D11C-1036-42BC-B519-BE704E6C72E9}" type="datetimeFigureOut">
              <a:rPr lang="ar-IQ" smtClean="0"/>
              <a:t>03/10/1444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980BDF9-EE43-47C2-AAC4-7EDA9AFF8A9A}"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A452D11C-1036-42BC-B519-BE704E6C72E9}" type="datetimeFigureOut">
              <a:rPr lang="ar-IQ" smtClean="0"/>
              <a:t>03/10/1444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980BDF9-EE43-47C2-AAC4-7EDA9AFF8A9A}"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A452D11C-1036-42BC-B519-BE704E6C72E9}" type="datetimeFigureOut">
              <a:rPr lang="ar-IQ" smtClean="0"/>
              <a:t>03/10/1444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980BDF9-EE43-47C2-AAC4-7EDA9AFF8A9A}"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A452D11C-1036-42BC-B519-BE704E6C72E9}" type="datetimeFigureOut">
              <a:rPr lang="ar-IQ" smtClean="0"/>
              <a:t>03/10/1444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9980BDF9-EE43-47C2-AAC4-7EDA9AFF8A9A}"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A452D11C-1036-42BC-B519-BE704E6C72E9}" type="datetimeFigureOut">
              <a:rPr lang="ar-IQ" smtClean="0"/>
              <a:t>03/10/1444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9980BDF9-EE43-47C2-AAC4-7EDA9AFF8A9A}"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52D11C-1036-42BC-B519-BE704E6C72E9}" type="datetimeFigureOut">
              <a:rPr lang="ar-IQ" smtClean="0"/>
              <a:t>03/10/1444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9980BDF9-EE43-47C2-AAC4-7EDA9AFF8A9A}"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A452D11C-1036-42BC-B519-BE704E6C72E9}" type="datetimeFigureOut">
              <a:rPr lang="ar-IQ" smtClean="0"/>
              <a:t>03/10/1444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980BDF9-EE43-47C2-AAC4-7EDA9AFF8A9A}"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A452D11C-1036-42BC-B519-BE704E6C72E9}" type="datetimeFigureOut">
              <a:rPr lang="ar-IQ" smtClean="0"/>
              <a:t>03/10/1444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9980BDF9-EE43-47C2-AAC4-7EDA9AFF8A9A}"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452D11C-1036-42BC-B519-BE704E6C72E9}" type="datetimeFigureOut">
              <a:rPr lang="ar-IQ" smtClean="0"/>
              <a:t>03/10/1444</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980BDF9-EE43-47C2-AAC4-7EDA9AFF8A9A}"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solidFill>
                  <a:schemeClr val="tx1"/>
                </a:solidFill>
                <a:effectLst/>
                <a:latin typeface="Simplified Arabic" pitchFamily="18" charset="-78"/>
                <a:cs typeface="Simplified Arabic" pitchFamily="18" charset="-78"/>
              </a:rPr>
              <a:t>الخط العربي الاسلامي</a:t>
            </a:r>
            <a:r>
              <a:rPr lang="ar-IQ" dirty="0" smtClean="0"/>
              <a:t> </a:t>
            </a:r>
            <a:endParaRPr lang="ar-IQ" dirty="0"/>
          </a:p>
        </p:txBody>
      </p:sp>
      <p:sp>
        <p:nvSpPr>
          <p:cNvPr id="3" name="عنوان فرعي 2"/>
          <p:cNvSpPr>
            <a:spLocks noGrp="1"/>
          </p:cNvSpPr>
          <p:nvPr>
            <p:ph type="subTitle" idx="1"/>
          </p:nvPr>
        </p:nvSpPr>
        <p:spPr/>
        <p:txBody>
          <a:bodyPr>
            <a:normAutofit/>
          </a:bodyPr>
          <a:lstStyle/>
          <a:p>
            <a:r>
              <a:rPr lang="ar-IQ" sz="4000" dirty="0" smtClean="0">
                <a:solidFill>
                  <a:schemeClr val="tx1"/>
                </a:solidFill>
                <a:latin typeface="Simplified Arabic" pitchFamily="18" charset="-78"/>
                <a:cs typeface="Simplified Arabic" pitchFamily="18" charset="-78"/>
              </a:rPr>
              <a:t>أ.م.د. لقاء عادل حسين </a:t>
            </a:r>
            <a:endParaRPr lang="ar-IQ" sz="4000"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2474437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just">
              <a:lnSpc>
                <a:spcPct val="115000"/>
              </a:lnSpc>
              <a:spcAft>
                <a:spcPts val="1000"/>
              </a:spcAft>
            </a:pPr>
            <a:r>
              <a:rPr lang="ar-IQ" b="1" dirty="0">
                <a:ea typeface="Calibri"/>
                <a:cs typeface="Simplified Arabic"/>
              </a:rPr>
              <a:t>الخط : </a:t>
            </a:r>
            <a:r>
              <a:rPr lang="ar-IQ" dirty="0">
                <a:ea typeface="Calibri"/>
                <a:cs typeface="Simplified Arabic"/>
              </a:rPr>
              <a:t>صورة من صور الحفاظ على الكتابة ، وأداة من أدوات التدوين الذي عُرف به العرب والمسلمون منذ نهوضهم لجمع القرآن وتدوينه ، فكانوا أول أمة تتصدى لحفظ تراثها .</a:t>
            </a:r>
            <a:endParaRPr lang="en-US" sz="2400" dirty="0">
              <a:ea typeface="Calibri"/>
              <a:cs typeface="Arial"/>
            </a:endParaRPr>
          </a:p>
          <a:p>
            <a:r>
              <a:rPr lang="ar-IQ" dirty="0" smtClean="0">
                <a:effectLst/>
                <a:ea typeface="Calibri"/>
                <a:cs typeface="Simplified Arabic"/>
              </a:rPr>
              <a:t>وهو فن جميل وعمل رائع </a:t>
            </a:r>
            <a:r>
              <a:rPr lang="ar-IQ" dirty="0" err="1" smtClean="0">
                <a:effectLst/>
                <a:ea typeface="Calibri"/>
                <a:cs typeface="Simplified Arabic"/>
              </a:rPr>
              <a:t>يتحسسه</a:t>
            </a:r>
            <a:r>
              <a:rPr lang="ar-IQ" dirty="0" smtClean="0">
                <a:effectLst/>
                <a:ea typeface="Calibri"/>
                <a:cs typeface="Simplified Arabic"/>
              </a:rPr>
              <a:t> المتذوقون ، وركن يأوي إليه أصحاب الذوق الرفيع والإحساس المرهف بكل ما هو جميل</a:t>
            </a:r>
            <a:r>
              <a:rPr lang="ar-IQ" b="1" dirty="0" smtClean="0">
                <a:effectLst/>
                <a:ea typeface="Calibri"/>
                <a:cs typeface="Simplified Arabic"/>
              </a:rPr>
              <a:t> . </a:t>
            </a:r>
            <a:endParaRPr lang="ar-IQ" dirty="0"/>
          </a:p>
        </p:txBody>
      </p:sp>
    </p:spTree>
    <p:extLst>
      <p:ext uri="{BB962C8B-B14F-4D97-AF65-F5344CB8AC3E}">
        <p14:creationId xmlns:p14="http://schemas.microsoft.com/office/powerpoint/2010/main" val="3906889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b="1" dirty="0" smtClean="0">
                <a:solidFill>
                  <a:schemeClr val="tx1"/>
                </a:solidFill>
              </a:rPr>
              <a:t>موطن الخط العربي وأصل الكتابة العربية : </a:t>
            </a:r>
            <a:endParaRPr lang="ar-IQ" b="1" dirty="0">
              <a:solidFill>
                <a:schemeClr val="tx1"/>
              </a:solidFill>
            </a:endParaRPr>
          </a:p>
        </p:txBody>
      </p:sp>
      <p:sp>
        <p:nvSpPr>
          <p:cNvPr id="3" name="عنصر نائب للمحتوى 2"/>
          <p:cNvSpPr>
            <a:spLocks noGrp="1"/>
          </p:cNvSpPr>
          <p:nvPr>
            <p:ph idx="1"/>
          </p:nvPr>
        </p:nvSpPr>
        <p:spPr/>
        <p:txBody>
          <a:bodyPr/>
          <a:lstStyle/>
          <a:p>
            <a:pPr marL="0" indent="0" algn="just">
              <a:buNone/>
            </a:pPr>
            <a:r>
              <a:rPr lang="ar-IQ" dirty="0" smtClean="0"/>
              <a:t>1. نظرية التوقيف : قال تعالى "وعلم آدم الأسماء كلها" أجمعت المصادر القديمة على أن الخط الذي كتب به العرب (توقيف) من الله علم آدم قبل موته فكتبه على الطين ثم وجد اسماعيل عليه السلام كتاب العرب هذا وهكذا توارثه العرب ، وعن أبي ذر عن النبي "صلى الله عليه وسلم" (أن إدريس أول من خط بالقلم بعد آدم عليه السلام) ، وعن ابن عباس أن أول من وضع الكتابة العربية ونطق بها إسماعيل (عليه السلام) ، وذكرت بعض الروايات (أن هود وكاتبه أول من كتب العربية) .</a:t>
            </a:r>
            <a:endParaRPr lang="ar-IQ" dirty="0"/>
          </a:p>
        </p:txBody>
      </p:sp>
    </p:spTree>
    <p:extLst>
      <p:ext uri="{BB962C8B-B14F-4D97-AF65-F5344CB8AC3E}">
        <p14:creationId xmlns:p14="http://schemas.microsoft.com/office/powerpoint/2010/main" val="839522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36712"/>
            <a:ext cx="8229600" cy="5289451"/>
          </a:xfrm>
        </p:spPr>
        <p:txBody>
          <a:bodyPr>
            <a:normAutofit fontScale="92500" lnSpcReduction="10000"/>
          </a:bodyPr>
          <a:lstStyle/>
          <a:p>
            <a:pPr marL="0" lvl="0" indent="0" algn="just">
              <a:lnSpc>
                <a:spcPct val="115000"/>
              </a:lnSpc>
              <a:spcAft>
                <a:spcPts val="1000"/>
              </a:spcAft>
              <a:buNone/>
            </a:pPr>
            <a:endParaRPr lang="ar-IQ" dirty="0" smtClean="0">
              <a:ea typeface="Calibri"/>
              <a:cs typeface="Simplified Arabic"/>
            </a:endParaRPr>
          </a:p>
          <a:p>
            <a:pPr marL="0" lvl="0" indent="0" algn="just">
              <a:lnSpc>
                <a:spcPct val="115000"/>
              </a:lnSpc>
              <a:spcAft>
                <a:spcPts val="1000"/>
              </a:spcAft>
              <a:buNone/>
            </a:pPr>
            <a:r>
              <a:rPr lang="ar-IQ" dirty="0" smtClean="0">
                <a:ea typeface="Calibri"/>
                <a:cs typeface="Simplified Arabic"/>
              </a:rPr>
              <a:t>2. ابن </a:t>
            </a:r>
            <a:r>
              <a:rPr lang="ar-IQ" dirty="0">
                <a:ea typeface="Calibri"/>
                <a:cs typeface="Simplified Arabic"/>
              </a:rPr>
              <a:t>خلدون قال :"كان الخط العربي بالغًا ما بلغه من الإحكام والإتقان والجودة في دولة </a:t>
            </a:r>
            <a:r>
              <a:rPr lang="ar-IQ" b="1" dirty="0" err="1">
                <a:ea typeface="Calibri"/>
                <a:cs typeface="Simplified Arabic"/>
              </a:rPr>
              <a:t>التبابعة</a:t>
            </a:r>
            <a:r>
              <a:rPr lang="ar-IQ" dirty="0">
                <a:ea typeface="Calibri"/>
                <a:cs typeface="Simplified Arabic"/>
              </a:rPr>
              <a:t> لما بلغت الحضارة والترفه ، وهو المسمى بالخط </a:t>
            </a:r>
            <a:r>
              <a:rPr lang="ar-IQ" b="1" dirty="0">
                <a:ea typeface="Calibri"/>
                <a:cs typeface="Simplified Arabic"/>
              </a:rPr>
              <a:t>الحميري</a:t>
            </a:r>
            <a:r>
              <a:rPr lang="ar-IQ" dirty="0">
                <a:ea typeface="Calibri"/>
                <a:cs typeface="Simplified Arabic"/>
              </a:rPr>
              <a:t> ، وانتقل منها إلى الحيرة ، ومن الحيرة لقنه أهل الطائف وقريش فيما ذُكر" . </a:t>
            </a:r>
            <a:endParaRPr lang="ar-IQ" dirty="0" smtClean="0">
              <a:ea typeface="Calibri"/>
              <a:cs typeface="Simplified Arabic"/>
            </a:endParaRPr>
          </a:p>
          <a:p>
            <a:pPr marL="0" lvl="0" indent="0" algn="just">
              <a:lnSpc>
                <a:spcPct val="115000"/>
              </a:lnSpc>
              <a:spcAft>
                <a:spcPts val="1000"/>
              </a:spcAft>
              <a:buNone/>
            </a:pPr>
            <a:endParaRPr lang="ar-IQ" dirty="0" smtClean="0">
              <a:ea typeface="Calibri"/>
              <a:cs typeface="Simplified Arabic"/>
            </a:endParaRPr>
          </a:p>
          <a:p>
            <a:pPr marL="0" lvl="0" indent="0" algn="just">
              <a:lnSpc>
                <a:spcPct val="115000"/>
              </a:lnSpc>
              <a:buNone/>
            </a:pPr>
            <a:r>
              <a:rPr lang="ar-IQ" sz="2400" dirty="0" smtClean="0">
                <a:ea typeface="Calibri"/>
                <a:cs typeface="Simplified Arabic"/>
              </a:rPr>
              <a:t>3. </a:t>
            </a:r>
            <a:r>
              <a:rPr lang="ar-IQ" sz="2400" dirty="0">
                <a:ea typeface="Calibri"/>
                <a:cs typeface="Simplified Arabic"/>
              </a:rPr>
              <a:t>ومن العرب من قال : إن موطنه الأصلي اليمن ، ومنهم من قال : الحيرة ، ومنهم من قال : الأنبار. </a:t>
            </a:r>
            <a:endParaRPr lang="ar-IQ" sz="2400" dirty="0" smtClean="0">
              <a:ea typeface="Calibri"/>
              <a:cs typeface="Simplified Arabic"/>
            </a:endParaRPr>
          </a:p>
          <a:p>
            <a:pPr marL="0" lvl="0" indent="0" algn="just">
              <a:lnSpc>
                <a:spcPct val="115000"/>
              </a:lnSpc>
              <a:buNone/>
            </a:pPr>
            <a:endParaRPr lang="en-US" sz="1800" dirty="0">
              <a:ea typeface="Calibri"/>
              <a:cs typeface="Arial"/>
            </a:endParaRPr>
          </a:p>
          <a:p>
            <a:pPr marL="0" lvl="0" indent="0" algn="just">
              <a:lnSpc>
                <a:spcPct val="115000"/>
              </a:lnSpc>
              <a:buNone/>
            </a:pPr>
            <a:r>
              <a:rPr lang="ar-IQ" sz="2400" dirty="0" smtClean="0">
                <a:ea typeface="Calibri"/>
                <a:cs typeface="Simplified Arabic"/>
              </a:rPr>
              <a:t>4. ومن </a:t>
            </a:r>
            <a:r>
              <a:rPr lang="ar-IQ" sz="2400" dirty="0">
                <a:ea typeface="Calibri"/>
                <a:cs typeface="Simplified Arabic"/>
              </a:rPr>
              <a:t>الباحثين من قال إنه نشأ في طور سيناء . </a:t>
            </a:r>
            <a:endParaRPr lang="ar-IQ" sz="2400" dirty="0" smtClean="0">
              <a:ea typeface="Calibri"/>
              <a:cs typeface="Simplified Arabic"/>
            </a:endParaRPr>
          </a:p>
          <a:p>
            <a:pPr marL="0" lvl="0" indent="0" algn="just">
              <a:lnSpc>
                <a:spcPct val="115000"/>
              </a:lnSpc>
              <a:buNone/>
            </a:pPr>
            <a:endParaRPr lang="en-US" sz="1800" dirty="0">
              <a:ea typeface="Calibri"/>
              <a:cs typeface="Arial"/>
            </a:endParaRPr>
          </a:p>
          <a:p>
            <a:pPr marL="0" lvl="0" indent="0" algn="just">
              <a:lnSpc>
                <a:spcPct val="115000"/>
              </a:lnSpc>
              <a:spcAft>
                <a:spcPts val="1000"/>
              </a:spcAft>
              <a:buNone/>
            </a:pPr>
            <a:r>
              <a:rPr lang="ar-IQ" sz="2400" dirty="0" smtClean="0">
                <a:ea typeface="Calibri"/>
                <a:cs typeface="Simplified Arabic"/>
              </a:rPr>
              <a:t>5. ومنهم </a:t>
            </a:r>
            <a:r>
              <a:rPr lang="ar-IQ" sz="2400" dirty="0">
                <a:ea typeface="Calibri"/>
                <a:cs typeface="Simplified Arabic"/>
              </a:rPr>
              <a:t>من قال في الشام عند الغساسنة أو الحيرة عند المناذرة . </a:t>
            </a:r>
            <a:endParaRPr lang="en-US" sz="1800" dirty="0">
              <a:ea typeface="Calibri"/>
              <a:cs typeface="Arial"/>
            </a:endParaRPr>
          </a:p>
          <a:p>
            <a:pPr marL="0" lvl="0" indent="0" algn="just">
              <a:lnSpc>
                <a:spcPct val="115000"/>
              </a:lnSpc>
              <a:spcAft>
                <a:spcPts val="1000"/>
              </a:spcAft>
              <a:buNone/>
            </a:pPr>
            <a:endParaRPr lang="en-US" sz="2400" dirty="0" smtClean="0">
              <a:ea typeface="Calibri"/>
              <a:cs typeface="Arial"/>
            </a:endParaRPr>
          </a:p>
          <a:p>
            <a:endParaRPr lang="ar-IQ" dirty="0"/>
          </a:p>
        </p:txBody>
      </p:sp>
    </p:spTree>
    <p:extLst>
      <p:ext uri="{BB962C8B-B14F-4D97-AF65-F5344CB8AC3E}">
        <p14:creationId xmlns:p14="http://schemas.microsoft.com/office/powerpoint/2010/main" val="1662993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96752"/>
            <a:ext cx="8229600" cy="650336"/>
          </a:xfrm>
        </p:spPr>
        <p:txBody>
          <a:bodyPr>
            <a:normAutofit fontScale="90000"/>
          </a:bodyPr>
          <a:lstStyle/>
          <a:p>
            <a:pPr algn="r"/>
            <a:r>
              <a:rPr lang="ar-IQ" b="1" dirty="0">
                <a:solidFill>
                  <a:prstClr val="black"/>
                </a:solidFill>
                <a:ea typeface="Calibri"/>
                <a:cs typeface="Simplified Arabic"/>
              </a:rPr>
              <a:t>اشتقاق الخط العربي :</a:t>
            </a:r>
            <a:endParaRPr lang="ar-IQ" dirty="0"/>
          </a:p>
        </p:txBody>
      </p:sp>
      <p:sp>
        <p:nvSpPr>
          <p:cNvPr id="3" name="عنصر نائب للمحتوى 2"/>
          <p:cNvSpPr>
            <a:spLocks noGrp="1"/>
          </p:cNvSpPr>
          <p:nvPr>
            <p:ph idx="1"/>
          </p:nvPr>
        </p:nvSpPr>
        <p:spPr/>
        <p:txBody>
          <a:bodyPr>
            <a:normAutofit lnSpcReduction="10000"/>
          </a:bodyPr>
          <a:lstStyle/>
          <a:p>
            <a:pPr marL="0" lvl="0" indent="0" algn="just">
              <a:lnSpc>
                <a:spcPct val="115000"/>
              </a:lnSpc>
              <a:buClr>
                <a:srgbClr val="0BD0D9"/>
              </a:buClr>
              <a:buNone/>
            </a:pPr>
            <a:r>
              <a:rPr lang="ar-IQ" dirty="0" smtClean="0">
                <a:solidFill>
                  <a:prstClr val="black"/>
                </a:solidFill>
                <a:ea typeface="Calibri"/>
                <a:cs typeface="Simplified Arabic"/>
              </a:rPr>
              <a:t>1. اشتق </a:t>
            </a:r>
            <a:r>
              <a:rPr lang="ar-IQ" dirty="0">
                <a:solidFill>
                  <a:prstClr val="black"/>
                </a:solidFill>
                <a:ea typeface="Calibri"/>
                <a:cs typeface="Simplified Arabic"/>
              </a:rPr>
              <a:t>الخط العربي من الخط الحميري (المسند) وسمي الجزم لأنه مقتطع من المسند الحميري </a:t>
            </a:r>
            <a:r>
              <a:rPr lang="ar-IQ" dirty="0" smtClean="0">
                <a:solidFill>
                  <a:prstClr val="black"/>
                </a:solidFill>
                <a:ea typeface="Calibri"/>
                <a:cs typeface="Simplified Arabic"/>
              </a:rPr>
              <a:t>.</a:t>
            </a:r>
          </a:p>
          <a:p>
            <a:pPr marL="0" lvl="0" indent="0" algn="just">
              <a:lnSpc>
                <a:spcPct val="115000"/>
              </a:lnSpc>
              <a:buClr>
                <a:srgbClr val="0BD0D9"/>
              </a:buClr>
              <a:buNone/>
            </a:pPr>
            <a:endParaRPr lang="en-US" sz="2400" dirty="0">
              <a:solidFill>
                <a:prstClr val="black"/>
              </a:solidFill>
              <a:ea typeface="Calibri"/>
              <a:cs typeface="Arial"/>
            </a:endParaRPr>
          </a:p>
          <a:p>
            <a:pPr marL="0" lvl="0" indent="0" algn="just">
              <a:lnSpc>
                <a:spcPct val="115000"/>
              </a:lnSpc>
              <a:buClr>
                <a:srgbClr val="0BD0D9"/>
              </a:buClr>
              <a:buNone/>
            </a:pPr>
            <a:r>
              <a:rPr lang="ar-IQ" dirty="0">
                <a:solidFill>
                  <a:prstClr val="black"/>
                </a:solidFill>
                <a:ea typeface="Calibri"/>
                <a:cs typeface="Simplified Arabic"/>
              </a:rPr>
              <a:t>2. الخط العربي اشتق من الخط السرياني . </a:t>
            </a:r>
            <a:endParaRPr lang="ar-IQ" dirty="0" smtClean="0">
              <a:solidFill>
                <a:prstClr val="black"/>
              </a:solidFill>
              <a:ea typeface="Calibri"/>
              <a:cs typeface="Simplified Arabic"/>
            </a:endParaRPr>
          </a:p>
          <a:p>
            <a:pPr marL="0" lvl="0" indent="0" algn="just">
              <a:lnSpc>
                <a:spcPct val="115000"/>
              </a:lnSpc>
              <a:buClr>
                <a:srgbClr val="0BD0D9"/>
              </a:buClr>
              <a:buNone/>
            </a:pPr>
            <a:endParaRPr lang="en-US" sz="2400" dirty="0">
              <a:solidFill>
                <a:prstClr val="black"/>
              </a:solidFill>
              <a:ea typeface="Calibri"/>
              <a:cs typeface="Arial"/>
            </a:endParaRPr>
          </a:p>
          <a:p>
            <a:pPr marL="0" lvl="0" indent="0" algn="just">
              <a:lnSpc>
                <a:spcPct val="115000"/>
              </a:lnSpc>
              <a:buClr>
                <a:srgbClr val="0BD0D9"/>
              </a:buClr>
              <a:buNone/>
            </a:pPr>
            <a:r>
              <a:rPr lang="ar-IQ" dirty="0">
                <a:solidFill>
                  <a:prstClr val="black"/>
                </a:solidFill>
                <a:ea typeface="Calibri"/>
                <a:cs typeface="Simplified Arabic"/>
              </a:rPr>
              <a:t>3. ومنهم من رأى أن الخط العربي قريب من النبطية المتأخرة . </a:t>
            </a:r>
            <a:endParaRPr lang="ar-IQ" dirty="0" smtClean="0">
              <a:solidFill>
                <a:prstClr val="black"/>
              </a:solidFill>
              <a:ea typeface="Calibri"/>
              <a:cs typeface="Simplified Arabic"/>
            </a:endParaRPr>
          </a:p>
          <a:p>
            <a:pPr marL="0" lvl="0" indent="0" algn="just">
              <a:lnSpc>
                <a:spcPct val="115000"/>
              </a:lnSpc>
              <a:buClr>
                <a:srgbClr val="0BD0D9"/>
              </a:buClr>
              <a:buNone/>
            </a:pPr>
            <a:endParaRPr lang="en-US" sz="2400" dirty="0">
              <a:solidFill>
                <a:prstClr val="black"/>
              </a:solidFill>
              <a:ea typeface="Calibri"/>
              <a:cs typeface="Arial"/>
            </a:endParaRPr>
          </a:p>
          <a:p>
            <a:pPr marL="0" lvl="0" indent="0" algn="just">
              <a:lnSpc>
                <a:spcPct val="115000"/>
              </a:lnSpc>
              <a:spcAft>
                <a:spcPts val="1000"/>
              </a:spcAft>
              <a:buClr>
                <a:srgbClr val="0BD0D9"/>
              </a:buClr>
              <a:buNone/>
            </a:pPr>
            <a:r>
              <a:rPr lang="ar-IQ" dirty="0">
                <a:solidFill>
                  <a:prstClr val="black"/>
                </a:solidFill>
                <a:ea typeface="Calibri"/>
                <a:cs typeface="Simplified Arabic"/>
              </a:rPr>
              <a:t>4. وفي ضوء النقوش الحجرية القديمة فإن الخط العربي القديم اشتق من الخط النبطي المتأخر الذي اشتق من الآرامي ـ </a:t>
            </a:r>
            <a:endParaRPr lang="en-US" sz="2400" dirty="0">
              <a:solidFill>
                <a:prstClr val="black"/>
              </a:solidFill>
              <a:ea typeface="Calibri"/>
              <a:cs typeface="Arial"/>
            </a:endParaRPr>
          </a:p>
          <a:p>
            <a:pPr marL="0" lvl="0" indent="0">
              <a:buClr>
                <a:srgbClr val="0BD0D9"/>
              </a:buClr>
              <a:buNone/>
            </a:pPr>
            <a:endParaRPr lang="ar-IQ" dirty="0">
              <a:solidFill>
                <a:prstClr val="black"/>
              </a:solidFill>
            </a:endParaRPr>
          </a:p>
          <a:p>
            <a:pPr marL="0" indent="0">
              <a:buNone/>
            </a:pPr>
            <a:endParaRPr lang="ar-IQ" dirty="0"/>
          </a:p>
        </p:txBody>
      </p:sp>
    </p:spTree>
    <p:extLst>
      <p:ext uri="{BB962C8B-B14F-4D97-AF65-F5344CB8AC3E}">
        <p14:creationId xmlns:p14="http://schemas.microsoft.com/office/powerpoint/2010/main" val="39801761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37</TotalTime>
  <Words>328</Words>
  <Application>Microsoft Office PowerPoint</Application>
  <PresentationFormat>عرض على الشاشة (3:4)‏</PresentationFormat>
  <Paragraphs>22</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تدفق</vt:lpstr>
      <vt:lpstr>الخط العربي الاسلامي </vt:lpstr>
      <vt:lpstr>عرض تقديمي في PowerPoint</vt:lpstr>
      <vt:lpstr>موطن الخط العربي وأصل الكتابة العربية : </vt:lpstr>
      <vt:lpstr>عرض تقديمي في PowerPoint</vt:lpstr>
      <vt:lpstr>اشتقاق الخط العربي :</vt:lpstr>
    </vt:vector>
  </TitlesOfParts>
  <Company>Al-Qaisar Technologies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الخط العربي الاسلامي</dc:title>
  <dc:creator>SamaOffice</dc:creator>
  <cp:lastModifiedBy>SamaOffice</cp:lastModifiedBy>
  <cp:revision>4</cp:revision>
  <dcterms:created xsi:type="dcterms:W3CDTF">2023-04-23T07:03:40Z</dcterms:created>
  <dcterms:modified xsi:type="dcterms:W3CDTF">2023-04-23T07:40:51Z</dcterms:modified>
</cp:coreProperties>
</file>