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0" d="100"/>
          <a:sy n="60" d="100"/>
        </p:scale>
        <p:origin x="-1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A452D11C-1036-42BC-B519-BE704E6C72E9}" type="datetimeFigureOut">
              <a:rPr lang="ar-IQ" smtClean="0">
                <a:solidFill>
                  <a:srgbClr val="DBF5F9">
                    <a:shade val="90000"/>
                  </a:srgbClr>
                </a:solidFill>
              </a:rPr>
              <a:pPr/>
              <a:t>03/10/1444</a:t>
            </a:fld>
            <a:endParaRPr lang="ar-IQ">
              <a:solidFill>
                <a:srgbClr val="DBF5F9">
                  <a:shade val="90000"/>
                </a:srgbClr>
              </a:solidFill>
            </a:endParaRPr>
          </a:p>
        </p:txBody>
      </p:sp>
      <p:sp>
        <p:nvSpPr>
          <p:cNvPr id="19" name="Footer Placeholder 18"/>
          <p:cNvSpPr>
            <a:spLocks noGrp="1"/>
          </p:cNvSpPr>
          <p:nvPr>
            <p:ph type="ftr" sz="quarter" idx="11"/>
          </p:nvPr>
        </p:nvSpPr>
        <p:spPr/>
        <p:txBody>
          <a:bodyPr/>
          <a:lstStyle/>
          <a:p>
            <a:endParaRPr lang="ar-IQ">
              <a:solidFill>
                <a:srgbClr val="DBF5F9">
                  <a:shade val="90000"/>
                </a:srgbClr>
              </a:solidFill>
            </a:endParaRPr>
          </a:p>
        </p:txBody>
      </p:sp>
      <p:sp>
        <p:nvSpPr>
          <p:cNvPr id="27" name="Slide Number Placeholder 26"/>
          <p:cNvSpPr>
            <a:spLocks noGrp="1"/>
          </p:cNvSpPr>
          <p:nvPr>
            <p:ph type="sldNum" sz="quarter" idx="12"/>
          </p:nvPr>
        </p:nvSpPr>
        <p:spPr/>
        <p:txBody>
          <a:bodyPr/>
          <a:lstStyle/>
          <a:p>
            <a:fld id="{9980BDF9-EE43-47C2-AAC4-7EDA9AFF8A9A}" type="slidenum">
              <a:rPr lang="ar-IQ" smtClean="0">
                <a:solidFill>
                  <a:srgbClr val="DBF5F9">
                    <a:shade val="90000"/>
                  </a:srgbClr>
                </a:solidFill>
              </a:rPr>
              <a:pPr/>
              <a:t>‹#›</a:t>
            </a:fld>
            <a:endParaRPr lang="ar-IQ">
              <a:solidFill>
                <a:srgbClr val="DBF5F9">
                  <a:shade val="90000"/>
                </a:srgbClr>
              </a:solidFill>
            </a:endParaRPr>
          </a:p>
        </p:txBody>
      </p:sp>
    </p:spTree>
    <p:extLst>
      <p:ext uri="{BB962C8B-B14F-4D97-AF65-F5344CB8AC3E}">
        <p14:creationId xmlns:p14="http://schemas.microsoft.com/office/powerpoint/2010/main" val="166081817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A452D11C-1036-42BC-B519-BE704E6C72E9}" type="datetimeFigureOut">
              <a:rPr lang="ar-IQ" smtClean="0">
                <a:solidFill>
                  <a:srgbClr val="04617B">
                    <a:shade val="90000"/>
                  </a:srgbClr>
                </a:solidFill>
              </a:rPr>
              <a:pPr/>
              <a:t>03/10/1444</a:t>
            </a:fld>
            <a:endParaRPr lang="ar-IQ">
              <a:solidFill>
                <a:srgbClr val="04617B">
                  <a:shade val="90000"/>
                </a:srgbClr>
              </a:solidFill>
            </a:endParaRPr>
          </a:p>
        </p:txBody>
      </p:sp>
      <p:sp>
        <p:nvSpPr>
          <p:cNvPr id="5" name="Footer Placeholder 4"/>
          <p:cNvSpPr>
            <a:spLocks noGrp="1"/>
          </p:cNvSpPr>
          <p:nvPr>
            <p:ph type="ftr" sz="quarter" idx="11"/>
          </p:nvPr>
        </p:nvSpPr>
        <p:spPr/>
        <p:txBody>
          <a:bodyPr/>
          <a:lstStyle/>
          <a:p>
            <a:endParaRPr lang="ar-IQ">
              <a:solidFill>
                <a:srgbClr val="04617B">
                  <a:shade val="90000"/>
                </a:srgbClr>
              </a:solidFill>
            </a:endParaRPr>
          </a:p>
        </p:txBody>
      </p:sp>
      <p:sp>
        <p:nvSpPr>
          <p:cNvPr id="6" name="Slide Number Placeholder 5"/>
          <p:cNvSpPr>
            <a:spLocks noGrp="1"/>
          </p:cNvSpPr>
          <p:nvPr>
            <p:ph type="sldNum" sz="quarter" idx="12"/>
          </p:nvPr>
        </p:nvSpPr>
        <p:spPr/>
        <p:txBody>
          <a:bodyPr/>
          <a:lstStyle/>
          <a:p>
            <a:fld id="{9980BDF9-EE43-47C2-AAC4-7EDA9AFF8A9A}"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996658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A452D11C-1036-42BC-B519-BE704E6C72E9}" type="datetimeFigureOut">
              <a:rPr lang="ar-IQ" smtClean="0">
                <a:solidFill>
                  <a:srgbClr val="04617B">
                    <a:shade val="90000"/>
                  </a:srgbClr>
                </a:solidFill>
              </a:rPr>
              <a:pPr/>
              <a:t>03/10/1444</a:t>
            </a:fld>
            <a:endParaRPr lang="ar-IQ">
              <a:solidFill>
                <a:srgbClr val="04617B">
                  <a:shade val="90000"/>
                </a:srgbClr>
              </a:solidFill>
            </a:endParaRPr>
          </a:p>
        </p:txBody>
      </p:sp>
      <p:sp>
        <p:nvSpPr>
          <p:cNvPr id="5" name="Footer Placeholder 4"/>
          <p:cNvSpPr>
            <a:spLocks noGrp="1"/>
          </p:cNvSpPr>
          <p:nvPr>
            <p:ph type="ftr" sz="quarter" idx="11"/>
          </p:nvPr>
        </p:nvSpPr>
        <p:spPr/>
        <p:txBody>
          <a:bodyPr/>
          <a:lstStyle/>
          <a:p>
            <a:endParaRPr lang="ar-IQ">
              <a:solidFill>
                <a:srgbClr val="04617B">
                  <a:shade val="90000"/>
                </a:srgbClr>
              </a:solidFill>
            </a:endParaRPr>
          </a:p>
        </p:txBody>
      </p:sp>
      <p:sp>
        <p:nvSpPr>
          <p:cNvPr id="6" name="Slide Number Placeholder 5"/>
          <p:cNvSpPr>
            <a:spLocks noGrp="1"/>
          </p:cNvSpPr>
          <p:nvPr>
            <p:ph type="sldNum" sz="quarter" idx="12"/>
          </p:nvPr>
        </p:nvSpPr>
        <p:spPr/>
        <p:txBody>
          <a:bodyPr/>
          <a:lstStyle/>
          <a:p>
            <a:fld id="{9980BDF9-EE43-47C2-AAC4-7EDA9AFF8A9A}"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1298871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A452D11C-1036-42BC-B519-BE704E6C72E9}" type="datetimeFigureOut">
              <a:rPr lang="ar-IQ" smtClean="0">
                <a:solidFill>
                  <a:srgbClr val="04617B">
                    <a:shade val="90000"/>
                  </a:srgbClr>
                </a:solidFill>
              </a:rPr>
              <a:pPr/>
              <a:t>03/10/1444</a:t>
            </a:fld>
            <a:endParaRPr lang="ar-IQ">
              <a:solidFill>
                <a:srgbClr val="04617B">
                  <a:shade val="90000"/>
                </a:srgbClr>
              </a:solidFill>
            </a:endParaRPr>
          </a:p>
        </p:txBody>
      </p:sp>
      <p:sp>
        <p:nvSpPr>
          <p:cNvPr id="5" name="Footer Placeholder 4"/>
          <p:cNvSpPr>
            <a:spLocks noGrp="1"/>
          </p:cNvSpPr>
          <p:nvPr>
            <p:ph type="ftr" sz="quarter" idx="11"/>
          </p:nvPr>
        </p:nvSpPr>
        <p:spPr/>
        <p:txBody>
          <a:bodyPr/>
          <a:lstStyle/>
          <a:p>
            <a:endParaRPr lang="ar-IQ">
              <a:solidFill>
                <a:srgbClr val="04617B">
                  <a:shade val="90000"/>
                </a:srgbClr>
              </a:solidFill>
            </a:endParaRPr>
          </a:p>
        </p:txBody>
      </p:sp>
      <p:sp>
        <p:nvSpPr>
          <p:cNvPr id="6" name="Slide Number Placeholder 5"/>
          <p:cNvSpPr>
            <a:spLocks noGrp="1"/>
          </p:cNvSpPr>
          <p:nvPr>
            <p:ph type="sldNum" sz="quarter" idx="12"/>
          </p:nvPr>
        </p:nvSpPr>
        <p:spPr/>
        <p:txBody>
          <a:bodyPr/>
          <a:lstStyle/>
          <a:p>
            <a:fld id="{9980BDF9-EE43-47C2-AAC4-7EDA9AFF8A9A}"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783648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A452D11C-1036-42BC-B519-BE704E6C72E9}" type="datetimeFigureOut">
              <a:rPr lang="ar-IQ" smtClean="0">
                <a:solidFill>
                  <a:srgbClr val="DBF5F9">
                    <a:shade val="90000"/>
                  </a:srgbClr>
                </a:solidFill>
              </a:rPr>
              <a:pPr/>
              <a:t>03/10/1444</a:t>
            </a:fld>
            <a:endParaRPr lang="ar-IQ">
              <a:solidFill>
                <a:srgbClr val="DBF5F9">
                  <a:shade val="90000"/>
                </a:srgbClr>
              </a:solidFill>
            </a:endParaRPr>
          </a:p>
        </p:txBody>
      </p:sp>
      <p:sp>
        <p:nvSpPr>
          <p:cNvPr id="5" name="Footer Placeholder 4"/>
          <p:cNvSpPr>
            <a:spLocks noGrp="1"/>
          </p:cNvSpPr>
          <p:nvPr>
            <p:ph type="ftr" sz="quarter" idx="11"/>
          </p:nvPr>
        </p:nvSpPr>
        <p:spPr/>
        <p:txBody>
          <a:bodyPr/>
          <a:lstStyle/>
          <a:p>
            <a:endParaRPr lang="ar-IQ">
              <a:solidFill>
                <a:srgbClr val="DBF5F9">
                  <a:shade val="90000"/>
                </a:srgbClr>
              </a:solidFill>
            </a:endParaRPr>
          </a:p>
        </p:txBody>
      </p:sp>
      <p:sp>
        <p:nvSpPr>
          <p:cNvPr id="6" name="Slide Number Placeholder 5"/>
          <p:cNvSpPr>
            <a:spLocks noGrp="1"/>
          </p:cNvSpPr>
          <p:nvPr>
            <p:ph type="sldNum" sz="quarter" idx="12"/>
          </p:nvPr>
        </p:nvSpPr>
        <p:spPr/>
        <p:txBody>
          <a:bodyPr/>
          <a:lstStyle/>
          <a:p>
            <a:fld id="{9980BDF9-EE43-47C2-AAC4-7EDA9AFF8A9A}" type="slidenum">
              <a:rPr lang="ar-IQ" smtClean="0">
                <a:solidFill>
                  <a:srgbClr val="DBF5F9">
                    <a:shade val="90000"/>
                  </a:srgbClr>
                </a:solidFill>
              </a:rPr>
              <a:pPr/>
              <a:t>‹#›</a:t>
            </a:fld>
            <a:endParaRPr lang="ar-IQ">
              <a:solidFill>
                <a:srgbClr val="DBF5F9">
                  <a:shade val="90000"/>
                </a:srgbClr>
              </a:solidFill>
            </a:endParaRPr>
          </a:p>
        </p:txBody>
      </p:sp>
    </p:spTree>
    <p:extLst>
      <p:ext uri="{BB962C8B-B14F-4D97-AF65-F5344CB8AC3E}">
        <p14:creationId xmlns:p14="http://schemas.microsoft.com/office/powerpoint/2010/main" val="28068141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A452D11C-1036-42BC-B519-BE704E6C72E9}" type="datetimeFigureOut">
              <a:rPr lang="ar-IQ" smtClean="0">
                <a:solidFill>
                  <a:srgbClr val="04617B">
                    <a:shade val="90000"/>
                  </a:srgbClr>
                </a:solidFill>
              </a:rPr>
              <a:pPr/>
              <a:t>03/10/1444</a:t>
            </a:fld>
            <a:endParaRPr lang="ar-IQ">
              <a:solidFill>
                <a:srgbClr val="04617B">
                  <a:shade val="90000"/>
                </a:srgbClr>
              </a:solidFill>
            </a:endParaRPr>
          </a:p>
        </p:txBody>
      </p:sp>
      <p:sp>
        <p:nvSpPr>
          <p:cNvPr id="6" name="Footer Placeholder 5"/>
          <p:cNvSpPr>
            <a:spLocks noGrp="1"/>
          </p:cNvSpPr>
          <p:nvPr>
            <p:ph type="ftr" sz="quarter" idx="11"/>
          </p:nvPr>
        </p:nvSpPr>
        <p:spPr/>
        <p:txBody>
          <a:bodyPr/>
          <a:lstStyle/>
          <a:p>
            <a:endParaRPr lang="ar-IQ">
              <a:solidFill>
                <a:srgbClr val="04617B">
                  <a:shade val="90000"/>
                </a:srgbClr>
              </a:solidFill>
            </a:endParaRPr>
          </a:p>
        </p:txBody>
      </p:sp>
      <p:sp>
        <p:nvSpPr>
          <p:cNvPr id="7" name="Slide Number Placeholder 6"/>
          <p:cNvSpPr>
            <a:spLocks noGrp="1"/>
          </p:cNvSpPr>
          <p:nvPr>
            <p:ph type="sldNum" sz="quarter" idx="12"/>
          </p:nvPr>
        </p:nvSpPr>
        <p:spPr/>
        <p:txBody>
          <a:bodyPr/>
          <a:lstStyle/>
          <a:p>
            <a:fld id="{9980BDF9-EE43-47C2-AAC4-7EDA9AFF8A9A}"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384527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A452D11C-1036-42BC-B519-BE704E6C72E9}" type="datetimeFigureOut">
              <a:rPr lang="ar-IQ" smtClean="0">
                <a:solidFill>
                  <a:srgbClr val="04617B">
                    <a:shade val="90000"/>
                  </a:srgbClr>
                </a:solidFill>
              </a:rPr>
              <a:pPr/>
              <a:t>03/10/1444</a:t>
            </a:fld>
            <a:endParaRPr lang="ar-IQ">
              <a:solidFill>
                <a:srgbClr val="04617B">
                  <a:shade val="90000"/>
                </a:srgbClr>
              </a:solidFill>
            </a:endParaRPr>
          </a:p>
        </p:txBody>
      </p:sp>
      <p:sp>
        <p:nvSpPr>
          <p:cNvPr id="8" name="Footer Placeholder 7"/>
          <p:cNvSpPr>
            <a:spLocks noGrp="1"/>
          </p:cNvSpPr>
          <p:nvPr>
            <p:ph type="ftr" sz="quarter" idx="11"/>
          </p:nvPr>
        </p:nvSpPr>
        <p:spPr/>
        <p:txBody>
          <a:bodyPr/>
          <a:lstStyle/>
          <a:p>
            <a:endParaRPr lang="ar-IQ">
              <a:solidFill>
                <a:srgbClr val="04617B">
                  <a:shade val="90000"/>
                </a:srgbClr>
              </a:solidFill>
            </a:endParaRPr>
          </a:p>
        </p:txBody>
      </p:sp>
      <p:sp>
        <p:nvSpPr>
          <p:cNvPr id="9" name="Slide Number Placeholder 8"/>
          <p:cNvSpPr>
            <a:spLocks noGrp="1"/>
          </p:cNvSpPr>
          <p:nvPr>
            <p:ph type="sldNum" sz="quarter" idx="12"/>
          </p:nvPr>
        </p:nvSpPr>
        <p:spPr/>
        <p:txBody>
          <a:bodyPr/>
          <a:lstStyle/>
          <a:p>
            <a:fld id="{9980BDF9-EE43-47C2-AAC4-7EDA9AFF8A9A}"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3435496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A452D11C-1036-42BC-B519-BE704E6C72E9}" type="datetimeFigureOut">
              <a:rPr lang="ar-IQ" smtClean="0">
                <a:solidFill>
                  <a:srgbClr val="04617B">
                    <a:shade val="90000"/>
                  </a:srgbClr>
                </a:solidFill>
              </a:rPr>
              <a:pPr/>
              <a:t>03/10/1444</a:t>
            </a:fld>
            <a:endParaRPr lang="ar-IQ">
              <a:solidFill>
                <a:srgbClr val="04617B">
                  <a:shade val="90000"/>
                </a:srgbClr>
              </a:solidFill>
            </a:endParaRPr>
          </a:p>
        </p:txBody>
      </p:sp>
      <p:sp>
        <p:nvSpPr>
          <p:cNvPr id="4" name="Footer Placeholder 3"/>
          <p:cNvSpPr>
            <a:spLocks noGrp="1"/>
          </p:cNvSpPr>
          <p:nvPr>
            <p:ph type="ftr" sz="quarter" idx="11"/>
          </p:nvPr>
        </p:nvSpPr>
        <p:spPr/>
        <p:txBody>
          <a:bodyPr/>
          <a:lstStyle/>
          <a:p>
            <a:endParaRPr lang="ar-IQ">
              <a:solidFill>
                <a:srgbClr val="04617B">
                  <a:shade val="90000"/>
                </a:srgbClr>
              </a:solidFill>
            </a:endParaRPr>
          </a:p>
        </p:txBody>
      </p:sp>
      <p:sp>
        <p:nvSpPr>
          <p:cNvPr id="5" name="Slide Number Placeholder 4"/>
          <p:cNvSpPr>
            <a:spLocks noGrp="1"/>
          </p:cNvSpPr>
          <p:nvPr>
            <p:ph type="sldNum" sz="quarter" idx="12"/>
          </p:nvPr>
        </p:nvSpPr>
        <p:spPr/>
        <p:txBody>
          <a:bodyPr/>
          <a:lstStyle/>
          <a:p>
            <a:fld id="{9980BDF9-EE43-47C2-AAC4-7EDA9AFF8A9A}"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264313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52D11C-1036-42BC-B519-BE704E6C72E9}" type="datetimeFigureOut">
              <a:rPr lang="ar-IQ" smtClean="0">
                <a:solidFill>
                  <a:srgbClr val="04617B">
                    <a:shade val="90000"/>
                  </a:srgbClr>
                </a:solidFill>
              </a:rPr>
              <a:pPr/>
              <a:t>03/10/1444</a:t>
            </a:fld>
            <a:endParaRPr lang="ar-IQ">
              <a:solidFill>
                <a:srgbClr val="04617B">
                  <a:shade val="90000"/>
                </a:srgbClr>
              </a:solidFill>
            </a:endParaRPr>
          </a:p>
        </p:txBody>
      </p:sp>
      <p:sp>
        <p:nvSpPr>
          <p:cNvPr id="3" name="Footer Placeholder 2"/>
          <p:cNvSpPr>
            <a:spLocks noGrp="1"/>
          </p:cNvSpPr>
          <p:nvPr>
            <p:ph type="ftr" sz="quarter" idx="11"/>
          </p:nvPr>
        </p:nvSpPr>
        <p:spPr/>
        <p:txBody>
          <a:bodyPr/>
          <a:lstStyle/>
          <a:p>
            <a:endParaRPr lang="ar-IQ">
              <a:solidFill>
                <a:srgbClr val="04617B">
                  <a:shade val="90000"/>
                </a:srgbClr>
              </a:solidFill>
            </a:endParaRPr>
          </a:p>
        </p:txBody>
      </p:sp>
      <p:sp>
        <p:nvSpPr>
          <p:cNvPr id="4" name="Slide Number Placeholder 3"/>
          <p:cNvSpPr>
            <a:spLocks noGrp="1"/>
          </p:cNvSpPr>
          <p:nvPr>
            <p:ph type="sldNum" sz="quarter" idx="12"/>
          </p:nvPr>
        </p:nvSpPr>
        <p:spPr/>
        <p:txBody>
          <a:bodyPr/>
          <a:lstStyle/>
          <a:p>
            <a:fld id="{9980BDF9-EE43-47C2-AAC4-7EDA9AFF8A9A}"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2556503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A452D11C-1036-42BC-B519-BE704E6C72E9}" type="datetimeFigureOut">
              <a:rPr lang="ar-IQ" smtClean="0">
                <a:solidFill>
                  <a:srgbClr val="04617B">
                    <a:shade val="90000"/>
                  </a:srgbClr>
                </a:solidFill>
              </a:rPr>
              <a:pPr/>
              <a:t>03/10/1444</a:t>
            </a:fld>
            <a:endParaRPr lang="ar-IQ">
              <a:solidFill>
                <a:srgbClr val="04617B">
                  <a:shade val="90000"/>
                </a:srgbClr>
              </a:solidFill>
            </a:endParaRPr>
          </a:p>
        </p:txBody>
      </p:sp>
      <p:sp>
        <p:nvSpPr>
          <p:cNvPr id="6" name="Footer Placeholder 5"/>
          <p:cNvSpPr>
            <a:spLocks noGrp="1"/>
          </p:cNvSpPr>
          <p:nvPr>
            <p:ph type="ftr" sz="quarter" idx="11"/>
          </p:nvPr>
        </p:nvSpPr>
        <p:spPr/>
        <p:txBody>
          <a:bodyPr/>
          <a:lstStyle/>
          <a:p>
            <a:endParaRPr lang="ar-IQ">
              <a:solidFill>
                <a:srgbClr val="04617B">
                  <a:shade val="90000"/>
                </a:srgbClr>
              </a:solidFill>
            </a:endParaRPr>
          </a:p>
        </p:txBody>
      </p:sp>
      <p:sp>
        <p:nvSpPr>
          <p:cNvPr id="7" name="Slide Number Placeholder 6"/>
          <p:cNvSpPr>
            <a:spLocks noGrp="1"/>
          </p:cNvSpPr>
          <p:nvPr>
            <p:ph type="sldNum" sz="quarter" idx="12"/>
          </p:nvPr>
        </p:nvSpPr>
        <p:spPr/>
        <p:txBody>
          <a:bodyPr/>
          <a:lstStyle/>
          <a:p>
            <a:fld id="{9980BDF9-EE43-47C2-AAC4-7EDA9AFF8A9A}"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1895490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A452D11C-1036-42BC-B519-BE704E6C72E9}" type="datetimeFigureOut">
              <a:rPr lang="ar-IQ" smtClean="0">
                <a:solidFill>
                  <a:srgbClr val="04617B">
                    <a:shade val="90000"/>
                  </a:srgbClr>
                </a:solidFill>
              </a:rPr>
              <a:pPr/>
              <a:t>03/10/1444</a:t>
            </a:fld>
            <a:endParaRPr lang="ar-IQ">
              <a:solidFill>
                <a:srgbClr val="04617B">
                  <a:shade val="90000"/>
                </a:srgbClr>
              </a:solidFill>
            </a:endParaRPr>
          </a:p>
        </p:txBody>
      </p:sp>
      <p:sp>
        <p:nvSpPr>
          <p:cNvPr id="6" name="Footer Placeholder 5"/>
          <p:cNvSpPr>
            <a:spLocks noGrp="1"/>
          </p:cNvSpPr>
          <p:nvPr>
            <p:ph type="ftr" sz="quarter" idx="11"/>
          </p:nvPr>
        </p:nvSpPr>
        <p:spPr/>
        <p:txBody>
          <a:bodyPr/>
          <a:lstStyle/>
          <a:p>
            <a:endParaRPr lang="ar-IQ">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9980BDF9-EE43-47C2-AAC4-7EDA9AFF8A9A}" type="slidenum">
              <a:rPr lang="ar-IQ" smtClean="0">
                <a:solidFill>
                  <a:srgbClr val="04617B">
                    <a:shade val="90000"/>
                  </a:srgbClr>
                </a:solidFill>
              </a:rPr>
              <a:pPr/>
              <a:t>‹#›</a:t>
            </a:fld>
            <a:endParaRPr lang="ar-IQ">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Tree>
    <p:extLst>
      <p:ext uri="{BB962C8B-B14F-4D97-AF65-F5344CB8AC3E}">
        <p14:creationId xmlns:p14="http://schemas.microsoft.com/office/powerpoint/2010/main" val="2353828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452D11C-1036-42BC-B519-BE704E6C72E9}" type="datetimeFigureOut">
              <a:rPr lang="ar-IQ" smtClean="0">
                <a:solidFill>
                  <a:srgbClr val="04617B">
                    <a:shade val="90000"/>
                  </a:srgbClr>
                </a:solidFill>
              </a:rPr>
              <a:pPr/>
              <a:t>03/10/1444</a:t>
            </a:fld>
            <a:endParaRPr lang="ar-IQ">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980BDF9-EE43-47C2-AAC4-7EDA9AFF8A9A}" type="slidenum">
              <a:rPr lang="ar-IQ" smtClean="0">
                <a:solidFill>
                  <a:srgbClr val="04617B">
                    <a:shade val="90000"/>
                  </a:srgbClr>
                </a:solidFill>
              </a:rPr>
              <a:pPr/>
              <a:t>‹#›</a:t>
            </a:fld>
            <a:endParaRPr lang="ar-IQ">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8543447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solidFill>
                  <a:schemeClr val="tx1"/>
                </a:solidFill>
                <a:effectLst/>
                <a:latin typeface="Simplified Arabic" pitchFamily="18" charset="-78"/>
                <a:cs typeface="Simplified Arabic" pitchFamily="18" charset="-78"/>
              </a:rPr>
              <a:t>الخط العربي الاسلامي</a:t>
            </a:r>
            <a:r>
              <a:rPr lang="ar-IQ" dirty="0" smtClean="0"/>
              <a:t> </a:t>
            </a:r>
            <a:endParaRPr lang="ar-IQ" dirty="0"/>
          </a:p>
        </p:txBody>
      </p:sp>
      <p:sp>
        <p:nvSpPr>
          <p:cNvPr id="3" name="عنوان فرعي 2"/>
          <p:cNvSpPr>
            <a:spLocks noGrp="1"/>
          </p:cNvSpPr>
          <p:nvPr>
            <p:ph type="subTitle" idx="1"/>
          </p:nvPr>
        </p:nvSpPr>
        <p:spPr/>
        <p:txBody>
          <a:bodyPr>
            <a:normAutofit/>
          </a:bodyPr>
          <a:lstStyle/>
          <a:p>
            <a:r>
              <a:rPr lang="ar-IQ" sz="4000" dirty="0" smtClean="0">
                <a:solidFill>
                  <a:schemeClr val="tx1"/>
                </a:solidFill>
                <a:latin typeface="Simplified Arabic" pitchFamily="18" charset="-78"/>
                <a:cs typeface="Simplified Arabic" pitchFamily="18" charset="-78"/>
              </a:rPr>
              <a:t>أ.م.د. لقاء عادل حسين </a:t>
            </a:r>
            <a:endParaRPr lang="ar-IQ" sz="4000"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1950433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b="1" dirty="0">
                <a:solidFill>
                  <a:schemeClr val="tx1"/>
                </a:solidFill>
                <a:latin typeface="Simplified Arabic" pitchFamily="18" charset="-78"/>
                <a:cs typeface="Simplified Arabic" pitchFamily="18" charset="-78"/>
              </a:rPr>
              <a:t>م</a:t>
            </a:r>
            <a:r>
              <a:rPr lang="ar-IQ" b="1" dirty="0" smtClean="0">
                <a:solidFill>
                  <a:schemeClr val="tx1"/>
                </a:solidFill>
                <a:latin typeface="Simplified Arabic" pitchFamily="18" charset="-78"/>
                <a:cs typeface="Simplified Arabic" pitchFamily="18" charset="-78"/>
              </a:rPr>
              <a:t>راحل تطور الخط العربي : </a:t>
            </a:r>
            <a:endParaRPr lang="ar-IQ" b="1" dirty="0">
              <a:solidFill>
                <a:schemeClr val="tx1"/>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p:txBody>
          <a:bodyPr/>
          <a:lstStyle/>
          <a:p>
            <a:pPr marL="0" indent="0" algn="just">
              <a:lnSpc>
                <a:spcPct val="115000"/>
              </a:lnSpc>
              <a:spcAft>
                <a:spcPts val="1000"/>
              </a:spcAft>
              <a:buNone/>
            </a:pPr>
            <a:r>
              <a:rPr lang="ar-SA" sz="2800" dirty="0">
                <a:latin typeface="Calibri"/>
                <a:ea typeface="Calibri"/>
                <a:cs typeface="Simplified Arabic"/>
              </a:rPr>
              <a:t>كان العرب يكتبون الحروف بلا نُقط أو حركات و كانوا يميزونها عن بعضها البعض بالسليقة لكن بعد اختلاطهم بالعجم في العصور الإسلامية الاولى، ظهرت الحاجة إلى دعم الحروف العربية المبهمة للعجَم، بعلامات إضافية من خلال إضافة رموزٍ نصية ثانوية إلى رموز نصية رئيسَة؛ وذلك بُغية تسهيل القراءة.</a:t>
            </a:r>
            <a:endParaRPr lang="en-US" sz="2000" dirty="0">
              <a:latin typeface="Calibri"/>
              <a:ea typeface="Calibri"/>
              <a:cs typeface="Arial"/>
            </a:endParaRPr>
          </a:p>
          <a:p>
            <a:pPr marL="0" indent="0">
              <a:buNone/>
            </a:pPr>
            <a:r>
              <a:rPr lang="ar-SA" sz="2800" dirty="0">
                <a:ea typeface="Calibri"/>
                <a:cs typeface="Simplified Arabic"/>
              </a:rPr>
              <a:t>بالتالي يمكن أن يقسم تطور تنقيط التشكيل إلى أربع مراحل تاريخية </a:t>
            </a:r>
            <a:r>
              <a:rPr lang="ar-SA" sz="2800" dirty="0" err="1">
                <a:ea typeface="Calibri"/>
                <a:cs typeface="Simplified Arabic"/>
              </a:rPr>
              <a:t>يتوسطها</a:t>
            </a:r>
            <a:r>
              <a:rPr lang="ar-SA" sz="2800" dirty="0">
                <a:ea typeface="Calibri"/>
                <a:cs typeface="Simplified Arabic"/>
              </a:rPr>
              <a:t> ظهور تنقيط الإعجام .</a:t>
            </a:r>
            <a:endParaRPr lang="ar-IQ" dirty="0"/>
          </a:p>
        </p:txBody>
      </p:sp>
    </p:spTree>
    <p:extLst>
      <p:ext uri="{BB962C8B-B14F-4D97-AF65-F5344CB8AC3E}">
        <p14:creationId xmlns:p14="http://schemas.microsoft.com/office/powerpoint/2010/main" val="1914545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631904"/>
          </a:xfrm>
        </p:spPr>
        <p:txBody>
          <a:bodyPr>
            <a:normAutofit/>
          </a:bodyPr>
          <a:lstStyle/>
          <a:p>
            <a:pPr algn="just">
              <a:lnSpc>
                <a:spcPct val="115000"/>
              </a:lnSpc>
              <a:spcAft>
                <a:spcPts val="1000"/>
              </a:spcAft>
            </a:pPr>
            <a:r>
              <a:rPr lang="ar-SA" sz="2800" b="1" dirty="0">
                <a:latin typeface="Calibri"/>
                <a:ea typeface="Calibri"/>
                <a:cs typeface="Simplified Arabic"/>
              </a:rPr>
              <a:t>المرحلة الأولى: تعود إلى العام 67 للهرجة، حيث يرجع الفضل في وضع تنقيط الحركات إلى أبي الأسود الدؤلي </a:t>
            </a:r>
            <a:r>
              <a:rPr lang="ar-SA" sz="2800" dirty="0">
                <a:latin typeface="Calibri"/>
                <a:ea typeface="Calibri"/>
                <a:cs typeface="Simplified Arabic"/>
              </a:rPr>
              <a:t>فكان النظام المُتّبع كالآتي:</a:t>
            </a:r>
            <a:endParaRPr lang="en-US" sz="2000" dirty="0">
              <a:latin typeface="Calibri"/>
              <a:ea typeface="Calibri"/>
              <a:cs typeface="Arial"/>
            </a:endParaRPr>
          </a:p>
          <a:p>
            <a:pPr algn="just">
              <a:lnSpc>
                <a:spcPct val="115000"/>
              </a:lnSpc>
              <a:spcAft>
                <a:spcPts val="1000"/>
              </a:spcAft>
            </a:pPr>
            <a:r>
              <a:rPr lang="ar-SA" sz="2800" dirty="0">
                <a:latin typeface="Calibri"/>
                <a:ea typeface="Calibri"/>
                <a:cs typeface="Simplified Arabic"/>
              </a:rPr>
              <a:t>• الفتحة: نقطة فوق الحرف.</a:t>
            </a:r>
            <a:endParaRPr lang="en-US" sz="2000" dirty="0">
              <a:latin typeface="Calibri"/>
              <a:ea typeface="Calibri"/>
              <a:cs typeface="Arial"/>
            </a:endParaRPr>
          </a:p>
          <a:p>
            <a:pPr algn="just">
              <a:lnSpc>
                <a:spcPct val="115000"/>
              </a:lnSpc>
              <a:spcAft>
                <a:spcPts val="1000"/>
              </a:spcAft>
            </a:pPr>
            <a:r>
              <a:rPr lang="ar-SA" sz="2800" dirty="0">
                <a:latin typeface="Calibri"/>
                <a:ea typeface="Calibri"/>
                <a:cs typeface="Simplified Arabic"/>
              </a:rPr>
              <a:t>• الكسرة: نقطة أسفل الحرف.</a:t>
            </a:r>
            <a:endParaRPr lang="en-US" sz="2000" dirty="0">
              <a:latin typeface="Calibri"/>
              <a:ea typeface="Calibri"/>
              <a:cs typeface="Arial"/>
            </a:endParaRPr>
          </a:p>
          <a:p>
            <a:pPr algn="just">
              <a:lnSpc>
                <a:spcPct val="115000"/>
              </a:lnSpc>
              <a:spcAft>
                <a:spcPts val="1000"/>
              </a:spcAft>
            </a:pPr>
            <a:r>
              <a:rPr lang="ar-SA" sz="2800" dirty="0">
                <a:latin typeface="Calibri"/>
                <a:ea typeface="Calibri"/>
                <a:cs typeface="Simplified Arabic"/>
              </a:rPr>
              <a:t>• الضمة: نقطتان من الجهة اليسرى.</a:t>
            </a:r>
            <a:endParaRPr lang="en-US" sz="2000" dirty="0">
              <a:latin typeface="Calibri"/>
              <a:ea typeface="Calibri"/>
              <a:cs typeface="Arial"/>
            </a:endParaRPr>
          </a:p>
          <a:p>
            <a:pPr algn="just">
              <a:lnSpc>
                <a:spcPct val="115000"/>
              </a:lnSpc>
              <a:spcAft>
                <a:spcPts val="1000"/>
              </a:spcAft>
            </a:pPr>
            <a:r>
              <a:rPr lang="ar-SA" sz="2800" dirty="0">
                <a:latin typeface="Calibri"/>
                <a:ea typeface="Calibri"/>
                <a:cs typeface="Simplified Arabic"/>
              </a:rPr>
              <a:t>• كانت نون التنوين تكتب حتى استبدلت بنقطتين تبعا لحركة الحرف.</a:t>
            </a:r>
            <a:endParaRPr lang="en-US" sz="2000" dirty="0">
              <a:latin typeface="Calibri"/>
              <a:ea typeface="Calibri"/>
              <a:cs typeface="Arial"/>
            </a:endParaRPr>
          </a:p>
          <a:p>
            <a:pPr algn="just">
              <a:lnSpc>
                <a:spcPct val="115000"/>
              </a:lnSpc>
              <a:spcAft>
                <a:spcPts val="1000"/>
              </a:spcAft>
            </a:pPr>
            <a:r>
              <a:rPr lang="ar-SA" sz="2800" dirty="0">
                <a:latin typeface="Calibri"/>
                <a:ea typeface="Calibri"/>
                <a:cs typeface="Simplified Arabic"/>
              </a:rPr>
              <a:t>• السكون لم يكن يوضع، حيث إهماله يُغني عنه</a:t>
            </a:r>
            <a:r>
              <a:rPr lang="ar-SA" sz="2800" dirty="0" smtClean="0">
                <a:latin typeface="Calibri"/>
                <a:ea typeface="Calibri"/>
                <a:cs typeface="Simplified Arabic"/>
              </a:rPr>
              <a:t>.</a:t>
            </a:r>
            <a:endParaRPr lang="ar-IQ" dirty="0"/>
          </a:p>
        </p:txBody>
      </p:sp>
    </p:spTree>
    <p:extLst>
      <p:ext uri="{BB962C8B-B14F-4D97-AF65-F5344CB8AC3E}">
        <p14:creationId xmlns:p14="http://schemas.microsoft.com/office/powerpoint/2010/main" val="2854428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96752"/>
            <a:ext cx="8229600" cy="5127848"/>
          </a:xfrm>
        </p:spPr>
        <p:txBody>
          <a:bodyPr>
            <a:normAutofit lnSpcReduction="10000"/>
          </a:bodyPr>
          <a:lstStyle/>
          <a:p>
            <a:pPr lvl="0" algn="just">
              <a:lnSpc>
                <a:spcPct val="115000"/>
              </a:lnSpc>
              <a:spcAft>
                <a:spcPts val="1000"/>
              </a:spcAft>
              <a:buClr>
                <a:srgbClr val="0BD0D9"/>
              </a:buClr>
            </a:pPr>
            <a:endParaRPr lang="en-US" sz="1300" dirty="0">
              <a:solidFill>
                <a:prstClr val="black"/>
              </a:solidFill>
              <a:latin typeface="Calibri"/>
              <a:ea typeface="Calibri"/>
              <a:cs typeface="Arial"/>
            </a:endParaRPr>
          </a:p>
          <a:p>
            <a:pPr lvl="0" algn="just">
              <a:lnSpc>
                <a:spcPct val="115000"/>
              </a:lnSpc>
              <a:spcAft>
                <a:spcPts val="1000"/>
              </a:spcAft>
              <a:buClr>
                <a:srgbClr val="0BD0D9"/>
              </a:buClr>
            </a:pPr>
            <a:r>
              <a:rPr lang="ar-SA" sz="2500" dirty="0">
                <a:solidFill>
                  <a:prstClr val="black"/>
                </a:solidFill>
                <a:latin typeface="Simplified Arabic" pitchFamily="18" charset="-78"/>
                <a:ea typeface="Calibri"/>
                <a:cs typeface="Simplified Arabic" pitchFamily="18" charset="-78"/>
              </a:rPr>
              <a:t>تنقيط الإعجام: وُضع في عهد الخليفة الأموي عبد الملك بن مروان، حيث أمر به الحجاج بن يوسف الثقفي، فجعل يحيى بن يعمر و نصر بن عاصم الحركات ترسم بلون مختلف عن لون النص (عادة الحبر الأحمر). كما أعادا ترتيب الحروف الهجائية من أبجدية أبجد هوز  الى الترتيب الألفبائي الحالي. قُسّمت الحروف فيما بعدُ إلى حروف مهملة وحروف مُعجمة. أما الحروف المهملة أي الخالية من النقط، فعددها ثلاثة عشر، وهي: أ، ح، د، ر، س، ص، ط، ع، ك، ل، م، ه، و.  و أما الحروف المعجمة أي المشتملة على النقط، فعددها أربعة عشر، وهي: ب، ت، ث، ج، خ، غ، ف، ق، ز، ن، ذ، ش، ض، ظ. </a:t>
            </a:r>
            <a:endParaRPr lang="en-US" sz="2500" dirty="0">
              <a:solidFill>
                <a:prstClr val="black"/>
              </a:solidFill>
              <a:latin typeface="Simplified Arabic" pitchFamily="18" charset="-78"/>
              <a:ea typeface="Calibri"/>
              <a:cs typeface="Simplified Arabic" pitchFamily="18" charset="-78"/>
            </a:endParaRPr>
          </a:p>
          <a:p>
            <a:pPr lvl="0" algn="just">
              <a:lnSpc>
                <a:spcPct val="115000"/>
              </a:lnSpc>
              <a:spcAft>
                <a:spcPts val="1000"/>
              </a:spcAft>
              <a:buClr>
                <a:srgbClr val="0BD0D9"/>
              </a:buClr>
            </a:pPr>
            <a:r>
              <a:rPr lang="ar-SA" sz="2500" dirty="0">
                <a:solidFill>
                  <a:prstClr val="black"/>
                </a:solidFill>
                <a:latin typeface="Simplified Arabic" pitchFamily="18" charset="-78"/>
                <a:ea typeface="Calibri"/>
                <a:cs typeface="Simplified Arabic" pitchFamily="18" charset="-78"/>
              </a:rPr>
              <a:t>رغم انتشار طريقة الحركات الملونة، إلا أنها لم تتداول إلاَّ في المصاحف.</a:t>
            </a:r>
            <a:endParaRPr lang="en-US" sz="2500" dirty="0">
              <a:solidFill>
                <a:prstClr val="black"/>
              </a:solidFill>
              <a:latin typeface="Simplified Arabic" pitchFamily="18" charset="-78"/>
              <a:ea typeface="Calibri"/>
              <a:cs typeface="Simplified Arabic" pitchFamily="18" charset="-78"/>
            </a:endParaRPr>
          </a:p>
          <a:p>
            <a:endParaRPr lang="ar-IQ" dirty="0"/>
          </a:p>
        </p:txBody>
      </p:sp>
    </p:spTree>
    <p:extLst>
      <p:ext uri="{BB962C8B-B14F-4D97-AF65-F5344CB8AC3E}">
        <p14:creationId xmlns:p14="http://schemas.microsoft.com/office/powerpoint/2010/main" val="3372656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52736"/>
            <a:ext cx="8229600" cy="5271864"/>
          </a:xfrm>
        </p:spPr>
        <p:txBody>
          <a:bodyPr>
            <a:normAutofit lnSpcReduction="10000"/>
          </a:bodyPr>
          <a:lstStyle/>
          <a:p>
            <a:pPr algn="just">
              <a:lnSpc>
                <a:spcPct val="115000"/>
              </a:lnSpc>
              <a:spcAft>
                <a:spcPts val="1000"/>
              </a:spcAft>
            </a:pPr>
            <a:r>
              <a:rPr lang="ar-SA" sz="2800" b="1" dirty="0">
                <a:latin typeface="Calibri"/>
                <a:ea typeface="Calibri"/>
                <a:cs typeface="Simplified Arabic"/>
              </a:rPr>
              <a:t>المرحلة الثانية: زاد أهل المدينة وأهل البصرة حركات فصارت كالآتي:</a:t>
            </a:r>
            <a:endParaRPr lang="en-US" sz="2000" dirty="0">
              <a:latin typeface="Calibri"/>
              <a:ea typeface="Calibri"/>
              <a:cs typeface="Arial"/>
            </a:endParaRPr>
          </a:p>
          <a:p>
            <a:pPr algn="just">
              <a:lnSpc>
                <a:spcPct val="115000"/>
              </a:lnSpc>
              <a:spcAft>
                <a:spcPts val="1000"/>
              </a:spcAft>
            </a:pPr>
            <a:r>
              <a:rPr lang="ar-SA" sz="2800" dirty="0">
                <a:latin typeface="Calibri"/>
                <a:ea typeface="Calibri"/>
                <a:cs typeface="Simplified Arabic"/>
              </a:rPr>
              <a:t>• التنوين: نقطتان فوق بعضهما.</a:t>
            </a:r>
            <a:endParaRPr lang="en-US" sz="2000" dirty="0">
              <a:latin typeface="Calibri"/>
              <a:ea typeface="Calibri"/>
              <a:cs typeface="Arial"/>
            </a:endParaRPr>
          </a:p>
          <a:p>
            <a:pPr algn="just">
              <a:lnSpc>
                <a:spcPct val="115000"/>
              </a:lnSpc>
              <a:spcAft>
                <a:spcPts val="1000"/>
              </a:spcAft>
            </a:pPr>
            <a:r>
              <a:rPr lang="ar-SA" sz="2800" dirty="0">
                <a:latin typeface="Calibri"/>
                <a:ea typeface="Calibri"/>
                <a:cs typeface="Simplified Arabic"/>
              </a:rPr>
              <a:t>• الشدّة: قوسان يوضعان فوق المشدد المفتوح، وتحت المشدد المكسور وعلى يسار المشدد المضموم.</a:t>
            </a:r>
            <a:endParaRPr lang="en-US" sz="2000" dirty="0">
              <a:latin typeface="Calibri"/>
              <a:ea typeface="Calibri"/>
              <a:cs typeface="Arial"/>
            </a:endParaRPr>
          </a:p>
          <a:p>
            <a:pPr algn="just">
              <a:lnSpc>
                <a:spcPct val="115000"/>
              </a:lnSpc>
              <a:spcAft>
                <a:spcPts val="1000"/>
              </a:spcAft>
            </a:pPr>
            <a:r>
              <a:rPr lang="ar-SA" sz="2800" dirty="0">
                <a:latin typeface="Calibri"/>
                <a:ea typeface="Calibri"/>
                <a:cs typeface="Simplified Arabic"/>
              </a:rPr>
              <a:t>• الفتحة: نقطتها داخل القوس.</a:t>
            </a:r>
            <a:endParaRPr lang="en-US" sz="2000" dirty="0">
              <a:latin typeface="Calibri"/>
              <a:ea typeface="Calibri"/>
              <a:cs typeface="Arial"/>
            </a:endParaRPr>
          </a:p>
          <a:p>
            <a:pPr algn="just">
              <a:lnSpc>
                <a:spcPct val="115000"/>
              </a:lnSpc>
              <a:spcAft>
                <a:spcPts val="1000"/>
              </a:spcAft>
            </a:pPr>
            <a:r>
              <a:rPr lang="ar-SA" sz="2800" dirty="0">
                <a:latin typeface="Calibri"/>
                <a:ea typeface="Calibri"/>
                <a:cs typeface="Simplified Arabic"/>
              </a:rPr>
              <a:t>• الكسرة: نقطتها تحت حدبة القوس.</a:t>
            </a:r>
            <a:endParaRPr lang="en-US" sz="2000" dirty="0">
              <a:latin typeface="Calibri"/>
              <a:ea typeface="Calibri"/>
              <a:cs typeface="Arial"/>
            </a:endParaRPr>
          </a:p>
          <a:p>
            <a:pPr algn="just">
              <a:lnSpc>
                <a:spcPct val="115000"/>
              </a:lnSpc>
              <a:spcAft>
                <a:spcPts val="1000"/>
              </a:spcAft>
            </a:pPr>
            <a:r>
              <a:rPr lang="ar-SA" sz="2800" dirty="0">
                <a:latin typeface="Calibri"/>
                <a:ea typeface="Calibri"/>
                <a:cs typeface="Simplified Arabic"/>
              </a:rPr>
              <a:t>• الضمة: على يسار القوس.</a:t>
            </a:r>
            <a:endParaRPr lang="en-US" sz="2000" dirty="0">
              <a:latin typeface="Calibri"/>
              <a:ea typeface="Calibri"/>
              <a:cs typeface="Arial"/>
            </a:endParaRPr>
          </a:p>
          <a:p>
            <a:pPr algn="just">
              <a:lnSpc>
                <a:spcPct val="115000"/>
              </a:lnSpc>
              <a:spcAft>
                <a:spcPts val="1000"/>
              </a:spcAft>
            </a:pPr>
            <a:r>
              <a:rPr lang="ar-SA" sz="2800" dirty="0">
                <a:latin typeface="Calibri"/>
                <a:ea typeface="Calibri"/>
                <a:cs typeface="Simplified Arabic"/>
              </a:rPr>
              <a:t>• السكون: شرطة أفقية فوق الحرف.</a:t>
            </a:r>
            <a:endParaRPr lang="en-US" sz="2000" dirty="0">
              <a:latin typeface="Calibri"/>
              <a:ea typeface="Calibri"/>
              <a:cs typeface="Arial"/>
            </a:endParaRPr>
          </a:p>
          <a:p>
            <a:endParaRPr lang="ar-IQ" dirty="0"/>
          </a:p>
        </p:txBody>
      </p:sp>
    </p:spTree>
    <p:extLst>
      <p:ext uri="{BB962C8B-B14F-4D97-AF65-F5344CB8AC3E}">
        <p14:creationId xmlns:p14="http://schemas.microsoft.com/office/powerpoint/2010/main" val="4232635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8229600" cy="5559896"/>
          </a:xfrm>
        </p:spPr>
        <p:txBody>
          <a:bodyPr>
            <a:normAutofit fontScale="55000" lnSpcReduction="20000"/>
          </a:bodyPr>
          <a:lstStyle/>
          <a:p>
            <a:pPr algn="just">
              <a:lnSpc>
                <a:spcPct val="115000"/>
              </a:lnSpc>
              <a:spcAft>
                <a:spcPts val="1000"/>
              </a:spcAft>
            </a:pPr>
            <a:r>
              <a:rPr lang="ar-SA" sz="2800" b="1" dirty="0">
                <a:latin typeface="Calibri"/>
                <a:ea typeface="Calibri"/>
                <a:cs typeface="Simplified Arabic"/>
              </a:rPr>
              <a:t>المرحلة الثالثة: ترجع إلى العهد العباسي أين قام الخليل بن أحمد الفراهيدي بتغيير رسم الحركات من نقاط إلى علامات، وذلك حتى يتمكن القارئ من التمييز بين تنقيط الحركات وتنقيط الإعجام، فكان له أن جعل:</a:t>
            </a:r>
            <a:endParaRPr lang="en-US" sz="2000" dirty="0">
              <a:latin typeface="Calibri"/>
              <a:ea typeface="Calibri"/>
              <a:cs typeface="Arial"/>
            </a:endParaRPr>
          </a:p>
          <a:p>
            <a:pPr algn="just">
              <a:lnSpc>
                <a:spcPct val="115000"/>
              </a:lnSpc>
              <a:spcAft>
                <a:spcPts val="1000"/>
              </a:spcAft>
            </a:pPr>
            <a:r>
              <a:rPr lang="ar-SA" sz="2800" dirty="0">
                <a:latin typeface="Calibri"/>
                <a:ea typeface="Calibri"/>
                <a:cs typeface="Simplified Arabic"/>
              </a:rPr>
              <a:t>• الفتحة: ألف صغيرة مائلة فوق الحرف.</a:t>
            </a:r>
            <a:endParaRPr lang="en-US" sz="2000" dirty="0">
              <a:latin typeface="Calibri"/>
              <a:ea typeface="Calibri"/>
              <a:cs typeface="Arial"/>
            </a:endParaRPr>
          </a:p>
          <a:p>
            <a:pPr algn="just">
              <a:lnSpc>
                <a:spcPct val="115000"/>
              </a:lnSpc>
              <a:spcAft>
                <a:spcPts val="1000"/>
              </a:spcAft>
            </a:pPr>
            <a:r>
              <a:rPr lang="ar-SA" sz="2800" dirty="0">
                <a:latin typeface="Calibri"/>
                <a:ea typeface="Calibri"/>
                <a:cs typeface="Simplified Arabic"/>
              </a:rPr>
              <a:t>• الكسرة: ياء صغيرة تحت الحرف.</a:t>
            </a:r>
            <a:endParaRPr lang="en-US" sz="2000" dirty="0">
              <a:latin typeface="Calibri"/>
              <a:ea typeface="Calibri"/>
              <a:cs typeface="Arial"/>
            </a:endParaRPr>
          </a:p>
          <a:p>
            <a:pPr algn="just">
              <a:lnSpc>
                <a:spcPct val="115000"/>
              </a:lnSpc>
              <a:spcAft>
                <a:spcPts val="1000"/>
              </a:spcAft>
            </a:pPr>
            <a:r>
              <a:rPr lang="ar-SA" sz="2800" dirty="0">
                <a:latin typeface="Calibri"/>
                <a:ea typeface="Calibri"/>
                <a:cs typeface="Simplified Arabic"/>
              </a:rPr>
              <a:t>• الضمة: واو صغيرة فوق الحرف.</a:t>
            </a:r>
            <a:endParaRPr lang="en-US" sz="2000" dirty="0">
              <a:latin typeface="Calibri"/>
              <a:ea typeface="Calibri"/>
              <a:cs typeface="Arial"/>
            </a:endParaRPr>
          </a:p>
          <a:p>
            <a:pPr algn="just">
              <a:lnSpc>
                <a:spcPct val="115000"/>
              </a:lnSpc>
              <a:spcAft>
                <a:spcPts val="1000"/>
              </a:spcAft>
            </a:pPr>
            <a:r>
              <a:rPr lang="ar-SA" sz="2800" dirty="0">
                <a:latin typeface="Calibri"/>
                <a:ea typeface="Calibri"/>
                <a:cs typeface="Simplified Arabic"/>
              </a:rPr>
              <a:t>• التنوين: تكرير الحركة.</a:t>
            </a:r>
            <a:endParaRPr lang="en-US" sz="2000" dirty="0">
              <a:latin typeface="Calibri"/>
              <a:ea typeface="Calibri"/>
              <a:cs typeface="Arial"/>
            </a:endParaRPr>
          </a:p>
          <a:p>
            <a:pPr algn="just">
              <a:lnSpc>
                <a:spcPct val="115000"/>
              </a:lnSpc>
              <a:spcAft>
                <a:spcPts val="1000"/>
              </a:spcAft>
            </a:pPr>
            <a:r>
              <a:rPr lang="ar-SA" sz="2800" dirty="0">
                <a:latin typeface="Calibri"/>
                <a:ea typeface="Calibri"/>
                <a:cs typeface="Simplified Arabic"/>
              </a:rPr>
              <a:t>• الشدّة: شين غير منقوطة (دلالة على أول حرف من كلمة شدة).</a:t>
            </a:r>
            <a:endParaRPr lang="en-US" sz="2000" dirty="0">
              <a:latin typeface="Calibri"/>
              <a:ea typeface="Calibri"/>
              <a:cs typeface="Arial"/>
            </a:endParaRPr>
          </a:p>
          <a:p>
            <a:pPr algn="just">
              <a:lnSpc>
                <a:spcPct val="115000"/>
              </a:lnSpc>
              <a:spcAft>
                <a:spcPts val="1000"/>
              </a:spcAft>
            </a:pPr>
            <a:r>
              <a:rPr lang="ar-SA" sz="2800" dirty="0">
                <a:latin typeface="Calibri"/>
                <a:ea typeface="Calibri"/>
                <a:cs typeface="Simplified Arabic"/>
              </a:rPr>
              <a:t>• الهمزة: عين غير مكتملة (لتقاربهما اللفظي).</a:t>
            </a:r>
            <a:endParaRPr lang="en-US" sz="2000" dirty="0">
              <a:latin typeface="Calibri"/>
              <a:ea typeface="Calibri"/>
              <a:cs typeface="Arial"/>
            </a:endParaRPr>
          </a:p>
          <a:p>
            <a:pPr algn="just">
              <a:lnSpc>
                <a:spcPct val="115000"/>
              </a:lnSpc>
              <a:spcAft>
                <a:spcPts val="1000"/>
              </a:spcAft>
            </a:pPr>
            <a:r>
              <a:rPr lang="ar-SA" sz="2800" dirty="0">
                <a:latin typeface="Calibri"/>
                <a:ea typeface="Calibri"/>
                <a:cs typeface="Simplified Arabic"/>
              </a:rPr>
              <a:t>و بهذا يكون مثل هذا النظام أقرب إلى حد كبير من الحركات المعمول بها اليوم والتي أصبحت كالآتي:</a:t>
            </a:r>
            <a:endParaRPr lang="en-US" sz="2000" dirty="0">
              <a:latin typeface="Calibri"/>
              <a:ea typeface="Calibri"/>
              <a:cs typeface="Arial"/>
            </a:endParaRPr>
          </a:p>
          <a:p>
            <a:pPr algn="just">
              <a:lnSpc>
                <a:spcPct val="115000"/>
              </a:lnSpc>
              <a:spcAft>
                <a:spcPts val="1000"/>
              </a:spcAft>
            </a:pPr>
            <a:r>
              <a:rPr lang="ar-SA" sz="2800" dirty="0">
                <a:latin typeface="Calibri"/>
                <a:ea typeface="Calibri"/>
                <a:cs typeface="Simplified Arabic"/>
              </a:rPr>
              <a:t>• الفتحة: خطٌّ صغيرة فوق الحرف.</a:t>
            </a:r>
            <a:endParaRPr lang="en-US" sz="2000" dirty="0">
              <a:latin typeface="Calibri"/>
              <a:ea typeface="Calibri"/>
              <a:cs typeface="Arial"/>
            </a:endParaRPr>
          </a:p>
          <a:p>
            <a:pPr algn="just">
              <a:lnSpc>
                <a:spcPct val="115000"/>
              </a:lnSpc>
              <a:spcAft>
                <a:spcPts val="1000"/>
              </a:spcAft>
            </a:pPr>
            <a:r>
              <a:rPr lang="ar-SA" sz="2800" dirty="0">
                <a:latin typeface="Calibri"/>
                <a:ea typeface="Calibri"/>
                <a:cs typeface="Simplified Arabic"/>
              </a:rPr>
              <a:t>• الكسرة: خطٌّ صغيرة تحت الحرف.</a:t>
            </a:r>
            <a:endParaRPr lang="en-US" sz="2000" dirty="0">
              <a:latin typeface="Calibri"/>
              <a:ea typeface="Calibri"/>
              <a:cs typeface="Arial"/>
            </a:endParaRPr>
          </a:p>
          <a:p>
            <a:pPr algn="just">
              <a:lnSpc>
                <a:spcPct val="115000"/>
              </a:lnSpc>
              <a:spcAft>
                <a:spcPts val="1000"/>
              </a:spcAft>
            </a:pPr>
            <a:r>
              <a:rPr lang="ar-SA" sz="2800" dirty="0">
                <a:latin typeface="Calibri"/>
                <a:ea typeface="Calibri"/>
                <a:cs typeface="Simplified Arabic"/>
              </a:rPr>
              <a:t>• التنوين: حركتان.</a:t>
            </a:r>
            <a:endParaRPr lang="en-US" sz="2000" dirty="0">
              <a:latin typeface="Calibri"/>
              <a:ea typeface="Calibri"/>
              <a:cs typeface="Arial"/>
            </a:endParaRPr>
          </a:p>
          <a:p>
            <a:pPr algn="just">
              <a:lnSpc>
                <a:spcPct val="115000"/>
              </a:lnSpc>
              <a:spcAft>
                <a:spcPts val="1000"/>
              </a:spcAft>
            </a:pPr>
            <a:r>
              <a:rPr lang="ar-SA" sz="2800" dirty="0">
                <a:latin typeface="Calibri"/>
                <a:ea typeface="Calibri"/>
                <a:cs typeface="Simplified Arabic"/>
              </a:rPr>
              <a:t>• السكون: حلقة صغيرة فوق الحرف.</a:t>
            </a:r>
            <a:endParaRPr lang="en-US" sz="2000" dirty="0">
              <a:latin typeface="Calibri"/>
              <a:ea typeface="Calibri"/>
              <a:cs typeface="Arial"/>
            </a:endParaRPr>
          </a:p>
          <a:p>
            <a:endParaRPr lang="ar-IQ" dirty="0"/>
          </a:p>
        </p:txBody>
      </p:sp>
    </p:spTree>
    <p:extLst>
      <p:ext uri="{BB962C8B-B14F-4D97-AF65-F5344CB8AC3E}">
        <p14:creationId xmlns:p14="http://schemas.microsoft.com/office/powerpoint/2010/main" val="61727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80728"/>
            <a:ext cx="8229600" cy="5343872"/>
          </a:xfrm>
        </p:spPr>
        <p:txBody>
          <a:bodyPr>
            <a:normAutofit fontScale="92500"/>
          </a:bodyPr>
          <a:lstStyle/>
          <a:p>
            <a:pPr algn="just">
              <a:lnSpc>
                <a:spcPct val="115000"/>
              </a:lnSpc>
              <a:spcAft>
                <a:spcPts val="1000"/>
              </a:spcAft>
            </a:pPr>
            <a:r>
              <a:rPr lang="ar-SA" sz="2800" b="1" dirty="0">
                <a:latin typeface="Calibri"/>
                <a:ea typeface="Calibri"/>
                <a:cs typeface="Simplified Arabic"/>
              </a:rPr>
              <a:t>المرحلة الرابعة: استدعى الاختلاف في قراءة القرآن بين نطق اللهجات ونطق العربية التقليدية نشأة بعض العلامات الإضافية، وهي:</a:t>
            </a:r>
            <a:endParaRPr lang="en-US" sz="2000" dirty="0">
              <a:latin typeface="Calibri"/>
              <a:ea typeface="Calibri"/>
              <a:cs typeface="Arial"/>
            </a:endParaRPr>
          </a:p>
          <a:p>
            <a:pPr algn="just">
              <a:lnSpc>
                <a:spcPct val="115000"/>
              </a:lnSpc>
              <a:spcAft>
                <a:spcPts val="1000"/>
              </a:spcAft>
            </a:pPr>
            <a:r>
              <a:rPr lang="ar-SA" sz="2800" dirty="0">
                <a:latin typeface="Calibri"/>
                <a:ea typeface="Calibri"/>
                <a:cs typeface="Simplified Arabic"/>
              </a:rPr>
              <a:t>• التاء المربوطة: غرضها التأنيث، تظهر في نهاية الكلمة المؤنثة وتُقرأ كالهاء.</a:t>
            </a:r>
            <a:endParaRPr lang="en-US" sz="2000" dirty="0">
              <a:latin typeface="Calibri"/>
              <a:ea typeface="Calibri"/>
              <a:cs typeface="Arial"/>
            </a:endParaRPr>
          </a:p>
          <a:p>
            <a:pPr algn="just">
              <a:lnSpc>
                <a:spcPct val="115000"/>
              </a:lnSpc>
              <a:spcAft>
                <a:spcPts val="1000"/>
              </a:spcAft>
            </a:pPr>
            <a:r>
              <a:rPr lang="ar-SA" sz="2800" dirty="0">
                <a:latin typeface="Calibri"/>
                <a:ea typeface="Calibri"/>
                <a:cs typeface="Simplified Arabic"/>
              </a:rPr>
              <a:t>• الألف المقصورة أو الياء المهملة: تجعل الحرف يُلفظ كأنه ممدود بالألِف.</a:t>
            </a:r>
            <a:endParaRPr lang="en-US" sz="2000" dirty="0">
              <a:latin typeface="Calibri"/>
              <a:ea typeface="Calibri"/>
              <a:cs typeface="Arial"/>
            </a:endParaRPr>
          </a:p>
          <a:p>
            <a:pPr algn="just">
              <a:lnSpc>
                <a:spcPct val="115000"/>
              </a:lnSpc>
              <a:spcAft>
                <a:spcPts val="1000"/>
              </a:spcAft>
            </a:pPr>
            <a:r>
              <a:rPr lang="ar-SA" sz="2800" dirty="0">
                <a:latin typeface="Calibri"/>
                <a:ea typeface="Calibri"/>
                <a:cs typeface="Simplified Arabic"/>
              </a:rPr>
              <a:t>• الألِف دون همزة: والتي اختلف علماء اللغة حول العمل بها.</a:t>
            </a:r>
            <a:endParaRPr lang="en-US" sz="2000" dirty="0">
              <a:latin typeface="Calibri"/>
              <a:ea typeface="Calibri"/>
              <a:cs typeface="Arial"/>
            </a:endParaRPr>
          </a:p>
          <a:p>
            <a:pPr algn="just">
              <a:lnSpc>
                <a:spcPct val="115000"/>
              </a:lnSpc>
              <a:spcAft>
                <a:spcPts val="1000"/>
              </a:spcAft>
            </a:pPr>
            <a:r>
              <a:rPr lang="ar-SA" sz="2800" dirty="0">
                <a:latin typeface="Calibri"/>
                <a:ea typeface="Calibri"/>
                <a:cs typeface="Simplified Arabic"/>
              </a:rPr>
              <a:t>• الهمزة: تُضاف إلى حرف العلّة فتعطيه تمييزا لفظيا من لحن ونغمة، والهمزة نوعان: همزة قطع وهمزة وصل حسَب مقامها في الكلمة.  </a:t>
            </a:r>
            <a:endParaRPr lang="en-US" sz="2000">
              <a:latin typeface="Calibri"/>
              <a:ea typeface="Calibri"/>
              <a:cs typeface="Arial"/>
            </a:endParaRPr>
          </a:p>
          <a:p>
            <a:endParaRPr lang="ar-IQ" dirty="0"/>
          </a:p>
        </p:txBody>
      </p:sp>
    </p:spTree>
    <p:extLst>
      <p:ext uri="{BB962C8B-B14F-4D97-AF65-F5344CB8AC3E}">
        <p14:creationId xmlns:p14="http://schemas.microsoft.com/office/powerpoint/2010/main" val="26325423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609</Words>
  <Application>Microsoft Office PowerPoint</Application>
  <PresentationFormat>عرض على الشاشة (3:4)‏</PresentationFormat>
  <Paragraphs>38</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تدفق</vt:lpstr>
      <vt:lpstr>الخط العربي الاسلامي </vt:lpstr>
      <vt:lpstr>مراحل تطور الخط العربي :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Al-Qaisar Technologies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الخط العربي الاسلامي </dc:title>
  <dc:creator>SamaOffice</dc:creator>
  <cp:lastModifiedBy>SamaOffice</cp:lastModifiedBy>
  <cp:revision>2</cp:revision>
  <dcterms:created xsi:type="dcterms:W3CDTF">2023-04-23T08:55:01Z</dcterms:created>
  <dcterms:modified xsi:type="dcterms:W3CDTF">2023-04-23T09:04:31Z</dcterms:modified>
</cp:coreProperties>
</file>